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583" r:id="rId2"/>
    <p:sldId id="584" r:id="rId3"/>
    <p:sldId id="585" r:id="rId4"/>
    <p:sldId id="586" r:id="rId5"/>
    <p:sldId id="587" r:id="rId6"/>
    <p:sldId id="593" r:id="rId7"/>
    <p:sldId id="594" r:id="rId8"/>
    <p:sldId id="588" r:id="rId9"/>
    <p:sldId id="589" r:id="rId10"/>
    <p:sldId id="590" r:id="rId11"/>
    <p:sldId id="591" r:id="rId12"/>
    <p:sldId id="595" r:id="rId13"/>
    <p:sldId id="592" r:id="rId14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7F8FA"/>
    <a:srgbClr val="F6F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96180" autoAdjust="0"/>
  </p:normalViewPr>
  <p:slideViewPr>
    <p:cSldViewPr snapToGrid="0" showGuides="1">
      <p:cViewPr varScale="1">
        <p:scale>
          <a:sx n="113" d="100"/>
          <a:sy n="113" d="100"/>
        </p:scale>
        <p:origin x="102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8"/>
    </p:cViewPr>
  </p:sorterViewPr>
  <p:notesViewPr>
    <p:cSldViewPr snapToGrid="0" showGuides="1">
      <p:cViewPr varScale="1">
        <p:scale>
          <a:sx n="81" d="100"/>
          <a:sy n="81" d="100"/>
        </p:scale>
        <p:origin x="19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132F649-7C9F-46AC-96C8-B9073C2AB197}"/>
              </a:ext>
            </a:extLst>
          </p:cNvPr>
          <p:cNvSpPr/>
          <p:nvPr userDrawn="1"/>
        </p:nvSpPr>
        <p:spPr>
          <a:xfrm>
            <a:off x="-1588" y="4594559"/>
            <a:ext cx="9144000" cy="5489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6AD880-E669-4C7C-A095-279FB16209C5}"/>
              </a:ext>
            </a:extLst>
          </p:cNvPr>
          <p:cNvSpPr txBox="1"/>
          <p:nvPr userDrawn="1"/>
        </p:nvSpPr>
        <p:spPr>
          <a:xfrm>
            <a:off x="7862596" y="5010897"/>
            <a:ext cx="1273596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700" spc="70" dirty="0">
                <a:solidFill>
                  <a:schemeClr val="bg1"/>
                </a:solidFill>
                <a:latin typeface="Lato" panose="020F0502020204030203" pitchFamily="34" charset="0"/>
              </a:rPr>
              <a:t>© 2019 Eugene </a:t>
            </a:r>
            <a:r>
              <a:rPr lang="en-US" sz="700" spc="70" dirty="0" err="1">
                <a:solidFill>
                  <a:schemeClr val="bg1"/>
                </a:solidFill>
                <a:latin typeface="Lato" panose="020F0502020204030203" pitchFamily="34" charset="0"/>
              </a:rPr>
              <a:t>Meidinger</a:t>
            </a:r>
            <a:endParaRPr lang="en-US" sz="700" spc="70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pic>
        <p:nvPicPr>
          <p:cNvPr id="20" name="Picture Placeholder 12">
            <a:extLst>
              <a:ext uri="{FF2B5EF4-FFF2-40B4-BE49-F238E27FC236}">
                <a16:creationId xmlns:a16="http://schemas.microsoft.com/office/drawing/2014/main" id="{7DE86EF0-4D8C-4183-A042-44E9AC3AE9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8448" y="3172035"/>
            <a:ext cx="1080000" cy="1080000"/>
          </a:xfrm>
          <a:prstGeom prst="ellipse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1629F0B-05DD-486D-A147-FC17DDB1B206}"/>
              </a:ext>
            </a:extLst>
          </p:cNvPr>
          <p:cNvSpPr txBox="1"/>
          <p:nvPr userDrawn="1"/>
        </p:nvSpPr>
        <p:spPr>
          <a:xfrm>
            <a:off x="1508125" y="3268107"/>
            <a:ext cx="146905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Eugene </a:t>
            </a:r>
            <a:r>
              <a:rPr lang="en-US" dirty="0" err="1">
                <a:solidFill>
                  <a:schemeClr val="accent1"/>
                </a:solidFill>
              </a:rPr>
              <a:t>Meidinger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41F255-5432-47F9-98FF-1F61058B5F93}"/>
              </a:ext>
            </a:extLst>
          </p:cNvPr>
          <p:cNvSpPr txBox="1"/>
          <p:nvPr userDrawn="1"/>
        </p:nvSpPr>
        <p:spPr>
          <a:xfrm>
            <a:off x="1508124" y="3437384"/>
            <a:ext cx="9460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BI Consultant</a:t>
            </a:r>
            <a:endParaRPr lang="en-CA" sz="1100" dirty="0">
              <a:solidFill>
                <a:schemeClr val="accent2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62F017-B301-4D25-9EA7-C13DC7B1DC88}"/>
              </a:ext>
            </a:extLst>
          </p:cNvPr>
          <p:cNvSpPr txBox="1"/>
          <p:nvPr userDrawn="1"/>
        </p:nvSpPr>
        <p:spPr>
          <a:xfrm>
            <a:off x="1508124" y="3761235"/>
            <a:ext cx="19367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2"/>
                </a:solidFill>
              </a:rPr>
              <a:t>@</a:t>
            </a:r>
            <a:r>
              <a:rPr lang="en-US" sz="1100" dirty="0" err="1">
                <a:solidFill>
                  <a:schemeClr val="accent2"/>
                </a:solidFill>
              </a:rPr>
              <a:t>sqlgene</a:t>
            </a:r>
            <a:r>
              <a:rPr lang="en-US" sz="1100" dirty="0">
                <a:solidFill>
                  <a:schemeClr val="accent1"/>
                </a:solidFill>
              </a:rPr>
              <a:t>	www.sqlgene.com</a:t>
            </a:r>
            <a:endParaRPr lang="en-CA" sz="1100" dirty="0">
              <a:solidFill>
                <a:schemeClr val="accent2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F8D2FA2-1F8E-4602-9C40-8713DF2FA2A1}"/>
              </a:ext>
            </a:extLst>
          </p:cNvPr>
          <p:cNvSpPr txBox="1"/>
          <p:nvPr userDrawn="1"/>
        </p:nvSpPr>
        <p:spPr>
          <a:xfrm>
            <a:off x="3153359" y="4784390"/>
            <a:ext cx="281505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spc="70" dirty="0">
                <a:solidFill>
                  <a:schemeClr val="bg1"/>
                </a:solidFill>
                <a:latin typeface="Lato" panose="020F0502020204030203" pitchFamily="34" charset="0"/>
              </a:rPr>
              <a:t>Making BI approachable and</a:t>
            </a:r>
            <a:r>
              <a:rPr lang="en-US" sz="1100" spc="70" baseline="0" dirty="0">
                <a:solidFill>
                  <a:schemeClr val="bg1"/>
                </a:solidFill>
                <a:latin typeface="Lato" panose="020F0502020204030203" pitchFamily="34" charset="0"/>
              </a:rPr>
              <a:t> accessible</a:t>
            </a:r>
            <a:endParaRPr lang="en-US" sz="1100" spc="70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66441F82-B9AD-4303-B2E9-6CD82A36F6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5" t="9976" r="20153" b="10209"/>
          <a:stretch/>
        </p:blipFill>
        <p:spPr>
          <a:xfrm>
            <a:off x="7995530" y="3172035"/>
            <a:ext cx="81002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694911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25" grpId="0"/>
    </p:bld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Half Picture at Lef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72000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E1FF092-11CC-4920-851E-DADB5B4C29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39004" y="288925"/>
            <a:ext cx="3782008" cy="4202210"/>
          </a:xfrm>
          <a:prstGeom prst="rect">
            <a:avLst/>
          </a:prstGeom>
        </p:spPr>
        <p:txBody>
          <a:bodyPr/>
          <a:lstStyle>
            <a:lvl1pPr marL="180975" indent="-180975"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541338" indent="-180975">
              <a:defRPr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895350" indent="-179388">
              <a:defRPr sz="1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257300" indent="-180975"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 marL="1617663" indent="-171450">
              <a:defRPr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10270787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0" orient="horz" pos="97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Half Pictur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572001" y="0"/>
            <a:ext cx="4572000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02C79E9-4EDE-4019-8DBD-569F2715416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5428" y="297548"/>
            <a:ext cx="3782008" cy="4202210"/>
          </a:xfrm>
          <a:prstGeom prst="rect">
            <a:avLst/>
          </a:prstGeom>
        </p:spPr>
        <p:txBody>
          <a:bodyPr/>
          <a:lstStyle>
            <a:lvl1pPr marL="180975" indent="-180975"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541338" indent="-180975">
              <a:defRPr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895350" indent="-179388">
              <a:defRPr sz="1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257300" indent="-180975"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 marL="1617663" indent="-171450">
              <a:defRPr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3748865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3724" y="1543050"/>
            <a:ext cx="3821113" cy="27432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725986" y="1543050"/>
            <a:ext cx="3821113" cy="27432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58140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3725" y="1543050"/>
            <a:ext cx="2513188" cy="27432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033912" y="1543050"/>
            <a:ext cx="2513188" cy="27432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315406" y="1543050"/>
            <a:ext cx="2513188" cy="27432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82769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3725" y="1543050"/>
            <a:ext cx="2560108" cy="131652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985433" y="1543050"/>
            <a:ext cx="2560108" cy="131652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593725" y="2965967"/>
            <a:ext cx="2560108" cy="131652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985433" y="2965967"/>
            <a:ext cx="2560108" cy="131652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291946" y="2965967"/>
            <a:ext cx="2560108" cy="131652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59037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3725" y="1543050"/>
            <a:ext cx="2560108" cy="27432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985433" y="1543050"/>
            <a:ext cx="2560108" cy="131652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985433" y="2965967"/>
            <a:ext cx="2560108" cy="131652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291946" y="2965967"/>
            <a:ext cx="2560108" cy="131652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78869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508125" y="1543049"/>
            <a:ext cx="2546117" cy="140841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5988464" y="1543049"/>
            <a:ext cx="2546117" cy="140841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69895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Mockup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35" y="1134684"/>
            <a:ext cx="2415741" cy="3528796"/>
          </a:xfrm>
          <a:prstGeom prst="rect">
            <a:avLst/>
          </a:prstGeom>
        </p:spPr>
      </p:pic>
      <p:sp>
        <p:nvSpPr>
          <p:cNvPr id="4" name="Picture Placeholder 25"/>
          <p:cNvSpPr>
            <a:spLocks noGrp="1"/>
          </p:cNvSpPr>
          <p:nvPr>
            <p:ph type="pic" sz="quarter" idx="14"/>
          </p:nvPr>
        </p:nvSpPr>
        <p:spPr>
          <a:xfrm>
            <a:off x="720840" y="1695550"/>
            <a:ext cx="1230200" cy="2232025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877" y="1134684"/>
            <a:ext cx="2415741" cy="3528796"/>
          </a:xfrm>
          <a:prstGeom prst="rect">
            <a:avLst/>
          </a:prstGeom>
        </p:spPr>
      </p:pic>
      <p:sp>
        <p:nvSpPr>
          <p:cNvPr id="15" name="Picture Placeholder 25"/>
          <p:cNvSpPr>
            <a:spLocks noGrp="1"/>
          </p:cNvSpPr>
          <p:nvPr>
            <p:ph type="pic" sz="quarter" idx="15"/>
          </p:nvPr>
        </p:nvSpPr>
        <p:spPr>
          <a:xfrm>
            <a:off x="5022182" y="1695550"/>
            <a:ext cx="1230200" cy="2232025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548" y="1439120"/>
            <a:ext cx="2415741" cy="3528796"/>
          </a:xfrm>
          <a:prstGeom prst="rect">
            <a:avLst/>
          </a:prstGeom>
        </p:spPr>
      </p:pic>
      <p:sp>
        <p:nvSpPr>
          <p:cNvPr id="17" name="Picture Placeholder 25"/>
          <p:cNvSpPr>
            <a:spLocks noGrp="1"/>
          </p:cNvSpPr>
          <p:nvPr>
            <p:ph type="pic" sz="quarter" idx="16"/>
          </p:nvPr>
        </p:nvSpPr>
        <p:spPr>
          <a:xfrm>
            <a:off x="7172853" y="1999986"/>
            <a:ext cx="1230200" cy="2232025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206" y="1439120"/>
            <a:ext cx="2415741" cy="3528796"/>
          </a:xfrm>
          <a:prstGeom prst="rect">
            <a:avLst/>
          </a:prstGeom>
        </p:spPr>
      </p:pic>
      <p:sp>
        <p:nvSpPr>
          <p:cNvPr id="19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2871511" y="1999986"/>
            <a:ext cx="1230200" cy="2232025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57437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934" userDrawn="1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Mockup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595314" y="1857487"/>
            <a:ext cx="7953374" cy="20268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129" y="1194045"/>
            <a:ext cx="2415741" cy="3528796"/>
          </a:xfrm>
          <a:prstGeom prst="rect">
            <a:avLst/>
          </a:prstGeom>
        </p:spPr>
      </p:pic>
      <p:sp>
        <p:nvSpPr>
          <p:cNvPr id="18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3961343" y="1754911"/>
            <a:ext cx="1204382" cy="2232025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19622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Mockup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595314" y="1543050"/>
            <a:ext cx="7953374" cy="9634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706" y="1142482"/>
            <a:ext cx="2415741" cy="3528796"/>
          </a:xfrm>
          <a:prstGeom prst="rect">
            <a:avLst/>
          </a:prstGeom>
        </p:spPr>
      </p:pic>
      <p:sp>
        <p:nvSpPr>
          <p:cNvPr id="14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5118011" y="1703348"/>
            <a:ext cx="1230200" cy="2232025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263" y="1142482"/>
            <a:ext cx="2415741" cy="3528796"/>
          </a:xfrm>
          <a:prstGeom prst="rect">
            <a:avLst/>
          </a:prstGeom>
        </p:spPr>
      </p:pic>
      <p:sp>
        <p:nvSpPr>
          <p:cNvPr id="18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6750568" y="1703348"/>
            <a:ext cx="1230200" cy="2232025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61662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</a:t>
            </a:r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CBC07C-B45D-4513-ACA7-FC493EEDF4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2" y="1483705"/>
            <a:ext cx="7962897" cy="3083954"/>
          </a:xfrm>
          <a:prstGeom prst="rect">
            <a:avLst/>
          </a:prstGeom>
        </p:spPr>
        <p:txBody>
          <a:bodyPr/>
          <a:lstStyle>
            <a:lvl1pPr marL="180975" indent="-180975"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541338" indent="-180975">
              <a:defRPr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895350" indent="-179388">
              <a:defRPr sz="1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257300" indent="-180975"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 marL="1617663" indent="-171450">
              <a:defRPr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5293348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306" userDrawn="1">
          <p15:clr>
            <a:srgbClr val="FBAE40"/>
          </p15:clr>
        </p15:guide>
        <p15:guide id="5" orient="horz" pos="97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Mockup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766" y="1194045"/>
            <a:ext cx="2415741" cy="3528796"/>
          </a:xfrm>
          <a:prstGeom prst="rect">
            <a:avLst/>
          </a:prstGeom>
        </p:spPr>
      </p:pic>
      <p:sp>
        <p:nvSpPr>
          <p:cNvPr id="14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2156071" y="1754911"/>
            <a:ext cx="1230200" cy="2232025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323" y="1194045"/>
            <a:ext cx="2415741" cy="3528796"/>
          </a:xfrm>
          <a:prstGeom prst="rect">
            <a:avLst/>
          </a:prstGeom>
        </p:spPr>
      </p:pic>
      <p:sp>
        <p:nvSpPr>
          <p:cNvPr id="18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3788628" y="1754911"/>
            <a:ext cx="1230200" cy="2232025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811" y="1194045"/>
            <a:ext cx="2415741" cy="3528796"/>
          </a:xfrm>
          <a:prstGeom prst="rect">
            <a:avLst/>
          </a:prstGeom>
        </p:spPr>
      </p:pic>
      <p:sp>
        <p:nvSpPr>
          <p:cNvPr id="20" name="Picture Placeholder 25"/>
          <p:cNvSpPr>
            <a:spLocks noGrp="1"/>
          </p:cNvSpPr>
          <p:nvPr>
            <p:ph type="pic" sz="quarter" idx="19"/>
          </p:nvPr>
        </p:nvSpPr>
        <p:spPr>
          <a:xfrm>
            <a:off x="5438116" y="1754911"/>
            <a:ext cx="1230200" cy="2232025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97967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Mockup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362" y="1100444"/>
            <a:ext cx="2918752" cy="4043055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25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5278966" y="1689100"/>
            <a:ext cx="2209799" cy="3454399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6" name="TextBox 25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7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4994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Mockup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" y="185298"/>
            <a:ext cx="3129491" cy="4571407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242733" y="575841"/>
            <a:ext cx="5294843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242416" y="959101"/>
            <a:ext cx="530468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242416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7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800011" y="912452"/>
            <a:ext cx="1552896" cy="2917902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3BFB6F8-F5A8-4E05-8202-15416D797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42416" y="1342361"/>
            <a:ext cx="5295160" cy="2842038"/>
          </a:xfrm>
          <a:prstGeom prst="rect">
            <a:avLst/>
          </a:prstGeom>
        </p:spPr>
        <p:txBody>
          <a:bodyPr/>
          <a:lstStyle>
            <a:lvl1pPr marL="180975" indent="-180975"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541338" indent="-180975">
              <a:defRPr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895350" indent="-179388">
              <a:defRPr sz="1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257300" indent="-180975"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 marL="1617663" indent="-171450">
              <a:defRPr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03776323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b Browser &amp; iPhon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3"/>
          <p:cNvSpPr>
            <a:spLocks noGrp="1"/>
          </p:cNvSpPr>
          <p:nvPr>
            <p:ph type="pic" sz="quarter" idx="12"/>
          </p:nvPr>
        </p:nvSpPr>
        <p:spPr>
          <a:xfrm>
            <a:off x="1614488" y="1471670"/>
            <a:ext cx="5915025" cy="3186055"/>
          </a:xfrm>
          <a:custGeom>
            <a:avLst/>
            <a:gdLst>
              <a:gd name="connsiteX0" fmla="*/ 0 w 5915025"/>
              <a:gd name="connsiteY0" fmla="*/ 0 h 3326159"/>
              <a:gd name="connsiteX1" fmla="*/ 5915025 w 5915025"/>
              <a:gd name="connsiteY1" fmla="*/ 0 h 3326159"/>
              <a:gd name="connsiteX2" fmla="*/ 5915025 w 5915025"/>
              <a:gd name="connsiteY2" fmla="*/ 3326159 h 3326159"/>
              <a:gd name="connsiteX3" fmla="*/ 0 w 5915025"/>
              <a:gd name="connsiteY3" fmla="*/ 3326159 h 3326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5025" h="3326159">
                <a:moveTo>
                  <a:pt x="0" y="0"/>
                </a:moveTo>
                <a:lnTo>
                  <a:pt x="5915025" y="0"/>
                </a:lnTo>
                <a:lnTo>
                  <a:pt x="5915025" y="3326159"/>
                </a:lnTo>
                <a:lnTo>
                  <a:pt x="0" y="3326159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000">
                <a:solidFill>
                  <a:schemeClr val="accent6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Freeform 20"/>
          <p:cNvSpPr/>
          <p:nvPr userDrawn="1"/>
        </p:nvSpPr>
        <p:spPr>
          <a:xfrm>
            <a:off x="1614488" y="1318534"/>
            <a:ext cx="5915025" cy="156764"/>
          </a:xfrm>
          <a:custGeom>
            <a:avLst/>
            <a:gdLst>
              <a:gd name="connsiteX0" fmla="*/ 116359 w 15763003"/>
              <a:gd name="connsiteY0" fmla="*/ 0 h 418038"/>
              <a:gd name="connsiteX1" fmla="*/ 15646645 w 15763003"/>
              <a:gd name="connsiteY1" fmla="*/ 0 h 418038"/>
              <a:gd name="connsiteX2" fmla="*/ 15763003 w 15763003"/>
              <a:gd name="connsiteY2" fmla="*/ 116359 h 418038"/>
              <a:gd name="connsiteX3" fmla="*/ 15763003 w 15763003"/>
              <a:gd name="connsiteY3" fmla="*/ 418038 h 418038"/>
              <a:gd name="connsiteX4" fmla="*/ 0 w 15763003"/>
              <a:gd name="connsiteY4" fmla="*/ 418038 h 418038"/>
              <a:gd name="connsiteX5" fmla="*/ 0 w 15763003"/>
              <a:gd name="connsiteY5" fmla="*/ 116359 h 418038"/>
              <a:gd name="connsiteX6" fmla="*/ 116359 w 15763003"/>
              <a:gd name="connsiteY6" fmla="*/ 0 h 41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63003" h="418038">
                <a:moveTo>
                  <a:pt x="116359" y="0"/>
                </a:moveTo>
                <a:lnTo>
                  <a:pt x="15646645" y="0"/>
                </a:lnTo>
                <a:cubicBezTo>
                  <a:pt x="15710907" y="0"/>
                  <a:pt x="15763003" y="52096"/>
                  <a:pt x="15763003" y="116359"/>
                </a:cubicBezTo>
                <a:lnTo>
                  <a:pt x="15763003" y="418038"/>
                </a:lnTo>
                <a:lnTo>
                  <a:pt x="0" y="418038"/>
                </a:lnTo>
                <a:lnTo>
                  <a:pt x="0" y="116359"/>
                </a:lnTo>
                <a:cubicBezTo>
                  <a:pt x="0" y="52096"/>
                  <a:pt x="52096" y="0"/>
                  <a:pt x="11635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6"/>
          </a:p>
        </p:txBody>
      </p:sp>
      <p:sp>
        <p:nvSpPr>
          <p:cNvPr id="22" name="Oval 21"/>
          <p:cNvSpPr/>
          <p:nvPr userDrawn="1"/>
        </p:nvSpPr>
        <p:spPr>
          <a:xfrm>
            <a:off x="1711524" y="1367661"/>
            <a:ext cx="54173" cy="5417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6"/>
          </a:p>
        </p:txBody>
      </p:sp>
      <p:sp>
        <p:nvSpPr>
          <p:cNvPr id="23" name="Oval 22"/>
          <p:cNvSpPr/>
          <p:nvPr userDrawn="1"/>
        </p:nvSpPr>
        <p:spPr>
          <a:xfrm>
            <a:off x="1806610" y="1367661"/>
            <a:ext cx="54173" cy="5417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6"/>
          </a:p>
        </p:txBody>
      </p:sp>
      <p:sp>
        <p:nvSpPr>
          <p:cNvPr id="24" name="Oval 23"/>
          <p:cNvSpPr/>
          <p:nvPr userDrawn="1"/>
        </p:nvSpPr>
        <p:spPr>
          <a:xfrm>
            <a:off x="1901697" y="1367661"/>
            <a:ext cx="54173" cy="5417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6"/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7154465" y="1366181"/>
            <a:ext cx="298052" cy="55653"/>
            <a:chOff x="19078575" y="3106739"/>
            <a:chExt cx="794804" cy="148407"/>
          </a:xfrm>
        </p:grpSpPr>
        <p:grpSp>
          <p:nvGrpSpPr>
            <p:cNvPr id="26" name="Group 25"/>
            <p:cNvGrpSpPr/>
            <p:nvPr/>
          </p:nvGrpSpPr>
          <p:grpSpPr>
            <a:xfrm>
              <a:off x="19736219" y="3106739"/>
              <a:ext cx="137160" cy="137160"/>
              <a:chOff x="19740165" y="3110684"/>
              <a:chExt cx="138113" cy="138113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19740165" y="3110684"/>
                <a:ext cx="138113" cy="138113"/>
              </a:xfrm>
              <a:prstGeom prst="line">
                <a:avLst/>
              </a:prstGeom>
              <a:ln w="1270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19740165" y="3110684"/>
                <a:ext cx="138113" cy="138113"/>
              </a:xfrm>
              <a:prstGeom prst="line">
                <a:avLst/>
              </a:prstGeom>
              <a:ln w="1270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ounded Rectangle 26"/>
            <p:cNvSpPr/>
            <p:nvPr/>
          </p:nvSpPr>
          <p:spPr>
            <a:xfrm>
              <a:off x="19415125" y="3110684"/>
              <a:ext cx="144462" cy="144462"/>
            </a:xfrm>
            <a:prstGeom prst="roundRect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6"/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19078575" y="3255146"/>
              <a:ext cx="161925" cy="0"/>
            </a:xfrm>
            <a:prstGeom prst="line">
              <a:avLst/>
            </a:prstGeom>
            <a:ln w="12700" cap="rnd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Picture Placeholder 35"/>
          <p:cNvSpPr>
            <a:spLocks noGrp="1"/>
          </p:cNvSpPr>
          <p:nvPr>
            <p:ph type="pic" sz="quarter" idx="17"/>
          </p:nvPr>
        </p:nvSpPr>
        <p:spPr>
          <a:xfrm>
            <a:off x="5869461" y="2131214"/>
            <a:ext cx="1305324" cy="2409359"/>
          </a:xfrm>
          <a:custGeom>
            <a:avLst/>
            <a:gdLst>
              <a:gd name="connsiteX0" fmla="*/ 8541 w 1308021"/>
              <a:gd name="connsiteY0" fmla="*/ 0 h 2409359"/>
              <a:gd name="connsiteX1" fmla="*/ 1299480 w 1308021"/>
              <a:gd name="connsiteY1" fmla="*/ 0 h 2409359"/>
              <a:gd name="connsiteX2" fmla="*/ 1308021 w 1308021"/>
              <a:gd name="connsiteY2" fmla="*/ 8878 h 2409359"/>
              <a:gd name="connsiteX3" fmla="*/ 1308021 w 1308021"/>
              <a:gd name="connsiteY3" fmla="*/ 2400481 h 2409359"/>
              <a:gd name="connsiteX4" fmla="*/ 1299480 w 1308021"/>
              <a:gd name="connsiteY4" fmla="*/ 2409359 h 2409359"/>
              <a:gd name="connsiteX5" fmla="*/ 8541 w 1308021"/>
              <a:gd name="connsiteY5" fmla="*/ 2409359 h 2409359"/>
              <a:gd name="connsiteX6" fmla="*/ 0 w 1308021"/>
              <a:gd name="connsiteY6" fmla="*/ 2400481 h 2409359"/>
              <a:gd name="connsiteX7" fmla="*/ 0 w 1308021"/>
              <a:gd name="connsiteY7" fmla="*/ 8878 h 2409359"/>
              <a:gd name="connsiteX8" fmla="*/ 8541 w 1308021"/>
              <a:gd name="connsiteY8" fmla="*/ 0 h 2409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8021" h="2409359">
                <a:moveTo>
                  <a:pt x="8541" y="0"/>
                </a:moveTo>
                <a:lnTo>
                  <a:pt x="1299480" y="0"/>
                </a:lnTo>
                <a:cubicBezTo>
                  <a:pt x="1304198" y="0"/>
                  <a:pt x="1308021" y="3975"/>
                  <a:pt x="1308021" y="8878"/>
                </a:cubicBezTo>
                <a:lnTo>
                  <a:pt x="1308021" y="2400481"/>
                </a:lnTo>
                <a:cubicBezTo>
                  <a:pt x="1308021" y="2405384"/>
                  <a:pt x="1304198" y="2409359"/>
                  <a:pt x="1299480" y="2409359"/>
                </a:cubicBezTo>
                <a:lnTo>
                  <a:pt x="8541" y="2409359"/>
                </a:lnTo>
                <a:cubicBezTo>
                  <a:pt x="3824" y="2409359"/>
                  <a:pt x="0" y="2405384"/>
                  <a:pt x="0" y="2400481"/>
                </a:cubicBezTo>
                <a:lnTo>
                  <a:pt x="0" y="8878"/>
                </a:lnTo>
                <a:cubicBezTo>
                  <a:pt x="0" y="3975"/>
                  <a:pt x="3824" y="0"/>
                  <a:pt x="8541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800">
                <a:solidFill>
                  <a:schemeClr val="accent6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09308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934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595314" y="1934633"/>
            <a:ext cx="7953374" cy="18725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535" y="1432135"/>
            <a:ext cx="5027326" cy="3049841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957511" y="1714500"/>
            <a:ext cx="3635375" cy="23241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8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37694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98B068F-4792-42EE-9962-3B7C489C859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0551" y="1029773"/>
            <a:ext cx="7962897" cy="3083954"/>
          </a:xfrm>
          <a:prstGeom prst="rect">
            <a:avLst/>
          </a:prstGeom>
        </p:spPr>
        <p:txBody>
          <a:bodyPr/>
          <a:lstStyle>
            <a:lvl1pPr marL="180975" indent="-180975"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541338" indent="-180975">
              <a:defRPr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895350" indent="-179388">
              <a:defRPr sz="1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257300" indent="-180975"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 marL="1617663" indent="-171450">
              <a:defRPr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20668023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2500374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41655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Mini Half Pictur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</a:t>
            </a:r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725986" y="1543050"/>
            <a:ext cx="3821113" cy="27432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AD9F899-DFD0-4572-ADEA-394AA63D38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6902" y="1543050"/>
            <a:ext cx="3821113" cy="2743200"/>
          </a:xfrm>
          <a:prstGeom prst="rect">
            <a:avLst/>
          </a:prstGeom>
        </p:spPr>
        <p:txBody>
          <a:bodyPr/>
          <a:lstStyle>
            <a:lvl1pPr marL="180975" indent="-180975"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541338" indent="-180975">
              <a:defRPr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895350" indent="-179388">
              <a:defRPr sz="1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257300" indent="-180975"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 marL="1617663" indent="-171450">
              <a:defRPr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0002122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Mini Half Picture a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593725" y="1543050"/>
            <a:ext cx="7953375" cy="274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</a:t>
            </a:r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 </a:t>
            </a:r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93725" y="1543050"/>
            <a:ext cx="3821113" cy="27432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5055B63-B50A-4190-8A18-3611FD6412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29164" y="1540284"/>
            <a:ext cx="3817935" cy="2743201"/>
          </a:xfrm>
          <a:prstGeom prst="rect">
            <a:avLst/>
          </a:prstGeom>
        </p:spPr>
        <p:txBody>
          <a:bodyPr/>
          <a:lstStyle>
            <a:lvl1pPr marL="180975" indent="-180975">
              <a:defRPr sz="18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541338" indent="-180975">
              <a:defRPr sz="16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895350" indent="-179388">
              <a:defRPr sz="14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257300" indent="-180975">
              <a:defRPr sz="12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 marL="1617663" indent="-171450">
              <a:defRPr sz="11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60871614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, Mission &amp; Valu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 b="0" cap="all" spc="50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59101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9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593725" y="4722841"/>
            <a:ext cx="178355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800" b="1" spc="30" baseline="0" dirty="0">
                <a:solidFill>
                  <a:schemeClr val="accent3"/>
                </a:solidFill>
                <a:latin typeface="Lato" panose="020F0502020204030203" pitchFamily="34" charset="0"/>
              </a:rPr>
              <a:t>SQLGENE TRAINING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1543050"/>
            <a:ext cx="3152716" cy="2743200"/>
          </a:xfrm>
          <a:custGeom>
            <a:avLst/>
            <a:gdLst>
              <a:gd name="connsiteX0" fmla="*/ 0 w 9516533"/>
              <a:gd name="connsiteY0" fmla="*/ 0 h 8280400"/>
              <a:gd name="connsiteX1" fmla="*/ 5376333 w 9516533"/>
              <a:gd name="connsiteY1" fmla="*/ 0 h 8280400"/>
              <a:gd name="connsiteX2" fmla="*/ 9516533 w 9516533"/>
              <a:gd name="connsiteY2" fmla="*/ 4140200 h 8280400"/>
              <a:gd name="connsiteX3" fmla="*/ 5376333 w 9516533"/>
              <a:gd name="connsiteY3" fmla="*/ 8280400 h 8280400"/>
              <a:gd name="connsiteX4" fmla="*/ 0 w 9516533"/>
              <a:gd name="connsiteY4" fmla="*/ 8280400 h 828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16533" h="8280400">
                <a:moveTo>
                  <a:pt x="0" y="0"/>
                </a:moveTo>
                <a:lnTo>
                  <a:pt x="5376333" y="0"/>
                </a:lnTo>
                <a:cubicBezTo>
                  <a:pt x="7662902" y="0"/>
                  <a:pt x="9516533" y="1853631"/>
                  <a:pt x="9516533" y="4140200"/>
                </a:cubicBezTo>
                <a:cubicBezTo>
                  <a:pt x="9516533" y="6426769"/>
                  <a:pt x="7662902" y="8280400"/>
                  <a:pt x="5376333" y="8280400"/>
                </a:cubicBezTo>
                <a:lnTo>
                  <a:pt x="0" y="8280400"/>
                </a:lnTo>
                <a:close/>
              </a:path>
            </a:pathLst>
          </a:custGeom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00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B485F6E-4260-4170-9381-B2B506CB7C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8558" y="1543050"/>
            <a:ext cx="4949018" cy="2743200"/>
          </a:xfrm>
          <a:prstGeom prst="rect">
            <a:avLst/>
          </a:prstGeom>
        </p:spPr>
        <p:txBody>
          <a:bodyPr/>
          <a:lstStyle>
            <a:lvl1pPr marL="180975" indent="-180975"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541338" indent="-180975">
              <a:defRPr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895350" indent="-179388">
              <a:defRPr sz="1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257300" indent="-180975"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 marL="1617663" indent="-171450">
              <a:defRPr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9561152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Half Picture at Lef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986213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00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681306" y="4722841"/>
            <a:ext cx="11604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b="1" spc="30" baseline="0" dirty="0">
                <a:solidFill>
                  <a:schemeClr val="accent2"/>
                </a:solidFill>
                <a:latin typeface="Lato" panose="020F0502020204030203" pitchFamily="34" charset="0"/>
              </a:rPr>
              <a:t>EUGENE MEIDINGER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7939422" y="4722841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8407428" y="4713316"/>
            <a:ext cx="141259" cy="141259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8244097" y="4713316"/>
            <a:ext cx="141259" cy="141259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00066CE5-6297-43A9-96D8-69A72E457E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88199" y="297548"/>
            <a:ext cx="3986213" cy="4345598"/>
          </a:xfrm>
          <a:prstGeom prst="rect">
            <a:avLst/>
          </a:prstGeom>
        </p:spPr>
        <p:txBody>
          <a:bodyPr/>
          <a:lstStyle>
            <a:lvl1pPr marL="180975" indent="-180975">
              <a:defRPr sz="1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541338" indent="-180975">
              <a:defRPr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895350" indent="-179388">
              <a:defRPr sz="1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1257300" indent="-180975"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 marL="1617663" indent="-171450">
              <a:defRPr sz="11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1580016"/>
      </p:ext>
    </p:extLst>
  </p:cSld>
  <p:clrMapOvr>
    <a:masterClrMapping/>
  </p:clrMapOvr>
  <p:transition spd="slow" advClick="0" advTm="3000">
    <p:fade/>
  </p:transition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8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83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67" r:id="rId2"/>
    <p:sldLayoutId id="2147483674" r:id="rId3"/>
    <p:sldLayoutId id="2147483688" r:id="rId4"/>
    <p:sldLayoutId id="2147483675" r:id="rId5"/>
    <p:sldLayoutId id="2147483690" r:id="rId6"/>
    <p:sldLayoutId id="2147483691" r:id="rId7"/>
    <p:sldLayoutId id="2147483689" r:id="rId8"/>
    <p:sldLayoutId id="2147483676" r:id="rId9"/>
    <p:sldLayoutId id="2147483695" r:id="rId10"/>
    <p:sldLayoutId id="2147483677" r:id="rId11"/>
    <p:sldLayoutId id="2147483678" r:id="rId12"/>
    <p:sldLayoutId id="2147483679" r:id="rId13"/>
    <p:sldLayoutId id="2147483686" r:id="rId14"/>
    <p:sldLayoutId id="2147483687" r:id="rId15"/>
    <p:sldLayoutId id="2147483693" r:id="rId16"/>
    <p:sldLayoutId id="2147483680" r:id="rId17"/>
    <p:sldLayoutId id="2147483683" r:id="rId18"/>
    <p:sldLayoutId id="2147483682" r:id="rId19"/>
    <p:sldLayoutId id="2147483681" r:id="rId20"/>
    <p:sldLayoutId id="2147483692" r:id="rId21"/>
    <p:sldLayoutId id="2147483694" r:id="rId22"/>
    <p:sldLayoutId id="2147483684" r:id="rId23"/>
    <p:sldLayoutId id="2147483685" r:id="rId24"/>
  </p:sldLayoutIdLst>
  <p:transition spd="slow" advClick="0" advTm="3000"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1A4BEDBF-51DE-4EBD-9604-9102481F1C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Sql</a:t>
            </a:r>
            <a:r>
              <a:rPr lang="en-US" dirty="0"/>
              <a:t> Server 2019: what’s new?</a:t>
            </a:r>
            <a:endParaRPr lang="en-CA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50761E4D-8EEE-4572-8B91-4047DABB08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3790513"/>
      </p:ext>
    </p:extLst>
  </p:cSld>
  <p:clrMapOvr>
    <a:masterClrMapping/>
  </p:clrMapOvr>
  <p:transition advClick="0" advTm="3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0796DA-99E6-4EB5-B348-B76D64D9F7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Other features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EC002-B501-442E-A571-09D3D22C43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31BDC-B561-4B61-A38C-80CB9461D69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String or binary data would be truncated (Demo)</a:t>
            </a:r>
          </a:p>
          <a:p>
            <a:r>
              <a:rPr lang="en-US" dirty="0"/>
              <a:t>UTF-8 support</a:t>
            </a:r>
          </a:p>
          <a:p>
            <a:pPr lvl="1"/>
            <a:r>
              <a:rPr lang="en-US" dirty="0"/>
              <a:t>Better data sizes for a limited set of scenarios</a:t>
            </a:r>
          </a:p>
          <a:p>
            <a:r>
              <a:rPr lang="en-US" dirty="0"/>
              <a:t>Java code support</a:t>
            </a:r>
          </a:p>
          <a:p>
            <a:r>
              <a:rPr lang="en-US" dirty="0"/>
              <a:t>New </a:t>
            </a:r>
            <a:r>
              <a:rPr lang="en-US" dirty="0" err="1"/>
              <a:t>Polybase</a:t>
            </a:r>
            <a:r>
              <a:rPr lang="en-US" dirty="0"/>
              <a:t> connectors for SQL Server, Oracle, Teradata, and MongoDB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1684256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6DC28F-F3E2-4B0A-B4B4-65CAE02908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Sql</a:t>
            </a:r>
            <a:r>
              <a:rPr lang="en-US" dirty="0"/>
              <a:t> server big data edition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9680B3-A655-4445-AC9B-F1C2020227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942F46-3E17-4E65-973D-A4E7B418E04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Data lives in HDFS (Hadoop file system)</a:t>
            </a:r>
          </a:p>
          <a:p>
            <a:pPr lvl="1"/>
            <a:r>
              <a:rPr lang="en-US" dirty="0"/>
              <a:t>Same storage system as Azure Data Lake</a:t>
            </a:r>
          </a:p>
          <a:p>
            <a:r>
              <a:rPr lang="en-US" dirty="0"/>
              <a:t>SQL and Apache Spark</a:t>
            </a:r>
          </a:p>
          <a:p>
            <a:r>
              <a:rPr lang="en-US" dirty="0"/>
              <a:t>Querying takes advantage of </a:t>
            </a:r>
            <a:r>
              <a:rPr lang="en-US" dirty="0" err="1"/>
              <a:t>Polybase</a:t>
            </a:r>
            <a:endParaRPr lang="en-US" dirty="0"/>
          </a:p>
          <a:p>
            <a:r>
              <a:rPr lang="en-US" dirty="0"/>
              <a:t>Running in Linux containers</a:t>
            </a:r>
          </a:p>
          <a:p>
            <a:r>
              <a:rPr lang="en-US" dirty="0"/>
              <a:t>Orchestrated by Kubernetes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46775842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A3105-119C-4C72-B2A5-C4F27608E5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214034"/>
            <a:ext cx="7953374" cy="141344"/>
          </a:xfrm>
        </p:spPr>
        <p:txBody>
          <a:bodyPr/>
          <a:lstStyle/>
          <a:p>
            <a:r>
              <a:rPr lang="en-US" dirty="0"/>
              <a:t>Credit: Microsoft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54ECC4-B351-4670-A665-A4E01CE9B5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4" name="Picture 4" descr="https://cloudblogs.microsoft.com/uploads/prod/sites/32/2018/09/Figure-4-A-scalable-compute-and-storage-architecture-in-SQL-Server-2019-big-data-cluster.png">
            <a:extLst>
              <a:ext uri="{FF2B5EF4-FFF2-40B4-BE49-F238E27FC236}">
                <a16:creationId xmlns:a16="http://schemas.microsoft.com/office/drawing/2014/main" id="{FD59A924-2ECF-470A-86E6-77EABB7EC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5841"/>
            <a:ext cx="9144000" cy="442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05047"/>
      </p:ext>
    </p:extLst>
  </p:cSld>
  <p:clrMapOvr>
    <a:masterClrMapping/>
  </p:clrMapOvr>
  <p:transition spd="slow" advClick="0" advTm="3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5E173BD-34DF-4FF7-AC2F-27FC7594A7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DEmos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837CA-42A0-4148-A396-F2C31F7243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643665-4B14-4BD5-BD4B-5C0A834DCA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8562231"/>
      </p:ext>
    </p:extLst>
  </p:cSld>
  <p:clrMapOvr>
    <a:masterClrMapping/>
  </p:clrMapOvr>
  <p:transition advClick="0" advTm="3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402A71D-8FC6-48F7-AC9B-C0B1B30561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About me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A3C03-5B0F-46F2-A82B-C3D6C0B9AF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7" name="Picture Placeholder 6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F64B1E4D-1C5F-4045-BDF7-70A54BC504A7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11" b="21011"/>
          <a:stretch>
            <a:fillRect/>
          </a:stretch>
        </p:blipFill>
        <p:spPr/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EF04FB-1597-4663-89BD-ACE3436E83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Independent BI Consultant</a:t>
            </a:r>
          </a:p>
          <a:p>
            <a:r>
              <a:rPr lang="en-US" dirty="0"/>
              <a:t>Pluralsight author</a:t>
            </a:r>
          </a:p>
          <a:p>
            <a:r>
              <a:rPr lang="en-US" dirty="0"/>
              <a:t>Went from SQL Newb to SQL Pro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43755147"/>
      </p:ext>
    </p:extLst>
  </p:cSld>
  <p:clrMapOvr>
    <a:masterClrMapping/>
  </p:clrMapOvr>
  <p:transition advClick="0" advTm="3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EDDA38D-EDA7-401A-B491-1928ACED81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 are we going to cover?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2810A3-F2F7-4256-985D-11FCAEAC92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A86A8F-82CD-45E6-A1AE-8B9B128AEA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2" y="1483705"/>
            <a:ext cx="7962897" cy="3083954"/>
          </a:xfrm>
        </p:spPr>
        <p:txBody>
          <a:bodyPr/>
          <a:lstStyle/>
          <a:p>
            <a:r>
              <a:rPr lang="en-US" dirty="0"/>
              <a:t>Performance improvements</a:t>
            </a:r>
          </a:p>
          <a:p>
            <a:r>
              <a:rPr lang="en-US" dirty="0"/>
              <a:t>Availability and Security</a:t>
            </a:r>
          </a:p>
          <a:p>
            <a:r>
              <a:rPr lang="en-US" dirty="0"/>
              <a:t>SQL Server on Linux</a:t>
            </a:r>
          </a:p>
          <a:p>
            <a:r>
              <a:rPr lang="en-US" dirty="0"/>
              <a:t>MISC features</a:t>
            </a:r>
          </a:p>
          <a:p>
            <a:r>
              <a:rPr lang="en-US" dirty="0"/>
              <a:t>SQL Server Big Data Edition</a:t>
            </a:r>
          </a:p>
          <a:p>
            <a:r>
              <a:rPr lang="en-US" dirty="0"/>
              <a:t>Demos</a:t>
            </a:r>
          </a:p>
        </p:txBody>
      </p:sp>
    </p:spTree>
    <p:extLst>
      <p:ext uri="{BB962C8B-B14F-4D97-AF65-F5344CB8AC3E}">
        <p14:creationId xmlns:p14="http://schemas.microsoft.com/office/powerpoint/2010/main" val="2722662207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EF2B0C4-FA60-4B94-B51F-A3678A9D69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Performance improvements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2EFB6-1AAE-4C27-BC4C-ACE4920D2C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A500CF-D140-4095-B661-1EBA125C7C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Scalar UDF in-lining (Demo)</a:t>
            </a:r>
          </a:p>
          <a:p>
            <a:r>
              <a:rPr lang="en-US" dirty="0"/>
              <a:t>Dynamic memory grants (Demo)</a:t>
            </a:r>
          </a:p>
          <a:p>
            <a:r>
              <a:rPr lang="en-US" dirty="0"/>
              <a:t>Batch execution mode (Demo)</a:t>
            </a:r>
          </a:p>
          <a:p>
            <a:r>
              <a:rPr lang="en-US" dirty="0"/>
              <a:t>Approximate distinct count (Demo)</a:t>
            </a:r>
          </a:p>
          <a:p>
            <a:r>
              <a:rPr lang="en-US" dirty="0"/>
              <a:t>Lightweight polling for query progress</a:t>
            </a:r>
          </a:p>
          <a:p>
            <a:pPr lvl="1"/>
            <a:r>
              <a:rPr lang="en-US" dirty="0"/>
              <a:t>Now enabled by default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48052400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73BBBF-95D4-4223-9055-2032314AB5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availability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BFB29-7CAE-47FB-83CE-6517537F26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994EE6-D43C-4712-9D30-E2FE43F570A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Accelerated Database Recovery</a:t>
            </a:r>
          </a:p>
          <a:p>
            <a:r>
              <a:rPr lang="en-US" dirty="0"/>
              <a:t>Resumable online index maintenance</a:t>
            </a:r>
          </a:p>
          <a:p>
            <a:r>
              <a:rPr lang="en-US" dirty="0" err="1"/>
              <a:t>Columnstore</a:t>
            </a:r>
            <a:r>
              <a:rPr lang="en-US" dirty="0"/>
              <a:t> online index build and rebuild</a:t>
            </a:r>
          </a:p>
          <a:p>
            <a:r>
              <a:rPr lang="en-US" dirty="0"/>
              <a:t>Always On Availability Groups</a:t>
            </a:r>
          </a:p>
          <a:p>
            <a:pPr lvl="1"/>
            <a:r>
              <a:rPr lang="en-US" dirty="0"/>
              <a:t>5 synchronous replicas</a:t>
            </a:r>
          </a:p>
          <a:p>
            <a:pPr lvl="1"/>
            <a:r>
              <a:rPr lang="en-US" dirty="0"/>
              <a:t>Secondary replica connection redirection</a:t>
            </a:r>
          </a:p>
          <a:p>
            <a:pPr lvl="1"/>
            <a:r>
              <a:rPr lang="en-US" dirty="0"/>
              <a:t>(Connection redirection without a listener)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68801013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A54342-EF3F-4978-89CC-F525144F66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Recovery without ADR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955F5-F868-4C86-A434-D8DE7BF724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Credit: Microsoft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D22E84-0577-42DA-A044-9576D3B7AC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69536" y="2216381"/>
            <a:ext cx="5463432" cy="195376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urrent recovery process">
            <a:extLst>
              <a:ext uri="{FF2B5EF4-FFF2-40B4-BE49-F238E27FC236}">
                <a16:creationId xmlns:a16="http://schemas.microsoft.com/office/drawing/2014/main" id="{7807B73A-3EAE-4401-8816-7D60EC30D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334" y="1286204"/>
            <a:ext cx="6273800" cy="3270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401814"/>
      </p:ext>
    </p:extLst>
  </p:cSld>
  <p:clrMapOvr>
    <a:masterClrMapping/>
  </p:clrMapOvr>
  <p:transition advClick="0" advTm="3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A54342-EF3F-4978-89CC-F525144F66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Recovery </a:t>
            </a:r>
            <a:r>
              <a:rPr lang="en-US" dirty="0" err="1"/>
              <a:t>witH</a:t>
            </a:r>
            <a:r>
              <a:rPr lang="en-US" dirty="0"/>
              <a:t> ADR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955F5-F868-4C86-A434-D8DE7BF724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Credit: Microsoft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D22E84-0577-42DA-A044-9576D3B7AC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69536" y="2216381"/>
            <a:ext cx="5463432" cy="195376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 descr="ADR recovery process">
            <a:extLst>
              <a:ext uri="{FF2B5EF4-FFF2-40B4-BE49-F238E27FC236}">
                <a16:creationId xmlns:a16="http://schemas.microsoft.com/office/drawing/2014/main" id="{B23C4D03-5A20-411A-AFF0-798F4D8AB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227" y="1244378"/>
            <a:ext cx="5638741" cy="324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627265"/>
      </p:ext>
    </p:extLst>
  </p:cSld>
  <p:clrMapOvr>
    <a:masterClrMapping/>
  </p:clrMapOvr>
  <p:transition advClick="0" advTm="3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A1FDBD-77D0-476D-AD96-5D18D82559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Security / privacy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E8A53-3C58-48CB-95B9-BEC7676582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A98E75-7467-462E-A7EC-D42BCF6892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Static Data Masking</a:t>
            </a:r>
          </a:p>
          <a:p>
            <a:r>
              <a:rPr lang="en-US" dirty="0"/>
              <a:t>Support for secure enclaves for Always Encrypted</a:t>
            </a:r>
          </a:p>
          <a:p>
            <a:pPr lvl="1"/>
            <a:r>
              <a:rPr lang="en-US" dirty="0"/>
              <a:t>In-place encryption</a:t>
            </a:r>
          </a:p>
          <a:p>
            <a:pPr lvl="1"/>
            <a:r>
              <a:rPr lang="en-US" dirty="0"/>
              <a:t>Rich computations – LIKE and range comparisons</a:t>
            </a:r>
          </a:p>
          <a:p>
            <a:r>
              <a:rPr lang="en-US" dirty="0"/>
              <a:t>SSL/TLS certificate management in the Configuration Manager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7776986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989A733-701C-4DF7-ACF8-73818FED1A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linux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1B1D5-2245-4CDC-87E1-932A3D28B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4D43CF-44A8-49AC-A9BD-CB218079A4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Replication support</a:t>
            </a:r>
          </a:p>
          <a:p>
            <a:pPr lvl="1"/>
            <a:r>
              <a:rPr lang="en-US" dirty="0"/>
              <a:t>Transactional, snapshot and merge replication</a:t>
            </a:r>
          </a:p>
          <a:p>
            <a:pPr lvl="1"/>
            <a:r>
              <a:rPr lang="en-US" dirty="0"/>
              <a:t>Works as publisher, distributor or subscriber</a:t>
            </a:r>
          </a:p>
          <a:p>
            <a:r>
              <a:rPr lang="en-US" dirty="0"/>
              <a:t>Support for </a:t>
            </a:r>
            <a:r>
              <a:rPr lang="en-US" dirty="0" err="1"/>
              <a:t>OpenLDAP</a:t>
            </a:r>
            <a:endParaRPr lang="en-US" dirty="0"/>
          </a:p>
          <a:p>
            <a:r>
              <a:rPr lang="en-US" dirty="0"/>
              <a:t>Machine Learning Services support</a:t>
            </a:r>
          </a:p>
          <a:p>
            <a:r>
              <a:rPr lang="en-US" dirty="0"/>
              <a:t>More container images available, RHEL certified images</a:t>
            </a:r>
          </a:p>
          <a:p>
            <a:r>
              <a:rPr lang="en-US" dirty="0"/>
              <a:t>Availability groups managed by Kubernetes</a:t>
            </a:r>
          </a:p>
          <a:p>
            <a:r>
              <a:rPr lang="en-US" dirty="0"/>
              <a:t>Microsoft Distributed Transaction Coordinator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4609580"/>
      </p:ext>
    </p:extLst>
  </p:cSld>
  <p:clrMapOvr>
    <a:masterClrMapping/>
  </p:clrMapOvr>
  <p:transition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16-Blu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4B5050"/>
      </a:accent1>
      <a:accent2>
        <a:srgbClr val="328CCD"/>
      </a:accent2>
      <a:accent3>
        <a:srgbClr val="6E7378"/>
      </a:accent3>
      <a:accent4>
        <a:srgbClr val="91969B"/>
      </a:accent4>
      <a:accent5>
        <a:srgbClr val="AAAFB4"/>
      </a:accent5>
      <a:accent6>
        <a:srgbClr val="DCE1E6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13236</TotalTime>
  <Words>275</Words>
  <Application>Microsoft Office PowerPoint</Application>
  <PresentationFormat>On-screen Show (16:9)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Lato</vt:lpstr>
      <vt:lpstr>Lato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Jafar</dc:creator>
  <cp:lastModifiedBy>Eugene Meidinger</cp:lastModifiedBy>
  <cp:revision>2203</cp:revision>
  <dcterms:created xsi:type="dcterms:W3CDTF">2015-05-25T12:45:08Z</dcterms:created>
  <dcterms:modified xsi:type="dcterms:W3CDTF">2019-06-13T22:19:28Z</dcterms:modified>
</cp:coreProperties>
</file>