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23" r:id="rId2"/>
    <p:sldId id="322" r:id="rId3"/>
    <p:sldId id="324" r:id="rId4"/>
    <p:sldId id="325" r:id="rId5"/>
    <p:sldId id="326" r:id="rId6"/>
    <p:sldId id="327" r:id="rId7"/>
    <p:sldId id="328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5" r:id="rId22"/>
    <p:sldId id="344" r:id="rId23"/>
  </p:sldIdLst>
  <p:sldSz cx="12192000" cy="685800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E06BC-860D-44B6-B4B2-9D65D06EACAD}" type="datetimeFigureOut">
              <a:rPr lang="en-CA" smtClean="0"/>
              <a:t>2019-05-09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27DE0-4803-497A-9A90-AA198D0C71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01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tried to put this image into the laptop slide; the aspect ratio cut off the top and bottom of it, so I left it like this.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27DE0-4803-497A-9A90-AA198D0C7115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215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132F649-7C9F-46AC-96C8-B9073C2AB197}"/>
              </a:ext>
            </a:extLst>
          </p:cNvPr>
          <p:cNvSpPr/>
          <p:nvPr/>
        </p:nvSpPr>
        <p:spPr>
          <a:xfrm>
            <a:off x="-2118" y="6135912"/>
            <a:ext cx="12192000" cy="731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6AD880-E669-4C7C-A095-279FB16209C5}"/>
              </a:ext>
            </a:extLst>
          </p:cNvPr>
          <p:cNvSpPr txBox="1"/>
          <p:nvPr/>
        </p:nvSpPr>
        <p:spPr>
          <a:xfrm>
            <a:off x="10483461" y="6681196"/>
            <a:ext cx="1698128" cy="1435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33" spc="93" dirty="0">
                <a:solidFill>
                  <a:schemeClr val="bg1"/>
                </a:solidFill>
                <a:latin typeface="Lato" panose="020F0502020204030203" pitchFamily="34" charset="0"/>
              </a:rPr>
              <a:t>© 2019 Eugene </a:t>
            </a:r>
            <a:r>
              <a:rPr lang="en-US" sz="933" spc="93" dirty="0" err="1">
                <a:solidFill>
                  <a:schemeClr val="bg1"/>
                </a:solidFill>
                <a:latin typeface="Lato" panose="020F0502020204030203" pitchFamily="34" charset="0"/>
              </a:rPr>
              <a:t>Meidinger</a:t>
            </a:r>
            <a:endParaRPr lang="en-US" sz="933" spc="93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pic>
        <p:nvPicPr>
          <p:cNvPr id="20" name="Picture Placeholder 12">
            <a:extLst>
              <a:ext uri="{FF2B5EF4-FFF2-40B4-BE49-F238E27FC236}">
                <a16:creationId xmlns:a16="http://schemas.microsoft.com/office/drawing/2014/main" id="{7DE86EF0-4D8C-4183-A042-44E9AC3AE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1264" y="4229380"/>
            <a:ext cx="1440000" cy="1440000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1629F0B-05DD-486D-A147-FC17DDB1B206}"/>
              </a:ext>
            </a:extLst>
          </p:cNvPr>
          <p:cNvSpPr txBox="1"/>
          <p:nvPr/>
        </p:nvSpPr>
        <p:spPr>
          <a:xfrm>
            <a:off x="2010834" y="4357477"/>
            <a:ext cx="2462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Eugene </a:t>
            </a:r>
            <a:r>
              <a:rPr lang="en-US" sz="2400" dirty="0" err="1">
                <a:solidFill>
                  <a:schemeClr val="accent1"/>
                </a:solidFill>
              </a:rPr>
              <a:t>Meidinger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41F255-5432-47F9-98FF-1F61058B5F93}"/>
              </a:ext>
            </a:extLst>
          </p:cNvPr>
          <p:cNvSpPr txBox="1"/>
          <p:nvPr/>
        </p:nvSpPr>
        <p:spPr>
          <a:xfrm>
            <a:off x="2010833" y="4660092"/>
            <a:ext cx="1204945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dirty="0">
                <a:solidFill>
                  <a:schemeClr val="accent2"/>
                </a:solidFill>
              </a:rPr>
              <a:t>BI Consultant</a:t>
            </a:r>
            <a:endParaRPr lang="en-CA" sz="1467" dirty="0">
              <a:solidFill>
                <a:schemeClr val="accent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62F017-B301-4D25-9EA7-C13DC7B1DC88}"/>
              </a:ext>
            </a:extLst>
          </p:cNvPr>
          <p:cNvSpPr txBox="1"/>
          <p:nvPr/>
        </p:nvSpPr>
        <p:spPr>
          <a:xfrm>
            <a:off x="2010833" y="5014980"/>
            <a:ext cx="2514535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dirty="0">
                <a:solidFill>
                  <a:schemeClr val="accent2"/>
                </a:solidFill>
              </a:rPr>
              <a:t>@</a:t>
            </a:r>
            <a:r>
              <a:rPr lang="en-US" sz="1467" dirty="0" err="1">
                <a:solidFill>
                  <a:schemeClr val="accent2"/>
                </a:solidFill>
              </a:rPr>
              <a:t>sqlgene</a:t>
            </a:r>
            <a:r>
              <a:rPr lang="en-US" sz="1467" dirty="0">
                <a:solidFill>
                  <a:schemeClr val="accent1"/>
                </a:solidFill>
              </a:rPr>
              <a:t>	www.sqlgene.com</a:t>
            </a:r>
            <a:endParaRPr lang="en-CA" sz="1467" dirty="0">
              <a:solidFill>
                <a:schemeClr val="accent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8D2FA2-1F8E-4602-9C40-8713DF2FA2A1}"/>
              </a:ext>
            </a:extLst>
          </p:cNvPr>
          <p:cNvSpPr txBox="1"/>
          <p:nvPr/>
        </p:nvSpPr>
        <p:spPr>
          <a:xfrm>
            <a:off x="4204479" y="6379187"/>
            <a:ext cx="3753412" cy="2257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67" spc="93" dirty="0">
                <a:solidFill>
                  <a:schemeClr val="bg1"/>
                </a:solidFill>
                <a:latin typeface="Lato" panose="020F0502020204030203" pitchFamily="34" charset="0"/>
              </a:rPr>
              <a:t>Making BI approachable and</a:t>
            </a:r>
            <a:r>
              <a:rPr lang="en-US" sz="1467" spc="93" baseline="0" dirty="0">
                <a:solidFill>
                  <a:schemeClr val="bg1"/>
                </a:solidFill>
                <a:latin typeface="Lato" panose="020F0502020204030203" pitchFamily="34" charset="0"/>
              </a:rPr>
              <a:t> accessible</a:t>
            </a:r>
            <a:endParaRPr lang="en-US" sz="1467" spc="93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59387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5" grpId="0"/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Half Picture at Lef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65584103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0" orient="horz" pos="9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61476289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3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01316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71435159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045216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420542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14437979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Portfoli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80578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91634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980578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89262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74412811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Portfolio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41347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80578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980578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89262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27627379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Portfolio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010834" y="2057400"/>
            <a:ext cx="3394823" cy="187788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984619" y="2057400"/>
            <a:ext cx="3394823" cy="187788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21458407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47" y="1512912"/>
            <a:ext cx="3220988" cy="4705061"/>
          </a:xfrm>
          <a:prstGeom prst="rect">
            <a:avLst/>
          </a:prstGeom>
        </p:spPr>
      </p:pic>
      <p:sp>
        <p:nvSpPr>
          <p:cNvPr id="4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961120" y="2260734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170" y="1512912"/>
            <a:ext cx="3220988" cy="4705061"/>
          </a:xfrm>
          <a:prstGeom prst="rect">
            <a:avLst/>
          </a:prstGeom>
        </p:spPr>
      </p:pic>
      <p:sp>
        <p:nvSpPr>
          <p:cNvPr id="15" name="Picture Placeholder 25"/>
          <p:cNvSpPr>
            <a:spLocks noGrp="1"/>
          </p:cNvSpPr>
          <p:nvPr>
            <p:ph type="pic" sz="quarter" idx="15"/>
          </p:nvPr>
        </p:nvSpPr>
        <p:spPr>
          <a:xfrm>
            <a:off x="6696243" y="2260734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731" y="1918827"/>
            <a:ext cx="3220988" cy="4705061"/>
          </a:xfrm>
          <a:prstGeom prst="rect">
            <a:avLst/>
          </a:prstGeom>
        </p:spPr>
      </p:pic>
      <p:sp>
        <p:nvSpPr>
          <p:cNvPr id="17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9563804" y="2666649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609" y="1918827"/>
            <a:ext cx="3220988" cy="4705061"/>
          </a:xfrm>
          <a:prstGeom prst="rect">
            <a:avLst/>
          </a:prstGeom>
        </p:spPr>
      </p:pic>
      <p:sp>
        <p:nvSpPr>
          <p:cNvPr id="19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3828681" y="2666649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37795094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934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93752" y="2476649"/>
            <a:ext cx="10604499" cy="2702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506" y="159206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281791" y="2339882"/>
            <a:ext cx="1605843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46194441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93752" y="2057400"/>
            <a:ext cx="10604499" cy="128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942" y="1523310"/>
            <a:ext cx="3220988" cy="4705061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6824015" y="227113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685" y="152331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000757" y="227113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7499112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1067" b="1" spc="4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4479656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689" y="1592060"/>
            <a:ext cx="3220988" cy="4705061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2874761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431" y="159206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051504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749" y="1592060"/>
            <a:ext cx="3220988" cy="4705061"/>
          </a:xfrm>
          <a:prstGeom prst="rect">
            <a:avLst/>
          </a:prstGeom>
        </p:spPr>
      </p:pic>
      <p:sp>
        <p:nvSpPr>
          <p:cNvPr id="20" name="Picture Placeholder 25"/>
          <p:cNvSpPr>
            <a:spLocks noGrp="1"/>
          </p:cNvSpPr>
          <p:nvPr>
            <p:ph type="pic" sz="quarter" idx="19"/>
          </p:nvPr>
        </p:nvSpPr>
        <p:spPr>
          <a:xfrm>
            <a:off x="7250821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41493532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16" y="1467259"/>
            <a:ext cx="3891669" cy="539074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7038622" y="2252134"/>
            <a:ext cx="2946399" cy="460586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06326272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Phone Mockup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" y="247065"/>
            <a:ext cx="4172655" cy="609520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323645" y="767788"/>
            <a:ext cx="7059791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323221" y="1278801"/>
            <a:ext cx="7072912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23221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1066681" y="1216603"/>
            <a:ext cx="2070528" cy="3890536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</p:spTree>
    <p:extLst>
      <p:ext uri="{BB962C8B-B14F-4D97-AF65-F5344CB8AC3E}">
        <p14:creationId xmlns:p14="http://schemas.microsoft.com/office/powerpoint/2010/main" val="1356382482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eb Browser &amp; i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2152651" y="1962228"/>
            <a:ext cx="7886700" cy="4248073"/>
          </a:xfrm>
          <a:custGeom>
            <a:avLst/>
            <a:gdLst>
              <a:gd name="connsiteX0" fmla="*/ 0 w 5915025"/>
              <a:gd name="connsiteY0" fmla="*/ 0 h 3326159"/>
              <a:gd name="connsiteX1" fmla="*/ 5915025 w 5915025"/>
              <a:gd name="connsiteY1" fmla="*/ 0 h 3326159"/>
              <a:gd name="connsiteX2" fmla="*/ 5915025 w 5915025"/>
              <a:gd name="connsiteY2" fmla="*/ 3326159 h 3326159"/>
              <a:gd name="connsiteX3" fmla="*/ 0 w 5915025"/>
              <a:gd name="connsiteY3" fmla="*/ 3326159 h 332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5025" h="3326159">
                <a:moveTo>
                  <a:pt x="0" y="0"/>
                </a:moveTo>
                <a:lnTo>
                  <a:pt x="5915025" y="0"/>
                </a:lnTo>
                <a:lnTo>
                  <a:pt x="5915025" y="3326159"/>
                </a:lnTo>
                <a:lnTo>
                  <a:pt x="0" y="3326159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333">
                <a:solidFill>
                  <a:schemeClr val="accent6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reeform 20"/>
          <p:cNvSpPr/>
          <p:nvPr/>
        </p:nvSpPr>
        <p:spPr>
          <a:xfrm>
            <a:off x="2152651" y="1758045"/>
            <a:ext cx="7886700" cy="209019"/>
          </a:xfrm>
          <a:custGeom>
            <a:avLst/>
            <a:gdLst>
              <a:gd name="connsiteX0" fmla="*/ 116359 w 15763003"/>
              <a:gd name="connsiteY0" fmla="*/ 0 h 418038"/>
              <a:gd name="connsiteX1" fmla="*/ 15646645 w 15763003"/>
              <a:gd name="connsiteY1" fmla="*/ 0 h 418038"/>
              <a:gd name="connsiteX2" fmla="*/ 15763003 w 15763003"/>
              <a:gd name="connsiteY2" fmla="*/ 116359 h 418038"/>
              <a:gd name="connsiteX3" fmla="*/ 15763003 w 15763003"/>
              <a:gd name="connsiteY3" fmla="*/ 418038 h 418038"/>
              <a:gd name="connsiteX4" fmla="*/ 0 w 15763003"/>
              <a:gd name="connsiteY4" fmla="*/ 418038 h 418038"/>
              <a:gd name="connsiteX5" fmla="*/ 0 w 15763003"/>
              <a:gd name="connsiteY5" fmla="*/ 116359 h 418038"/>
              <a:gd name="connsiteX6" fmla="*/ 116359 w 15763003"/>
              <a:gd name="connsiteY6" fmla="*/ 0 h 41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3003" h="418038">
                <a:moveTo>
                  <a:pt x="116359" y="0"/>
                </a:moveTo>
                <a:lnTo>
                  <a:pt x="15646645" y="0"/>
                </a:lnTo>
                <a:cubicBezTo>
                  <a:pt x="15710907" y="0"/>
                  <a:pt x="15763003" y="52096"/>
                  <a:pt x="15763003" y="116359"/>
                </a:cubicBezTo>
                <a:lnTo>
                  <a:pt x="15763003" y="418038"/>
                </a:lnTo>
                <a:lnTo>
                  <a:pt x="0" y="418038"/>
                </a:lnTo>
                <a:lnTo>
                  <a:pt x="0" y="116359"/>
                </a:lnTo>
                <a:cubicBezTo>
                  <a:pt x="0" y="52096"/>
                  <a:pt x="52096" y="0"/>
                  <a:pt x="11635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2" name="Oval 21"/>
          <p:cNvSpPr/>
          <p:nvPr/>
        </p:nvSpPr>
        <p:spPr>
          <a:xfrm>
            <a:off x="2282033" y="1823549"/>
            <a:ext cx="72231" cy="7223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3" name="Oval 22"/>
          <p:cNvSpPr/>
          <p:nvPr/>
        </p:nvSpPr>
        <p:spPr>
          <a:xfrm>
            <a:off x="2408814" y="1823549"/>
            <a:ext cx="72231" cy="7223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4" name="Oval 23"/>
          <p:cNvSpPr/>
          <p:nvPr/>
        </p:nvSpPr>
        <p:spPr>
          <a:xfrm>
            <a:off x="2535597" y="1823549"/>
            <a:ext cx="72231" cy="7223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grpSp>
        <p:nvGrpSpPr>
          <p:cNvPr id="25" name="Group 24"/>
          <p:cNvGrpSpPr/>
          <p:nvPr/>
        </p:nvGrpSpPr>
        <p:grpSpPr>
          <a:xfrm>
            <a:off x="9539287" y="1821575"/>
            <a:ext cx="397403" cy="74204"/>
            <a:chOff x="19078575" y="3106739"/>
            <a:chExt cx="794804" cy="148407"/>
          </a:xfrm>
        </p:grpSpPr>
        <p:grpSp>
          <p:nvGrpSpPr>
            <p:cNvPr id="26" name="Group 25"/>
            <p:cNvGrpSpPr/>
            <p:nvPr/>
          </p:nvGrpSpPr>
          <p:grpSpPr>
            <a:xfrm>
              <a:off x="19736219" y="3106739"/>
              <a:ext cx="137160" cy="137160"/>
              <a:chOff x="19740165" y="3110684"/>
              <a:chExt cx="138113" cy="13811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ounded Rectangle 26"/>
            <p:cNvSpPr/>
            <p:nvPr/>
          </p:nvSpPr>
          <p:spPr>
            <a:xfrm>
              <a:off x="19415125" y="3110684"/>
              <a:ext cx="144462" cy="144462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19078575" y="3255146"/>
              <a:ext cx="161925" cy="0"/>
            </a:xfrm>
            <a:prstGeom prst="line">
              <a:avLst/>
            </a:prstGeom>
            <a:ln w="127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Picture Placeholder 35"/>
          <p:cNvSpPr>
            <a:spLocks noGrp="1"/>
          </p:cNvSpPr>
          <p:nvPr>
            <p:ph type="pic" sz="quarter" idx="17"/>
          </p:nvPr>
        </p:nvSpPr>
        <p:spPr>
          <a:xfrm>
            <a:off x="7825948" y="2841619"/>
            <a:ext cx="1740432" cy="3212479"/>
          </a:xfrm>
          <a:custGeom>
            <a:avLst/>
            <a:gdLst>
              <a:gd name="connsiteX0" fmla="*/ 8541 w 1308021"/>
              <a:gd name="connsiteY0" fmla="*/ 0 h 2409359"/>
              <a:gd name="connsiteX1" fmla="*/ 1299480 w 1308021"/>
              <a:gd name="connsiteY1" fmla="*/ 0 h 2409359"/>
              <a:gd name="connsiteX2" fmla="*/ 1308021 w 1308021"/>
              <a:gd name="connsiteY2" fmla="*/ 8878 h 2409359"/>
              <a:gd name="connsiteX3" fmla="*/ 1308021 w 1308021"/>
              <a:gd name="connsiteY3" fmla="*/ 2400481 h 2409359"/>
              <a:gd name="connsiteX4" fmla="*/ 1299480 w 1308021"/>
              <a:gd name="connsiteY4" fmla="*/ 2409359 h 2409359"/>
              <a:gd name="connsiteX5" fmla="*/ 8541 w 1308021"/>
              <a:gd name="connsiteY5" fmla="*/ 2409359 h 2409359"/>
              <a:gd name="connsiteX6" fmla="*/ 0 w 1308021"/>
              <a:gd name="connsiteY6" fmla="*/ 2400481 h 2409359"/>
              <a:gd name="connsiteX7" fmla="*/ 0 w 1308021"/>
              <a:gd name="connsiteY7" fmla="*/ 8878 h 2409359"/>
              <a:gd name="connsiteX8" fmla="*/ 8541 w 1308021"/>
              <a:gd name="connsiteY8" fmla="*/ 0 h 2409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8021" h="2409359">
                <a:moveTo>
                  <a:pt x="8541" y="0"/>
                </a:moveTo>
                <a:lnTo>
                  <a:pt x="1299480" y="0"/>
                </a:lnTo>
                <a:cubicBezTo>
                  <a:pt x="1304198" y="0"/>
                  <a:pt x="1308021" y="3975"/>
                  <a:pt x="1308021" y="8878"/>
                </a:cubicBezTo>
                <a:lnTo>
                  <a:pt x="1308021" y="2400481"/>
                </a:lnTo>
                <a:cubicBezTo>
                  <a:pt x="1308021" y="2405384"/>
                  <a:pt x="1304198" y="2409359"/>
                  <a:pt x="1299480" y="2409359"/>
                </a:cubicBezTo>
                <a:lnTo>
                  <a:pt x="8541" y="2409359"/>
                </a:lnTo>
                <a:cubicBezTo>
                  <a:pt x="3824" y="2409359"/>
                  <a:pt x="0" y="2405384"/>
                  <a:pt x="0" y="2400481"/>
                </a:cubicBezTo>
                <a:lnTo>
                  <a:pt x="0" y="8878"/>
                </a:lnTo>
                <a:cubicBezTo>
                  <a:pt x="0" y="3975"/>
                  <a:pt x="3824" y="0"/>
                  <a:pt x="8541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6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6060654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934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93752" y="2579511"/>
            <a:ext cx="10604499" cy="24967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47" y="1909514"/>
            <a:ext cx="6703101" cy="406645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2610015" y="2286000"/>
            <a:ext cx="4847167" cy="30988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72137238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with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10994733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649905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35028633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Mini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1067" b="1" spc="4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01316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43430688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Mini Half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91634" y="2057400"/>
            <a:ext cx="10604500" cy="365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1067" b="1" spc="4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1634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6600512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r Vision, Mission &amp; Valu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2057400"/>
            <a:ext cx="4203621" cy="3657600"/>
          </a:xfrm>
          <a:custGeom>
            <a:avLst/>
            <a:gdLst>
              <a:gd name="connsiteX0" fmla="*/ 0 w 9516533"/>
              <a:gd name="connsiteY0" fmla="*/ 0 h 8280400"/>
              <a:gd name="connsiteX1" fmla="*/ 5376333 w 9516533"/>
              <a:gd name="connsiteY1" fmla="*/ 0 h 8280400"/>
              <a:gd name="connsiteX2" fmla="*/ 9516533 w 9516533"/>
              <a:gd name="connsiteY2" fmla="*/ 4140200 h 8280400"/>
              <a:gd name="connsiteX3" fmla="*/ 5376333 w 9516533"/>
              <a:gd name="connsiteY3" fmla="*/ 8280400 h 8280400"/>
              <a:gd name="connsiteX4" fmla="*/ 0 w 9516533"/>
              <a:gd name="connsiteY4" fmla="*/ 8280400 h 82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6533" h="8280400">
                <a:moveTo>
                  <a:pt x="0" y="0"/>
                </a:moveTo>
                <a:lnTo>
                  <a:pt x="5376333" y="0"/>
                </a:lnTo>
                <a:cubicBezTo>
                  <a:pt x="7662902" y="0"/>
                  <a:pt x="9516533" y="1853631"/>
                  <a:pt x="9516533" y="4140200"/>
                </a:cubicBezTo>
                <a:cubicBezTo>
                  <a:pt x="9516533" y="6426769"/>
                  <a:pt x="7662902" y="8280400"/>
                  <a:pt x="5376333" y="8280400"/>
                </a:cubicBezTo>
                <a:lnTo>
                  <a:pt x="0" y="8280400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62143539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Half Picture at Lef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314951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85897" y="6297122"/>
            <a:ext cx="275991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23766238"/>
      </p:ext>
    </p:extLst>
  </p:cSld>
  <p:clrMapOvr>
    <a:masterClrMapping/>
  </p:clrMapOvr>
  <p:transition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66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ransition advClick="0" advTm="3000">
    <p:fade/>
  </p:transition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FBF75C-7B35-48D9-98E6-87EA1AEF0B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Introduction to power query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0B06C-EADE-4108-9AA4-3EB168460D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624814"/>
          </a:xfrm>
        </p:spPr>
        <p:txBody>
          <a:bodyPr/>
          <a:lstStyle/>
          <a:p>
            <a:r>
              <a:rPr lang="en-US" sz="2000" dirty="0"/>
              <a:t>A.K.A The M Language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479236301"/>
      </p:ext>
    </p:extLst>
  </p:cSld>
  <p:clrMapOvr>
    <a:masterClrMapping/>
  </p:clrMapOvr>
  <p:transition advClick="0" advTm="3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Example M query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8935" y="5358277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Intimidating, right?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11924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latin typeface="Consolas" panose="020B0609020204030204" pitchFamily="49" charset="0"/>
              </a:rPr>
              <a:t>let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    Source = </a:t>
            </a:r>
            <a:r>
              <a:rPr lang="en-US" sz="1800" dirty="0" err="1">
                <a:latin typeface="Consolas" panose="020B0609020204030204" pitchFamily="49" charset="0"/>
              </a:rPr>
              <a:t>Sql.Database</a:t>
            </a:r>
            <a:r>
              <a:rPr lang="en-US" sz="1800" dirty="0">
                <a:latin typeface="Consolas" panose="020B0609020204030204" pitchFamily="49" charset="0"/>
              </a:rPr>
              <a:t>("LOCALHOST", "AdventureWorks2014"),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Production_Product</a:t>
            </a:r>
            <a:r>
              <a:rPr lang="en-US" sz="1800" dirty="0">
                <a:latin typeface="Consolas" panose="020B0609020204030204" pitchFamily="49" charset="0"/>
              </a:rPr>
              <a:t> = Source{[Schema="</a:t>
            </a:r>
            <a:r>
              <a:rPr lang="en-US" sz="1800" dirty="0" err="1">
                <a:latin typeface="Consolas" panose="020B0609020204030204" pitchFamily="49" charset="0"/>
              </a:rPr>
              <a:t>Production",Item</a:t>
            </a:r>
            <a:r>
              <a:rPr lang="en-US" sz="1800" dirty="0">
                <a:latin typeface="Consolas" panose="020B0609020204030204" pitchFamily="49" charset="0"/>
              </a:rPr>
              <a:t>="Product"]}[Data],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    #"Filtered Rows" = </a:t>
            </a:r>
            <a:r>
              <a:rPr lang="en-US" sz="1800" dirty="0" err="1">
                <a:latin typeface="Consolas" panose="020B0609020204030204" pitchFamily="49" charset="0"/>
              </a:rPr>
              <a:t>Table.SelectRows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Production_Product</a:t>
            </a:r>
            <a:r>
              <a:rPr lang="en-US" sz="1800" dirty="0">
                <a:latin typeface="Consolas" panose="020B0609020204030204" pitchFamily="49" charset="0"/>
              </a:rPr>
              <a:t>, each ([Color] = "Black")),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    #"Removed Other Columns" = </a:t>
            </a:r>
            <a:r>
              <a:rPr lang="en-US" sz="1800" dirty="0" err="1">
                <a:latin typeface="Consolas" panose="020B0609020204030204" pitchFamily="49" charset="0"/>
              </a:rPr>
              <a:t>Table.SelectColumns</a:t>
            </a:r>
            <a:r>
              <a:rPr lang="en-US" sz="1800" dirty="0">
                <a:latin typeface="Consolas" panose="020B0609020204030204" pitchFamily="49" charset="0"/>
              </a:rPr>
              <a:t>(#"Filtered Rows",{"</a:t>
            </a:r>
            <a:r>
              <a:rPr lang="en-US" sz="1800" dirty="0" err="1">
                <a:latin typeface="Consolas" panose="020B0609020204030204" pitchFamily="49" charset="0"/>
              </a:rPr>
              <a:t>ProductID</a:t>
            </a:r>
            <a:r>
              <a:rPr lang="en-US" sz="1800" dirty="0">
                <a:latin typeface="Consolas" panose="020B0609020204030204" pitchFamily="49" charset="0"/>
              </a:rPr>
              <a:t>", "Name", "</a:t>
            </a:r>
            <a:r>
              <a:rPr lang="en-US" sz="1800" dirty="0" err="1">
                <a:latin typeface="Consolas" panose="020B0609020204030204" pitchFamily="49" charset="0"/>
              </a:rPr>
              <a:t>ProductNumber</a:t>
            </a:r>
            <a:r>
              <a:rPr lang="en-US" sz="1800" dirty="0">
                <a:latin typeface="Consolas" panose="020B0609020204030204" pitchFamily="49" charset="0"/>
              </a:rPr>
              <a:t>", "Color"})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in</a:t>
            </a:r>
          </a:p>
          <a:p>
            <a:pPr lvl="0"/>
            <a:r>
              <a:rPr lang="en-US" sz="1800" dirty="0">
                <a:latin typeface="Consolas" panose="020B0609020204030204" pitchFamily="49" charset="0"/>
              </a:rPr>
              <a:t>    #"Removed Other Columns"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738015256"/>
      </p:ext>
    </p:extLst>
  </p:cSld>
  <p:clrMapOvr>
    <a:masterClrMapping/>
  </p:clrMapOvr>
  <p:transition advClick="0" advTm="3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Applying roles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91633" y="3552306"/>
            <a:ext cx="106044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let</a:t>
            </a:r>
          </a:p>
          <a:p>
            <a:pPr lvl="0"/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    Source = </a:t>
            </a:r>
            <a:r>
              <a:rPr lang="en-US" sz="1800" dirty="0" err="1">
                <a:highlight>
                  <a:srgbClr val="FFFF00"/>
                </a:highlight>
                <a:latin typeface="Consolas" panose="020B0609020204030204" pitchFamily="49" charset="0"/>
              </a:rPr>
              <a:t>Sql.Database</a:t>
            </a:r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("LOCALHOST", "AdventureWorks2014"),</a:t>
            </a:r>
          </a:p>
          <a:p>
            <a:pPr lvl="0"/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highlight>
                  <a:srgbClr val="FFFF00"/>
                </a:highlight>
                <a:latin typeface="Consolas" panose="020B0609020204030204" pitchFamily="49" charset="0"/>
              </a:rPr>
              <a:t>Production_Product</a:t>
            </a:r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 = Source{[Schema="</a:t>
            </a:r>
            <a:r>
              <a:rPr lang="en-US" sz="1800" dirty="0" err="1">
                <a:highlight>
                  <a:srgbClr val="FFFF00"/>
                </a:highlight>
                <a:latin typeface="Consolas" panose="020B0609020204030204" pitchFamily="49" charset="0"/>
              </a:rPr>
              <a:t>Production",Item</a:t>
            </a:r>
            <a:r>
              <a:rPr 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="Product"]}[Data],</a:t>
            </a:r>
          </a:p>
          <a:p>
            <a:pPr lvl="0"/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    #"Filtered Rows" = </a:t>
            </a:r>
            <a:r>
              <a:rPr lang="en-US" sz="1800" dirty="0" err="1">
                <a:highlight>
                  <a:srgbClr val="00FFFF"/>
                </a:highlight>
                <a:latin typeface="Consolas" panose="020B0609020204030204" pitchFamily="49" charset="0"/>
              </a:rPr>
              <a:t>Table.SelectRows</a:t>
            </a:r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 err="1">
                <a:highlight>
                  <a:srgbClr val="00FFFF"/>
                </a:highlight>
                <a:latin typeface="Consolas" panose="020B0609020204030204" pitchFamily="49" charset="0"/>
              </a:rPr>
              <a:t>Production_Product</a:t>
            </a:r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, each ([Color] = "Black")),</a:t>
            </a:r>
          </a:p>
          <a:p>
            <a:pPr lvl="0"/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    #"Removed Other Columns" = </a:t>
            </a:r>
            <a:r>
              <a:rPr lang="en-US" sz="1800" dirty="0" err="1">
                <a:highlight>
                  <a:srgbClr val="00FFFF"/>
                </a:highlight>
                <a:latin typeface="Consolas" panose="020B0609020204030204" pitchFamily="49" charset="0"/>
              </a:rPr>
              <a:t>Table.SelectColumns</a:t>
            </a:r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(#"Filtered Rows",{"</a:t>
            </a:r>
            <a:r>
              <a:rPr lang="en-US" sz="1800" dirty="0" err="1">
                <a:highlight>
                  <a:srgbClr val="00FFFF"/>
                </a:highlight>
                <a:latin typeface="Consolas" panose="020B0609020204030204" pitchFamily="49" charset="0"/>
              </a:rPr>
              <a:t>ProductID</a:t>
            </a:r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", "Name", "</a:t>
            </a:r>
            <a:r>
              <a:rPr lang="en-US" sz="1800" dirty="0" err="1">
                <a:highlight>
                  <a:srgbClr val="00FFFF"/>
                </a:highlight>
                <a:latin typeface="Consolas" panose="020B0609020204030204" pitchFamily="49" charset="0"/>
              </a:rPr>
              <a:t>ProductNumber</a:t>
            </a:r>
            <a:r>
              <a:rPr lang="en-US" sz="1800" dirty="0">
                <a:highlight>
                  <a:srgbClr val="00FFFF"/>
                </a:highlight>
                <a:latin typeface="Consolas" panose="020B0609020204030204" pitchFamily="49" charset="0"/>
              </a:rPr>
              <a:t>", "Color"})</a:t>
            </a:r>
          </a:p>
          <a:p>
            <a:pPr lvl="0"/>
            <a:r>
              <a:rPr lang="en-US" sz="1800" dirty="0">
                <a:highlight>
                  <a:srgbClr val="00FF00"/>
                </a:highlight>
                <a:latin typeface="Consolas" panose="020B0609020204030204" pitchFamily="49" charset="0"/>
              </a:rPr>
              <a:t>in</a:t>
            </a:r>
          </a:p>
          <a:p>
            <a:pPr lvl="0"/>
            <a:r>
              <a:rPr lang="en-US" sz="1800" dirty="0">
                <a:highlight>
                  <a:srgbClr val="00FF00"/>
                </a:highlight>
                <a:latin typeface="Consolas" panose="020B0609020204030204" pitchFamily="49" charset="0"/>
              </a:rPr>
              <a:t>    #"Removed Other Columns"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BC29D00-8BBD-4F0E-9A8B-6BE3792566C9}"/>
              </a:ext>
            </a:extLst>
          </p:cNvPr>
          <p:cNvSpPr/>
          <p:nvPr/>
        </p:nvSpPr>
        <p:spPr>
          <a:xfrm>
            <a:off x="2020755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SQL</a:t>
            </a:r>
            <a:endParaRPr lang="en-CA" sz="2400" kern="1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7D7A0F7-C983-4F18-8AA8-AA729B0694F0}"/>
              </a:ext>
            </a:extLst>
          </p:cNvPr>
          <p:cNvSpPr/>
          <p:nvPr/>
        </p:nvSpPr>
        <p:spPr>
          <a:xfrm>
            <a:off x="3738629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22E609F-31F4-43A4-A9E1-B1C4A4AFBF14}"/>
              </a:ext>
            </a:extLst>
          </p:cNvPr>
          <p:cNvSpPr/>
          <p:nvPr/>
        </p:nvSpPr>
        <p:spPr>
          <a:xfrm>
            <a:off x="4207140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Filter on Black</a:t>
            </a:r>
            <a:endParaRPr lang="en-CA" sz="2400" kern="120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B4DF11E-3F63-4E35-B28D-91503FA3641A}"/>
              </a:ext>
            </a:extLst>
          </p:cNvPr>
          <p:cNvSpPr/>
          <p:nvPr/>
        </p:nvSpPr>
        <p:spPr>
          <a:xfrm>
            <a:off x="5925013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40DF285-545D-4ADB-9111-27DED54A530A}"/>
              </a:ext>
            </a:extLst>
          </p:cNvPr>
          <p:cNvSpPr/>
          <p:nvPr/>
        </p:nvSpPr>
        <p:spPr>
          <a:xfrm>
            <a:off x="6393524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Remove Columns</a:t>
            </a:r>
            <a:endParaRPr lang="en-CA" sz="2400" kern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779CF49-E075-4899-B84D-79615DDA15CE}"/>
              </a:ext>
            </a:extLst>
          </p:cNvPr>
          <p:cNvSpPr/>
          <p:nvPr/>
        </p:nvSpPr>
        <p:spPr>
          <a:xfrm>
            <a:off x="8111398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DA999AF-7A8F-46F9-B6F8-347E729864D8}"/>
              </a:ext>
            </a:extLst>
          </p:cNvPr>
          <p:cNvSpPr/>
          <p:nvPr/>
        </p:nvSpPr>
        <p:spPr>
          <a:xfrm>
            <a:off x="8579908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Output</a:t>
            </a:r>
            <a:endParaRPr lang="en-CA" sz="2400" kern="1200" dirty="0"/>
          </a:p>
        </p:txBody>
      </p:sp>
    </p:spTree>
    <p:extLst>
      <p:ext uri="{BB962C8B-B14F-4D97-AF65-F5344CB8AC3E}">
        <p14:creationId xmlns:p14="http://schemas.microsoft.com/office/powerpoint/2010/main" val="3067131235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Data sources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Power Query supports a HUGE number of data sources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Files (CSV, Excel, JSON, XML, PDF)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Databases (SQL Server, Postgres, MySQL, Oracle)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Web (OData, HTML tables, JSON, XML)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Services (SharePoint, Exchange, etc.)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499414014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Data sources – Two different approaches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Power Query provides a </a:t>
            </a:r>
            <a:r>
              <a:rPr lang="en-US" sz="2000" i="1" dirty="0">
                <a:solidFill>
                  <a:schemeClr val="accent2"/>
                </a:solidFill>
              </a:rPr>
              <a:t>lingua franca</a:t>
            </a:r>
            <a:r>
              <a:rPr lang="en-US" sz="2000" dirty="0">
                <a:solidFill>
                  <a:schemeClr val="accent2"/>
                </a:solidFill>
              </a:rPr>
              <a:t> for your data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SSIS approach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29 data types!!!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Rigidly defined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Power Query approach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9 data types</a:t>
            </a:r>
            <a:r>
              <a:rPr lang="en-CA" sz="2800" dirty="0"/>
              <a:t>, 4 data structures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CA" sz="2800" dirty="0"/>
              <a:t>Checks occur at runtime, allows for nested data types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CA" sz="2800" dirty="0"/>
              <a:t>Minimalistic approach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6509562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Data sources – continued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The M language uses a minimal set of data types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 Types: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Boolean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Number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Time, Date, </a:t>
            </a:r>
            <a:r>
              <a:rPr lang="en-US" sz="2400" dirty="0" err="1"/>
              <a:t>DateTime</a:t>
            </a:r>
            <a:r>
              <a:rPr lang="en-US" sz="2400" dirty="0"/>
              <a:t>, </a:t>
            </a:r>
            <a:r>
              <a:rPr lang="en-US" sz="2400" dirty="0" err="1"/>
              <a:t>DateTimeZone</a:t>
            </a:r>
            <a:r>
              <a:rPr lang="en-US" sz="2400" dirty="0"/>
              <a:t>, Duration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Text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Binary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 Structures: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List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Record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Table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2337398963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Types of transformations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Data transformations are the bread and butter of Power Query 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Combining data (merge, append, join)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Modifying columns (remove, split, create, rename, fill values down)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Modifying rows (promote headers, remove rows, remove duplicates)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String manipulation (uppercase, replace values, trim)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Other (pivot, unpivot, parse JSON/XML)</a:t>
            </a:r>
          </a:p>
        </p:txBody>
      </p:sp>
    </p:spTree>
    <p:extLst>
      <p:ext uri="{BB962C8B-B14F-4D97-AF65-F5344CB8AC3E}">
        <p14:creationId xmlns:p14="http://schemas.microsoft.com/office/powerpoint/2010/main" val="2027096357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Where can it load into?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Anywhere DAX is used, M is not far behind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Excel add-in (Get and Transform)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Power BI (Query Editor)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SSAS 2017 (Data Sources)</a:t>
            </a:r>
            <a:br>
              <a:rPr lang="en-US" sz="2800" dirty="0"/>
            </a:b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Microsoft Flow (new!)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SSIS (In Preview)</a:t>
            </a:r>
          </a:p>
        </p:txBody>
      </p:sp>
    </p:spTree>
    <p:extLst>
      <p:ext uri="{BB962C8B-B14F-4D97-AF65-F5344CB8AC3E}">
        <p14:creationId xmlns:p14="http://schemas.microsoft.com/office/powerpoint/2010/main" val="3761562824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Language features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M has a number of features that make it interesting as a language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Declarative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Limited side-effects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Lazy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Query Folding</a:t>
            </a:r>
          </a:p>
        </p:txBody>
      </p:sp>
    </p:spTree>
    <p:extLst>
      <p:ext uri="{BB962C8B-B14F-4D97-AF65-F5344CB8AC3E}">
        <p14:creationId xmlns:p14="http://schemas.microsoft.com/office/powerpoint/2010/main" val="1029137812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Why does it matter?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The M engine can make a significant number of optimizations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Declarative means we tell it </a:t>
            </a:r>
            <a:r>
              <a:rPr lang="en-US" sz="2800" b="1" i="1" dirty="0"/>
              <a:t>what </a:t>
            </a:r>
            <a:r>
              <a:rPr lang="en-US" sz="2800" dirty="0"/>
              <a:t>not </a:t>
            </a:r>
            <a:r>
              <a:rPr lang="en-US" sz="2800" b="1" i="1" dirty="0"/>
              <a:t>how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Limited side-effects means  reordering of steps is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Lazy evaluation means we only run what we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Query Folding means offloading work to the database engine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These all allow for better performance</a:t>
            </a:r>
          </a:p>
        </p:txBody>
      </p:sp>
    </p:spTree>
    <p:extLst>
      <p:ext uri="{BB962C8B-B14F-4D97-AF65-F5344CB8AC3E}">
        <p14:creationId xmlns:p14="http://schemas.microsoft.com/office/powerpoint/2010/main" val="3509617195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Query folding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5" y="3843443"/>
            <a:ext cx="10604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400" dirty="0"/>
              <a:t>Query folding is when we push work back to the database engine.</a:t>
            </a:r>
          </a:p>
          <a:p>
            <a:pPr lvl="0"/>
            <a:endParaRPr lang="en-CA" sz="2400" dirty="0"/>
          </a:p>
          <a:p>
            <a:pPr lvl="0"/>
            <a:r>
              <a:rPr lang="en-CA" sz="2400" dirty="0"/>
              <a:t>Teresa says to Ed, “Why don’t you just bring back the stuff that we need?”</a:t>
            </a:r>
          </a:p>
          <a:p>
            <a:pPr lvl="0"/>
            <a:r>
              <a:rPr lang="en-CA" sz="2400" dirty="0"/>
              <a:t>Ed replies, “That would be more efficient, huh?”</a:t>
            </a:r>
          </a:p>
          <a:p>
            <a:pPr lvl="0"/>
            <a:r>
              <a:rPr lang="en-CA" sz="2400" dirty="0"/>
              <a:t>Ed start only bringing the black parts they need.</a:t>
            </a:r>
            <a:br>
              <a:rPr lang="en-CA" sz="2400" dirty="0"/>
            </a:br>
            <a:r>
              <a:rPr lang="en-CA" sz="2400" dirty="0"/>
              <a:t>With nothing to do, Teresa now plays Minecraft 8 hours a day.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BC29D00-8BBD-4F0E-9A8B-6BE3792566C9}"/>
              </a:ext>
            </a:extLst>
          </p:cNvPr>
          <p:cNvSpPr/>
          <p:nvPr/>
        </p:nvSpPr>
        <p:spPr>
          <a:xfrm>
            <a:off x="2020755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600" kern="1200" dirty="0"/>
              <a:t>SQL Filter on Black</a:t>
            </a:r>
            <a:r>
              <a:rPr lang="en-CA" sz="1600" dirty="0"/>
              <a:t> </a:t>
            </a:r>
          </a:p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buNone/>
            </a:pPr>
            <a:r>
              <a:rPr lang="en-CA" sz="1600" dirty="0"/>
              <a:t>Remove Columns</a:t>
            </a:r>
            <a:endParaRPr lang="en-US" sz="1600" kern="1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7D7A0F7-C983-4F18-8AA8-AA729B0694F0}"/>
              </a:ext>
            </a:extLst>
          </p:cNvPr>
          <p:cNvSpPr/>
          <p:nvPr/>
        </p:nvSpPr>
        <p:spPr>
          <a:xfrm>
            <a:off x="3738629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22E609F-31F4-43A4-A9E1-B1C4A4AFBF14}"/>
              </a:ext>
            </a:extLst>
          </p:cNvPr>
          <p:cNvSpPr/>
          <p:nvPr/>
        </p:nvSpPr>
        <p:spPr>
          <a:xfrm>
            <a:off x="4207140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???</a:t>
            </a:r>
            <a:endParaRPr lang="en-CA" sz="2400" kern="120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B4DF11E-3F63-4E35-B28D-91503FA3641A}"/>
              </a:ext>
            </a:extLst>
          </p:cNvPr>
          <p:cNvSpPr/>
          <p:nvPr/>
        </p:nvSpPr>
        <p:spPr>
          <a:xfrm>
            <a:off x="5925013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40DF285-545D-4ADB-9111-27DED54A530A}"/>
              </a:ext>
            </a:extLst>
          </p:cNvPr>
          <p:cNvSpPr/>
          <p:nvPr/>
        </p:nvSpPr>
        <p:spPr>
          <a:xfrm>
            <a:off x="6393524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???</a:t>
            </a:r>
            <a:endParaRPr lang="en-CA" sz="2400" kern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779CF49-E075-4899-B84D-79615DDA15CE}"/>
              </a:ext>
            </a:extLst>
          </p:cNvPr>
          <p:cNvSpPr/>
          <p:nvPr/>
        </p:nvSpPr>
        <p:spPr>
          <a:xfrm>
            <a:off x="8111398" y="2536218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DA999AF-7A8F-46F9-B6F8-347E729864D8}"/>
              </a:ext>
            </a:extLst>
          </p:cNvPr>
          <p:cNvSpPr/>
          <p:nvPr/>
        </p:nvSpPr>
        <p:spPr>
          <a:xfrm>
            <a:off x="8579908" y="2261358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884" tIns="118884" rIns="118884" bIns="1188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Output</a:t>
            </a:r>
            <a:endParaRPr lang="en-CA" sz="2400" kern="1200" dirty="0"/>
          </a:p>
        </p:txBody>
      </p:sp>
    </p:spTree>
    <p:extLst>
      <p:ext uri="{BB962C8B-B14F-4D97-AF65-F5344CB8AC3E}">
        <p14:creationId xmlns:p14="http://schemas.microsoft.com/office/powerpoint/2010/main" val="1723636891"/>
      </p:ext>
    </p:extLst>
  </p:cSld>
  <p:clrMapOvr>
    <a:masterClrMapping/>
  </p:clrMapOvr>
  <p:transition advClick="0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F81D84-0350-49B1-879D-89BA0ECF9E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me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936-9952-402F-8F7F-C4F0B1B1ED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Picture Placeholder 5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D1D52E0D-7A1D-4038-BFA5-45BA360EDB6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1" b="21011"/>
          <a:stretch>
            <a:fillRect/>
          </a:stretch>
        </p:blipFill>
        <p:spPr>
          <a:xfrm>
            <a:off x="0" y="2057400"/>
            <a:ext cx="4203621" cy="3657600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6BD8B75-0215-4FE0-B885-868A8659B89D}"/>
              </a:ext>
            </a:extLst>
          </p:cNvPr>
          <p:cNvSpPr txBox="1"/>
          <p:nvPr/>
        </p:nvSpPr>
        <p:spPr>
          <a:xfrm>
            <a:off x="4696691" y="2057400"/>
            <a:ext cx="66994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BI Consultant</a:t>
            </a:r>
          </a:p>
          <a:p>
            <a:r>
              <a:rPr lang="en-US" sz="1600" dirty="0"/>
              <a:t>Went from SQL Newbie to SQL Pro in the last 7 years. Experience with T-SQL, SSRS, and Power BI.</a:t>
            </a:r>
          </a:p>
          <a:p>
            <a:endParaRPr lang="en-US" sz="1600" dirty="0"/>
          </a:p>
          <a:p>
            <a:r>
              <a:rPr lang="en-US" sz="1800" b="1" dirty="0">
                <a:solidFill>
                  <a:schemeClr val="accent2"/>
                </a:solidFill>
              </a:rPr>
              <a:t>Pluralsight Author</a:t>
            </a:r>
          </a:p>
          <a:p>
            <a:r>
              <a:rPr lang="en-US" sz="1600" dirty="0"/>
              <a:t>Author of video training on Pluralsight. Currently focusing on Power BI content.</a:t>
            </a:r>
          </a:p>
          <a:p>
            <a:endParaRPr lang="en-US" sz="1600" dirty="0"/>
          </a:p>
          <a:p>
            <a:r>
              <a:rPr lang="en-US" sz="1800" b="1" dirty="0">
                <a:solidFill>
                  <a:schemeClr val="accent2"/>
                </a:solidFill>
              </a:rPr>
              <a:t>Pittsburgh PUG Co-Leader</a:t>
            </a:r>
          </a:p>
          <a:p>
            <a:r>
              <a:rPr lang="en-US" sz="1600" dirty="0"/>
              <a:t>Help lead the Pittsburgh Power BI User Group.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71D0E15-8334-4ABC-BD98-7E064D9640AB}"/>
              </a:ext>
            </a:extLst>
          </p:cNvPr>
          <p:cNvGrpSpPr/>
          <p:nvPr/>
        </p:nvGrpSpPr>
        <p:grpSpPr>
          <a:xfrm>
            <a:off x="4844732" y="5460676"/>
            <a:ext cx="6538703" cy="303415"/>
            <a:chOff x="4844732" y="5460676"/>
            <a:chExt cx="6538703" cy="30341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8476CDE-6632-4D47-8274-820DFFE20C76}"/>
                </a:ext>
              </a:extLst>
            </p:cNvPr>
            <p:cNvGrpSpPr/>
            <p:nvPr/>
          </p:nvGrpSpPr>
          <p:grpSpPr>
            <a:xfrm>
              <a:off x="4844732" y="5460676"/>
              <a:ext cx="1767454" cy="300082"/>
              <a:chOff x="4844732" y="5460676"/>
              <a:chExt cx="1767454" cy="300082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5EDEE7A9-FC70-49F1-BF9D-F4397A945E6E}"/>
                  </a:ext>
                </a:extLst>
              </p:cNvPr>
              <p:cNvGrpSpPr/>
              <p:nvPr/>
            </p:nvGrpSpPr>
            <p:grpSpPr>
              <a:xfrm>
                <a:off x="4844732" y="5485400"/>
                <a:ext cx="229600" cy="229600"/>
                <a:chOff x="3348740" y="4138863"/>
                <a:chExt cx="229600" cy="229600"/>
              </a:xfrm>
            </p:grpSpPr>
            <p:sp>
              <p:nvSpPr>
                <p:cNvPr id="22" name="Rounded Rectangle 94">
                  <a:extLst>
                    <a:ext uri="{FF2B5EF4-FFF2-40B4-BE49-F238E27FC236}">
                      <a16:creationId xmlns:a16="http://schemas.microsoft.com/office/drawing/2014/main" id="{B4A16AF9-1C2B-43E8-9BE7-49796648F24A}"/>
                    </a:ext>
                  </a:extLst>
                </p:cNvPr>
                <p:cNvSpPr/>
                <p:nvPr/>
              </p:nvSpPr>
              <p:spPr>
                <a:xfrm>
                  <a:off x="3348740" y="4138863"/>
                  <a:ext cx="229600" cy="229600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" name="Group 1216">
                  <a:extLst>
                    <a:ext uri="{FF2B5EF4-FFF2-40B4-BE49-F238E27FC236}">
                      <a16:creationId xmlns:a16="http://schemas.microsoft.com/office/drawing/2014/main" id="{FA622137-1D8D-4E7E-859F-4B254BB990D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16337" y="4197351"/>
                  <a:ext cx="101582" cy="101580"/>
                  <a:chOff x="8400256" y="3573016"/>
                  <a:chExt cx="423863" cy="422275"/>
                </a:xfrm>
                <a:solidFill>
                  <a:schemeClr val="tx1"/>
                </a:solidFill>
              </p:grpSpPr>
              <p:sp>
                <p:nvSpPr>
                  <p:cNvPr id="24" name="Oval 315">
                    <a:extLst>
                      <a:ext uri="{FF2B5EF4-FFF2-40B4-BE49-F238E27FC236}">
                        <a16:creationId xmlns:a16="http://schemas.microsoft.com/office/drawing/2014/main" id="{3ADD8A04-3749-4A25-A816-81BEEFC57C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00256" y="3573016"/>
                    <a:ext cx="103188" cy="101600"/>
                  </a:xfrm>
                  <a:prstGeom prst="ellipse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9pPr>
                  </a:lstStyle>
                  <a:p>
                    <a:pPr eaLnBrk="1" hangingPunct="1"/>
                    <a:endParaRPr lang="en-AU" altLang="x-none"/>
                  </a:p>
                </p:txBody>
              </p:sp>
              <p:sp>
                <p:nvSpPr>
                  <p:cNvPr id="25" name="Rectangle 316">
                    <a:extLst>
                      <a:ext uri="{FF2B5EF4-FFF2-40B4-BE49-F238E27FC236}">
                        <a16:creationId xmlns:a16="http://schemas.microsoft.com/office/drawing/2014/main" id="{2F6CBB18-9F9A-457E-BA33-E41AB72027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08194" y="3714304"/>
                    <a:ext cx="87313" cy="280987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9pPr>
                  </a:lstStyle>
                  <a:p>
                    <a:pPr eaLnBrk="1" hangingPunct="1"/>
                    <a:endParaRPr lang="en-AU" altLang="x-none"/>
                  </a:p>
                </p:txBody>
              </p:sp>
              <p:sp>
                <p:nvSpPr>
                  <p:cNvPr id="26" name="Freeform 317">
                    <a:extLst>
                      <a:ext uri="{FF2B5EF4-FFF2-40B4-BE49-F238E27FC236}">
                        <a16:creationId xmlns:a16="http://schemas.microsoft.com/office/drawing/2014/main" id="{230F200B-1259-4A70-BE7F-8A42ABDE03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551069" y="3706366"/>
                    <a:ext cx="273050" cy="288925"/>
                  </a:xfrm>
                  <a:custGeom>
                    <a:avLst/>
                    <a:gdLst>
                      <a:gd name="T0" fmla="*/ 232890753 w 196"/>
                      <a:gd name="T1" fmla="*/ 0 h 207"/>
                      <a:gd name="T2" fmla="*/ 118386679 w 196"/>
                      <a:gd name="T3" fmla="*/ 62342199 h 207"/>
                      <a:gd name="T4" fmla="*/ 116446073 w 196"/>
                      <a:gd name="T5" fmla="*/ 62342199 h 207"/>
                      <a:gd name="T6" fmla="*/ 116446073 w 196"/>
                      <a:gd name="T7" fmla="*/ 9741099 h 207"/>
                      <a:gd name="T8" fmla="*/ 0 w 196"/>
                      <a:gd name="T9" fmla="*/ 9741099 h 207"/>
                      <a:gd name="T10" fmla="*/ 0 w 196"/>
                      <a:gd name="T11" fmla="*/ 403273699 h 207"/>
                      <a:gd name="T12" fmla="*/ 122267889 w 196"/>
                      <a:gd name="T13" fmla="*/ 403273699 h 207"/>
                      <a:gd name="T14" fmla="*/ 122267889 w 196"/>
                      <a:gd name="T15" fmla="*/ 208455898 h 207"/>
                      <a:gd name="T16" fmla="*/ 194075860 w 196"/>
                      <a:gd name="T17" fmla="*/ 107150698 h 207"/>
                      <a:gd name="T18" fmla="*/ 258121409 w 196"/>
                      <a:gd name="T19" fmla="*/ 212351500 h 207"/>
                      <a:gd name="T20" fmla="*/ 258121409 w 196"/>
                      <a:gd name="T21" fmla="*/ 403273699 h 207"/>
                      <a:gd name="T22" fmla="*/ 380389298 w 196"/>
                      <a:gd name="T23" fmla="*/ 403273699 h 207"/>
                      <a:gd name="T24" fmla="*/ 380389298 w 196"/>
                      <a:gd name="T25" fmla="*/ 187025200 h 207"/>
                      <a:gd name="T26" fmla="*/ 232890753 w 196"/>
                      <a:gd name="T27" fmla="*/ 0 h 20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196" h="207">
                        <a:moveTo>
                          <a:pt x="120" y="0"/>
                        </a:moveTo>
                        <a:cubicBezTo>
                          <a:pt x="90" y="0"/>
                          <a:pt x="69" y="16"/>
                          <a:pt x="61" y="32"/>
                        </a:cubicBezTo>
                        <a:cubicBezTo>
                          <a:pt x="60" y="32"/>
                          <a:pt x="60" y="32"/>
                          <a:pt x="60" y="32"/>
                        </a:cubicBezTo>
                        <a:cubicBezTo>
                          <a:pt x="60" y="5"/>
                          <a:pt x="60" y="5"/>
                          <a:pt x="60" y="5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0" y="207"/>
                          <a:pt x="0" y="207"/>
                          <a:pt x="0" y="207"/>
                        </a:cubicBezTo>
                        <a:cubicBezTo>
                          <a:pt x="63" y="207"/>
                          <a:pt x="63" y="207"/>
                          <a:pt x="63" y="207"/>
                        </a:cubicBezTo>
                        <a:cubicBezTo>
                          <a:pt x="63" y="107"/>
                          <a:pt x="63" y="107"/>
                          <a:pt x="63" y="107"/>
                        </a:cubicBezTo>
                        <a:cubicBezTo>
                          <a:pt x="63" y="81"/>
                          <a:pt x="68" y="55"/>
                          <a:pt x="100" y="55"/>
                        </a:cubicBezTo>
                        <a:cubicBezTo>
                          <a:pt x="133" y="55"/>
                          <a:pt x="133" y="85"/>
                          <a:pt x="133" y="109"/>
                        </a:cubicBezTo>
                        <a:cubicBezTo>
                          <a:pt x="133" y="207"/>
                          <a:pt x="133" y="207"/>
                          <a:pt x="133" y="207"/>
                        </a:cubicBezTo>
                        <a:cubicBezTo>
                          <a:pt x="196" y="207"/>
                          <a:pt x="196" y="207"/>
                          <a:pt x="196" y="207"/>
                        </a:cubicBezTo>
                        <a:cubicBezTo>
                          <a:pt x="196" y="96"/>
                          <a:pt x="196" y="96"/>
                          <a:pt x="196" y="96"/>
                        </a:cubicBezTo>
                        <a:cubicBezTo>
                          <a:pt x="196" y="42"/>
                          <a:pt x="184" y="0"/>
                          <a:pt x="120" y="0"/>
                        </a:cubicBezTo>
                        <a:close/>
                      </a:path>
                    </a:pathLst>
                  </a:cu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35067FF-7752-4109-A308-3491D1342CD1}"/>
                  </a:ext>
                </a:extLst>
              </p:cNvPr>
              <p:cNvSpPr txBox="1"/>
              <p:nvPr/>
            </p:nvSpPr>
            <p:spPr>
              <a:xfrm>
                <a:off x="5074332" y="5460676"/>
                <a:ext cx="1537854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/</a:t>
                </a:r>
                <a:r>
                  <a:rPr lang="en-US" dirty="0" err="1">
                    <a:solidFill>
                      <a:schemeClr val="accent2"/>
                    </a:solidFill>
                  </a:rPr>
                  <a:t>eugenemeidinger</a:t>
                </a:r>
                <a:endParaRPr lang="en-CA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2FA320D-A802-43E5-B851-585FC49CC876}"/>
                </a:ext>
              </a:extLst>
            </p:cNvPr>
            <p:cNvGrpSpPr/>
            <p:nvPr/>
          </p:nvGrpSpPr>
          <p:grpSpPr>
            <a:xfrm>
              <a:off x="7405629" y="5464009"/>
              <a:ext cx="1159214" cy="300082"/>
              <a:chOff x="6887197" y="4939551"/>
              <a:chExt cx="1159214" cy="300082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A7A2FEBE-5D1A-4F91-BE1C-F70654B71551}"/>
                  </a:ext>
                </a:extLst>
              </p:cNvPr>
              <p:cNvGrpSpPr/>
              <p:nvPr/>
            </p:nvGrpSpPr>
            <p:grpSpPr>
              <a:xfrm>
                <a:off x="6887197" y="4974792"/>
                <a:ext cx="229600" cy="229600"/>
                <a:chOff x="5748554" y="5146675"/>
                <a:chExt cx="353832" cy="353832"/>
              </a:xfrm>
            </p:grpSpPr>
            <p:sp>
              <p:nvSpPr>
                <p:cNvPr id="28" name="Freeform 383">
                  <a:extLst>
                    <a:ext uri="{FF2B5EF4-FFF2-40B4-BE49-F238E27FC236}">
                      <a16:creationId xmlns:a16="http://schemas.microsoft.com/office/drawing/2014/main" id="{8481CFAE-17BC-4E00-99D2-402C0AD088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52152" y="5257800"/>
                  <a:ext cx="159336" cy="137932"/>
                </a:xfrm>
                <a:custGeom>
                  <a:avLst/>
                  <a:gdLst>
                    <a:gd name="T0" fmla="*/ 458484450 w 64"/>
                    <a:gd name="T1" fmla="*/ 49083328 h 56"/>
                    <a:gd name="T2" fmla="*/ 408336961 w 64"/>
                    <a:gd name="T3" fmla="*/ 63107136 h 56"/>
                    <a:gd name="T4" fmla="*/ 444156978 w 64"/>
                    <a:gd name="T5" fmla="*/ 7011904 h 56"/>
                    <a:gd name="T6" fmla="*/ 386847091 w 64"/>
                    <a:gd name="T7" fmla="*/ 28047616 h 56"/>
                    <a:gd name="T8" fmla="*/ 386847091 w 64"/>
                    <a:gd name="T9" fmla="*/ 28047616 h 56"/>
                    <a:gd name="T10" fmla="*/ 315207056 w 64"/>
                    <a:gd name="T11" fmla="*/ 0 h 56"/>
                    <a:gd name="T12" fmla="*/ 222077151 w 64"/>
                    <a:gd name="T13" fmla="*/ 98166656 h 56"/>
                    <a:gd name="T14" fmla="*/ 229242225 w 64"/>
                    <a:gd name="T15" fmla="*/ 119202368 h 56"/>
                    <a:gd name="T16" fmla="*/ 229242225 w 64"/>
                    <a:gd name="T17" fmla="*/ 119202368 h 56"/>
                    <a:gd name="T18" fmla="*/ 28654944 w 64"/>
                    <a:gd name="T19" fmla="*/ 21035712 h 56"/>
                    <a:gd name="T20" fmla="*/ 57309887 w 64"/>
                    <a:gd name="T21" fmla="*/ 147249984 h 56"/>
                    <a:gd name="T22" fmla="*/ 14327472 w 64"/>
                    <a:gd name="T23" fmla="*/ 140238080 h 56"/>
                    <a:gd name="T24" fmla="*/ 85964831 w 64"/>
                    <a:gd name="T25" fmla="*/ 238404736 h 56"/>
                    <a:gd name="T26" fmla="*/ 42982415 w 64"/>
                    <a:gd name="T27" fmla="*/ 238404736 h 56"/>
                    <a:gd name="T28" fmla="*/ 128949923 w 64"/>
                    <a:gd name="T29" fmla="*/ 308523776 h 56"/>
                    <a:gd name="T30" fmla="*/ 0 w 64"/>
                    <a:gd name="T31" fmla="*/ 350595200 h 56"/>
                    <a:gd name="T32" fmla="*/ 150439792 w 64"/>
                    <a:gd name="T33" fmla="*/ 392666624 h 56"/>
                    <a:gd name="T34" fmla="*/ 415502035 w 64"/>
                    <a:gd name="T35" fmla="*/ 98166656 h 56"/>
                    <a:gd name="T36" fmla="*/ 415502035 w 64"/>
                    <a:gd name="T37" fmla="*/ 98166656 h 56"/>
                    <a:gd name="T38" fmla="*/ 415502035 w 64"/>
                    <a:gd name="T39" fmla="*/ 98166656 h 56"/>
                    <a:gd name="T40" fmla="*/ 415502035 w 64"/>
                    <a:gd name="T41" fmla="*/ 98166656 h 56"/>
                    <a:gd name="T42" fmla="*/ 458484450 w 64"/>
                    <a:gd name="T43" fmla="*/ 49083328 h 5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64" h="56">
                      <a:moveTo>
                        <a:pt x="64" y="7"/>
                      </a:moveTo>
                      <a:cubicBezTo>
                        <a:pt x="63" y="7"/>
                        <a:pt x="60" y="9"/>
                        <a:pt x="57" y="9"/>
                      </a:cubicBezTo>
                      <a:cubicBezTo>
                        <a:pt x="59" y="8"/>
                        <a:pt x="61" y="4"/>
                        <a:pt x="62" y="1"/>
                      </a:cubicBezTo>
                      <a:cubicBezTo>
                        <a:pt x="60" y="3"/>
                        <a:pt x="56" y="4"/>
                        <a:pt x="54" y="4"/>
                      </a:cubicBezTo>
                      <a:cubicBezTo>
                        <a:pt x="54" y="4"/>
                        <a:pt x="54" y="4"/>
                        <a:pt x="54" y="4"/>
                      </a:cubicBezTo>
                      <a:cubicBezTo>
                        <a:pt x="52" y="2"/>
                        <a:pt x="48" y="0"/>
                        <a:pt x="44" y="0"/>
                      </a:cubicBezTo>
                      <a:cubicBezTo>
                        <a:pt x="37" y="0"/>
                        <a:pt x="31" y="6"/>
                        <a:pt x="31" y="14"/>
                      </a:cubicBezTo>
                      <a:cubicBezTo>
                        <a:pt x="31" y="15"/>
                        <a:pt x="31" y="16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22" y="17"/>
                        <a:pt x="10" y="12"/>
                        <a:pt x="4" y="3"/>
                      </a:cubicBezTo>
                      <a:cubicBezTo>
                        <a:pt x="0" y="10"/>
                        <a:pt x="3" y="18"/>
                        <a:pt x="8" y="21"/>
                      </a:cubicBezTo>
                      <a:cubicBezTo>
                        <a:pt x="6" y="22"/>
                        <a:pt x="3" y="21"/>
                        <a:pt x="2" y="20"/>
                      </a:cubicBezTo>
                      <a:cubicBezTo>
                        <a:pt x="2" y="25"/>
                        <a:pt x="4" y="31"/>
                        <a:pt x="12" y="34"/>
                      </a:cubicBezTo>
                      <a:cubicBezTo>
                        <a:pt x="10" y="35"/>
                        <a:pt x="8" y="34"/>
                        <a:pt x="6" y="34"/>
                      </a:cubicBezTo>
                      <a:cubicBezTo>
                        <a:pt x="7" y="38"/>
                        <a:pt x="12" y="44"/>
                        <a:pt x="18" y="44"/>
                      </a:cubicBezTo>
                      <a:cubicBezTo>
                        <a:pt x="16" y="46"/>
                        <a:pt x="9" y="51"/>
                        <a:pt x="0" y="50"/>
                      </a:cubicBezTo>
                      <a:cubicBezTo>
                        <a:pt x="6" y="54"/>
                        <a:pt x="13" y="56"/>
                        <a:pt x="21" y="56"/>
                      </a:cubicBezTo>
                      <a:cubicBezTo>
                        <a:pt x="42" y="56"/>
                        <a:pt x="58" y="37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60" y="13"/>
                        <a:pt x="62" y="10"/>
                        <a:pt x="64" y="7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Rounded Rectangle 92">
                  <a:extLst>
                    <a:ext uri="{FF2B5EF4-FFF2-40B4-BE49-F238E27FC236}">
                      <a16:creationId xmlns:a16="http://schemas.microsoft.com/office/drawing/2014/main" id="{7268C6C0-04AB-42A6-83FA-83D237D4AA74}"/>
                    </a:ext>
                  </a:extLst>
                </p:cNvPr>
                <p:cNvSpPr/>
                <p:nvPr/>
              </p:nvSpPr>
              <p:spPr>
                <a:xfrm>
                  <a:off x="5748554" y="5146675"/>
                  <a:ext cx="353832" cy="353832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808770A-4ACB-4C78-81A6-F5E63FA9CFC2}"/>
                  </a:ext>
                </a:extLst>
              </p:cNvPr>
              <p:cNvSpPr txBox="1"/>
              <p:nvPr/>
            </p:nvSpPr>
            <p:spPr>
              <a:xfrm>
                <a:off x="7115385" y="4939551"/>
                <a:ext cx="931026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@</a:t>
                </a:r>
                <a:r>
                  <a:rPr lang="en-US" dirty="0" err="1">
                    <a:solidFill>
                      <a:schemeClr val="accent2"/>
                    </a:solidFill>
                  </a:rPr>
                  <a:t>sqlgene</a:t>
                </a:r>
                <a:endParaRPr lang="en-CA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13F530F-6176-4FE0-9460-586ACB71A009}"/>
                </a:ext>
              </a:extLst>
            </p:cNvPr>
            <p:cNvGrpSpPr/>
            <p:nvPr/>
          </p:nvGrpSpPr>
          <p:grpSpPr>
            <a:xfrm>
              <a:off x="9358287" y="5460676"/>
              <a:ext cx="2025148" cy="300082"/>
              <a:chOff x="8368712" y="4706887"/>
              <a:chExt cx="2025148" cy="300082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AB7BD33-807F-4A58-8EC2-6BFD75B217D4}"/>
                  </a:ext>
                </a:extLst>
              </p:cNvPr>
              <p:cNvGrpSpPr/>
              <p:nvPr/>
            </p:nvGrpSpPr>
            <p:grpSpPr>
              <a:xfrm>
                <a:off x="8368712" y="4742128"/>
                <a:ext cx="229600" cy="229600"/>
                <a:chOff x="2935485" y="3859356"/>
                <a:chExt cx="229600" cy="229600"/>
              </a:xfrm>
            </p:grpSpPr>
            <p:sp>
              <p:nvSpPr>
                <p:cNvPr id="32" name="Rounded Rectangle 16">
                  <a:extLst>
                    <a:ext uri="{FF2B5EF4-FFF2-40B4-BE49-F238E27FC236}">
                      <a16:creationId xmlns:a16="http://schemas.microsoft.com/office/drawing/2014/main" id="{7F47201B-EAE5-4409-A622-8FBF27E1361A}"/>
                    </a:ext>
                  </a:extLst>
                </p:cNvPr>
                <p:cNvSpPr/>
                <p:nvPr/>
              </p:nvSpPr>
              <p:spPr>
                <a:xfrm>
                  <a:off x="2935485" y="3859356"/>
                  <a:ext cx="229600" cy="229600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Freeform 77">
                  <a:extLst>
                    <a:ext uri="{FF2B5EF4-FFF2-40B4-BE49-F238E27FC236}">
                      <a16:creationId xmlns:a16="http://schemas.microsoft.com/office/drawing/2014/main" id="{FE635741-2095-4AFC-A017-24C1CFA34E2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998667" y="3939539"/>
                  <a:ext cx="110250" cy="75652"/>
                </a:xfrm>
                <a:custGeom>
                  <a:avLst/>
                  <a:gdLst>
                    <a:gd name="T0" fmla="*/ 638267519 w 216"/>
                    <a:gd name="T1" fmla="*/ 0 h 149"/>
                    <a:gd name="T2" fmla="*/ 27751602 w 216"/>
                    <a:gd name="T3" fmla="*/ 0 h 149"/>
                    <a:gd name="T4" fmla="*/ 0 w 216"/>
                    <a:gd name="T5" fmla="*/ 27555164 h 149"/>
                    <a:gd name="T6" fmla="*/ 0 w 216"/>
                    <a:gd name="T7" fmla="*/ 428642686 h 149"/>
                    <a:gd name="T8" fmla="*/ 27751602 w 216"/>
                    <a:gd name="T9" fmla="*/ 456197851 h 149"/>
                    <a:gd name="T10" fmla="*/ 638267519 w 216"/>
                    <a:gd name="T11" fmla="*/ 456197851 h 149"/>
                    <a:gd name="T12" fmla="*/ 666017365 w 216"/>
                    <a:gd name="T13" fmla="*/ 428642686 h 149"/>
                    <a:gd name="T14" fmla="*/ 666017365 w 216"/>
                    <a:gd name="T15" fmla="*/ 27555164 h 149"/>
                    <a:gd name="T16" fmla="*/ 638267519 w 216"/>
                    <a:gd name="T17" fmla="*/ 0 h 149"/>
                    <a:gd name="T18" fmla="*/ 434761628 w 216"/>
                    <a:gd name="T19" fmla="*/ 244938678 h 149"/>
                    <a:gd name="T20" fmla="*/ 616683135 w 216"/>
                    <a:gd name="T21" fmla="*/ 382716247 h 149"/>
                    <a:gd name="T22" fmla="*/ 619765866 w 216"/>
                    <a:gd name="T23" fmla="*/ 401087522 h 149"/>
                    <a:gd name="T24" fmla="*/ 604348700 w 216"/>
                    <a:gd name="T25" fmla="*/ 407210115 h 149"/>
                    <a:gd name="T26" fmla="*/ 410094513 w 216"/>
                    <a:gd name="T27" fmla="*/ 269432546 h 149"/>
                    <a:gd name="T28" fmla="*/ 403927296 w 216"/>
                    <a:gd name="T29" fmla="*/ 269432546 h 149"/>
                    <a:gd name="T30" fmla="*/ 345343118 w 216"/>
                    <a:gd name="T31" fmla="*/ 315358985 h 149"/>
                    <a:gd name="T32" fmla="*/ 333008682 w 216"/>
                    <a:gd name="T33" fmla="*/ 318420281 h 149"/>
                    <a:gd name="T34" fmla="*/ 320674247 w 216"/>
                    <a:gd name="T35" fmla="*/ 315358985 h 149"/>
                    <a:gd name="T36" fmla="*/ 259007338 w 216"/>
                    <a:gd name="T37" fmla="*/ 266371249 h 149"/>
                    <a:gd name="T38" fmla="*/ 255922851 w 216"/>
                    <a:gd name="T39" fmla="*/ 266371249 h 149"/>
                    <a:gd name="T40" fmla="*/ 61668665 w 216"/>
                    <a:gd name="T41" fmla="*/ 407210115 h 149"/>
                    <a:gd name="T42" fmla="*/ 43167011 w 216"/>
                    <a:gd name="T43" fmla="*/ 401087522 h 149"/>
                    <a:gd name="T44" fmla="*/ 46251499 w 216"/>
                    <a:gd name="T45" fmla="*/ 382716247 h 149"/>
                    <a:gd name="T46" fmla="*/ 231255737 w 216"/>
                    <a:gd name="T47" fmla="*/ 247999974 h 149"/>
                    <a:gd name="T48" fmla="*/ 231255737 w 216"/>
                    <a:gd name="T49" fmla="*/ 241877381 h 149"/>
                    <a:gd name="T50" fmla="*/ 43167011 w 216"/>
                    <a:gd name="T51" fmla="*/ 73481603 h 149"/>
                    <a:gd name="T52" fmla="*/ 37001550 w 216"/>
                    <a:gd name="T53" fmla="*/ 52049032 h 149"/>
                    <a:gd name="T54" fmla="*/ 49334229 w 216"/>
                    <a:gd name="T55" fmla="*/ 45926439 h 149"/>
                    <a:gd name="T56" fmla="*/ 58584178 w 216"/>
                    <a:gd name="T57" fmla="*/ 48987736 h 149"/>
                    <a:gd name="T58" fmla="*/ 326841464 w 216"/>
                    <a:gd name="T59" fmla="*/ 281679480 h 149"/>
                    <a:gd name="T60" fmla="*/ 333008682 w 216"/>
                    <a:gd name="T61" fmla="*/ 281679480 h 149"/>
                    <a:gd name="T62" fmla="*/ 339175900 w 216"/>
                    <a:gd name="T63" fmla="*/ 281679480 h 149"/>
                    <a:gd name="T64" fmla="*/ 604348700 w 216"/>
                    <a:gd name="T65" fmla="*/ 48987736 h 149"/>
                    <a:gd name="T66" fmla="*/ 613598648 w 216"/>
                    <a:gd name="T67" fmla="*/ 45926439 h 149"/>
                    <a:gd name="T68" fmla="*/ 625933084 w 216"/>
                    <a:gd name="T69" fmla="*/ 52049032 h 149"/>
                    <a:gd name="T70" fmla="*/ 622850353 w 216"/>
                    <a:gd name="T71" fmla="*/ 73481603 h 149"/>
                    <a:gd name="T72" fmla="*/ 434761628 w 216"/>
                    <a:gd name="T73" fmla="*/ 241877381 h 149"/>
                    <a:gd name="T74" fmla="*/ 434761628 w 216"/>
                    <a:gd name="T75" fmla="*/ 244938678 h 14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16" h="149">
                      <a:moveTo>
                        <a:pt x="207" y="0"/>
                      </a:move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0" y="144"/>
                        <a:pt x="4" y="149"/>
                        <a:pt x="9" y="149"/>
                      </a:cubicBezTo>
                      <a:cubicBezTo>
                        <a:pt x="207" y="149"/>
                        <a:pt x="207" y="149"/>
                        <a:pt x="207" y="149"/>
                      </a:cubicBezTo>
                      <a:cubicBezTo>
                        <a:pt x="212" y="149"/>
                        <a:pt x="216" y="144"/>
                        <a:pt x="216" y="140"/>
                      </a:cubicBezTo>
                      <a:cubicBezTo>
                        <a:pt x="216" y="9"/>
                        <a:pt x="216" y="9"/>
                        <a:pt x="216" y="9"/>
                      </a:cubicBezTo>
                      <a:cubicBezTo>
                        <a:pt x="216" y="4"/>
                        <a:pt x="212" y="0"/>
                        <a:pt x="207" y="0"/>
                      </a:cubicBezTo>
                      <a:close/>
                      <a:moveTo>
                        <a:pt x="141" y="80"/>
                      </a:moveTo>
                      <a:cubicBezTo>
                        <a:pt x="157" y="92"/>
                        <a:pt x="200" y="125"/>
                        <a:pt x="200" y="125"/>
                      </a:cubicBezTo>
                      <a:cubicBezTo>
                        <a:pt x="202" y="126"/>
                        <a:pt x="202" y="129"/>
                        <a:pt x="201" y="131"/>
                      </a:cubicBezTo>
                      <a:cubicBezTo>
                        <a:pt x="200" y="133"/>
                        <a:pt x="198" y="134"/>
                        <a:pt x="196" y="133"/>
                      </a:cubicBezTo>
                      <a:cubicBezTo>
                        <a:pt x="196" y="133"/>
                        <a:pt x="150" y="100"/>
                        <a:pt x="133" y="88"/>
                      </a:cubicBezTo>
                      <a:cubicBezTo>
                        <a:pt x="132" y="87"/>
                        <a:pt x="131" y="88"/>
                        <a:pt x="131" y="88"/>
                      </a:cubicBezTo>
                      <a:cubicBezTo>
                        <a:pt x="112" y="103"/>
                        <a:pt x="112" y="103"/>
                        <a:pt x="112" y="103"/>
                      </a:cubicBezTo>
                      <a:cubicBezTo>
                        <a:pt x="111" y="104"/>
                        <a:pt x="109" y="104"/>
                        <a:pt x="108" y="104"/>
                      </a:cubicBezTo>
                      <a:cubicBezTo>
                        <a:pt x="106" y="104"/>
                        <a:pt x="105" y="104"/>
                        <a:pt x="104" y="103"/>
                      </a:cubicBezTo>
                      <a:cubicBezTo>
                        <a:pt x="84" y="87"/>
                        <a:pt x="84" y="87"/>
                        <a:pt x="84" y="87"/>
                      </a:cubicBezTo>
                      <a:cubicBezTo>
                        <a:pt x="84" y="87"/>
                        <a:pt x="84" y="87"/>
                        <a:pt x="83" y="87"/>
                      </a:cubicBezTo>
                      <a:cubicBezTo>
                        <a:pt x="66" y="99"/>
                        <a:pt x="20" y="133"/>
                        <a:pt x="20" y="133"/>
                      </a:cubicBezTo>
                      <a:cubicBezTo>
                        <a:pt x="18" y="134"/>
                        <a:pt x="15" y="133"/>
                        <a:pt x="14" y="131"/>
                      </a:cubicBezTo>
                      <a:cubicBezTo>
                        <a:pt x="13" y="129"/>
                        <a:pt x="14" y="126"/>
                        <a:pt x="15" y="125"/>
                      </a:cubicBezTo>
                      <a:cubicBezTo>
                        <a:pt x="15" y="125"/>
                        <a:pt x="58" y="92"/>
                        <a:pt x="75" y="81"/>
                      </a:cubicBezTo>
                      <a:cubicBezTo>
                        <a:pt x="76" y="80"/>
                        <a:pt x="75" y="79"/>
                        <a:pt x="75" y="79"/>
                      </a:cubicBezTo>
                      <a:cubicBezTo>
                        <a:pt x="14" y="24"/>
                        <a:pt x="14" y="24"/>
                        <a:pt x="14" y="24"/>
                      </a:cubicBezTo>
                      <a:cubicBezTo>
                        <a:pt x="12" y="23"/>
                        <a:pt x="11" y="19"/>
                        <a:pt x="12" y="17"/>
                      </a:cubicBezTo>
                      <a:cubicBezTo>
                        <a:pt x="13" y="16"/>
                        <a:pt x="15" y="15"/>
                        <a:pt x="16" y="15"/>
                      </a:cubicBezTo>
                      <a:cubicBezTo>
                        <a:pt x="17" y="15"/>
                        <a:pt x="18" y="15"/>
                        <a:pt x="19" y="16"/>
                      </a:cubicBezTo>
                      <a:cubicBezTo>
                        <a:pt x="106" y="92"/>
                        <a:pt x="106" y="92"/>
                        <a:pt x="106" y="92"/>
                      </a:cubicBezTo>
                      <a:cubicBezTo>
                        <a:pt x="106" y="92"/>
                        <a:pt x="107" y="92"/>
                        <a:pt x="108" y="92"/>
                      </a:cubicBezTo>
                      <a:cubicBezTo>
                        <a:pt x="109" y="92"/>
                        <a:pt x="109" y="92"/>
                        <a:pt x="110" y="92"/>
                      </a:cubicBezTo>
                      <a:cubicBezTo>
                        <a:pt x="196" y="16"/>
                        <a:pt x="196" y="16"/>
                        <a:pt x="196" y="16"/>
                      </a:cubicBezTo>
                      <a:cubicBezTo>
                        <a:pt x="197" y="15"/>
                        <a:pt x="198" y="15"/>
                        <a:pt x="199" y="15"/>
                      </a:cubicBezTo>
                      <a:cubicBezTo>
                        <a:pt x="201" y="15"/>
                        <a:pt x="202" y="16"/>
                        <a:pt x="203" y="17"/>
                      </a:cubicBezTo>
                      <a:cubicBezTo>
                        <a:pt x="205" y="19"/>
                        <a:pt x="204" y="23"/>
                        <a:pt x="202" y="24"/>
                      </a:cubicBezTo>
                      <a:cubicBezTo>
                        <a:pt x="141" y="79"/>
                        <a:pt x="141" y="79"/>
                        <a:pt x="141" y="79"/>
                      </a:cubicBezTo>
                      <a:cubicBezTo>
                        <a:pt x="141" y="79"/>
                        <a:pt x="140" y="80"/>
                        <a:pt x="141" y="80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lvl="0"/>
                  <a:endParaRPr lang="en-US"/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990167D-37B9-48AA-AFE1-AD407F8B3EDD}"/>
                  </a:ext>
                </a:extLst>
              </p:cNvPr>
              <p:cNvSpPr txBox="1"/>
              <p:nvPr/>
            </p:nvSpPr>
            <p:spPr>
              <a:xfrm>
                <a:off x="8598312" y="4706887"/>
                <a:ext cx="1795548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>
                    <a:solidFill>
                      <a:schemeClr val="accent2"/>
                    </a:solidFill>
                  </a:rPr>
                  <a:t>eugene@sqlgene.com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4848369"/>
      </p:ext>
    </p:extLst>
  </p:cSld>
  <p:clrMapOvr>
    <a:masterClrMapping/>
  </p:clrMapOvr>
  <p:transition advClick="0" advTm="3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9448D-D9B1-4272-B24A-8D4E6C6E36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Query folding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A0D99-2B00-4EAF-BC14-5D4794506E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239832-DA54-426F-80FC-CBDB02F40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969" y="1264910"/>
            <a:ext cx="5353826" cy="50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429494"/>
      </p:ext>
    </p:extLst>
  </p:cSld>
  <p:clrMapOvr>
    <a:masterClrMapping/>
  </p:clrMapOvr>
  <p:transition advClick="0" advTm="3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6ED916-D589-4ED3-910C-8B68086A41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Power Query Demo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5E6DE-1B2E-4AF0-8C1E-DED00C1291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C7EA9B07-AD35-4944-B735-F091CF2ECDD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6" r="84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8256431"/>
      </p:ext>
    </p:extLst>
  </p:cSld>
  <p:clrMapOvr>
    <a:masterClrMapping/>
  </p:clrMapOvr>
  <p:transition advClick="0" advTm="3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4855FD-2040-4CE9-9D3D-56D0E6DF4230}"/>
              </a:ext>
            </a:extLst>
          </p:cNvPr>
          <p:cNvSpPr txBox="1"/>
          <p:nvPr/>
        </p:nvSpPr>
        <p:spPr>
          <a:xfrm>
            <a:off x="2772508" y="1318846"/>
            <a:ext cx="6646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Thank You</a:t>
            </a:r>
            <a:endParaRPr lang="en-CA" sz="8000" dirty="0"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5E224-82B5-4177-A3D5-1AFE39FA78E7}"/>
              </a:ext>
            </a:extLst>
          </p:cNvPr>
          <p:cNvSpPr txBox="1"/>
          <p:nvPr/>
        </p:nvSpPr>
        <p:spPr>
          <a:xfrm>
            <a:off x="3291254" y="3198167"/>
            <a:ext cx="5609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/>
                </a:solidFill>
              </a:rPr>
              <a:t>Learn more from Eugene </a:t>
            </a:r>
            <a:r>
              <a:rPr lang="en-US" sz="2400" dirty="0" err="1">
                <a:solidFill>
                  <a:schemeClr val="accent2"/>
                </a:solidFill>
              </a:rPr>
              <a:t>Meidinger</a:t>
            </a:r>
            <a:endParaRPr lang="en-CA" sz="2400" dirty="0">
              <a:solidFill>
                <a:schemeClr val="accent2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6BB919-F7C1-43D4-8AB9-381D0E356EAA}"/>
              </a:ext>
            </a:extLst>
          </p:cNvPr>
          <p:cNvGrpSpPr/>
          <p:nvPr/>
        </p:nvGrpSpPr>
        <p:grpSpPr>
          <a:xfrm>
            <a:off x="2826648" y="3912299"/>
            <a:ext cx="6538703" cy="303415"/>
            <a:chOff x="4844732" y="5460676"/>
            <a:chExt cx="6538703" cy="30341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B3B821E-D8B6-4D4B-B14C-7BFB4C8B2A37}"/>
                </a:ext>
              </a:extLst>
            </p:cNvPr>
            <p:cNvGrpSpPr/>
            <p:nvPr/>
          </p:nvGrpSpPr>
          <p:grpSpPr>
            <a:xfrm>
              <a:off x="4844732" y="5460676"/>
              <a:ext cx="1767454" cy="300082"/>
              <a:chOff x="4844732" y="5460676"/>
              <a:chExt cx="1767454" cy="300082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A6484613-B137-4181-83FD-E617ED0496FA}"/>
                  </a:ext>
                </a:extLst>
              </p:cNvPr>
              <p:cNvGrpSpPr/>
              <p:nvPr/>
            </p:nvGrpSpPr>
            <p:grpSpPr>
              <a:xfrm>
                <a:off x="4844732" y="5485400"/>
                <a:ext cx="229600" cy="229600"/>
                <a:chOff x="3348740" y="4138863"/>
                <a:chExt cx="229600" cy="229600"/>
              </a:xfrm>
            </p:grpSpPr>
            <p:sp>
              <p:nvSpPr>
                <p:cNvPr id="18" name="Rounded Rectangle 94">
                  <a:extLst>
                    <a:ext uri="{FF2B5EF4-FFF2-40B4-BE49-F238E27FC236}">
                      <a16:creationId xmlns:a16="http://schemas.microsoft.com/office/drawing/2014/main" id="{867DF64A-C80F-409B-86DF-B7ADA2C6AE94}"/>
                    </a:ext>
                  </a:extLst>
                </p:cNvPr>
                <p:cNvSpPr/>
                <p:nvPr/>
              </p:nvSpPr>
              <p:spPr>
                <a:xfrm>
                  <a:off x="3348740" y="4138863"/>
                  <a:ext cx="229600" cy="229600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" name="Group 1216">
                  <a:extLst>
                    <a:ext uri="{FF2B5EF4-FFF2-40B4-BE49-F238E27FC236}">
                      <a16:creationId xmlns:a16="http://schemas.microsoft.com/office/drawing/2014/main" id="{55A66ECC-558F-4986-A81B-EB9D361C087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16337" y="4197351"/>
                  <a:ext cx="101582" cy="101580"/>
                  <a:chOff x="8400256" y="3573016"/>
                  <a:chExt cx="423863" cy="422275"/>
                </a:xfrm>
                <a:solidFill>
                  <a:schemeClr val="tx1"/>
                </a:solidFill>
              </p:grpSpPr>
              <p:sp>
                <p:nvSpPr>
                  <p:cNvPr id="20" name="Oval 315">
                    <a:extLst>
                      <a:ext uri="{FF2B5EF4-FFF2-40B4-BE49-F238E27FC236}">
                        <a16:creationId xmlns:a16="http://schemas.microsoft.com/office/drawing/2014/main" id="{9677AFDF-4FEF-43B5-A2E5-CE37EEBCB48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00256" y="3573016"/>
                    <a:ext cx="103188" cy="101600"/>
                  </a:xfrm>
                  <a:prstGeom prst="ellipse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9pPr>
                  </a:lstStyle>
                  <a:p>
                    <a:pPr eaLnBrk="1" hangingPunct="1"/>
                    <a:endParaRPr lang="en-AU" altLang="x-none"/>
                  </a:p>
                </p:txBody>
              </p:sp>
              <p:sp>
                <p:nvSpPr>
                  <p:cNvPr id="21" name="Rectangle 316">
                    <a:extLst>
                      <a:ext uri="{FF2B5EF4-FFF2-40B4-BE49-F238E27FC236}">
                        <a16:creationId xmlns:a16="http://schemas.microsoft.com/office/drawing/2014/main" id="{899FCEC3-F64A-4FF9-8AD0-3B41BD75EA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08194" y="3714304"/>
                    <a:ext cx="87313" cy="280987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Open Sans" charset="0"/>
                      </a:defRPr>
                    </a:lvl9pPr>
                  </a:lstStyle>
                  <a:p>
                    <a:pPr eaLnBrk="1" hangingPunct="1"/>
                    <a:endParaRPr lang="en-AU" altLang="x-none"/>
                  </a:p>
                </p:txBody>
              </p:sp>
              <p:sp>
                <p:nvSpPr>
                  <p:cNvPr id="22" name="Freeform 317">
                    <a:extLst>
                      <a:ext uri="{FF2B5EF4-FFF2-40B4-BE49-F238E27FC236}">
                        <a16:creationId xmlns:a16="http://schemas.microsoft.com/office/drawing/2014/main" id="{57576D77-4863-4538-A0A3-C3432A5D7B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551069" y="3706366"/>
                    <a:ext cx="273050" cy="288925"/>
                  </a:xfrm>
                  <a:custGeom>
                    <a:avLst/>
                    <a:gdLst>
                      <a:gd name="T0" fmla="*/ 232890753 w 196"/>
                      <a:gd name="T1" fmla="*/ 0 h 207"/>
                      <a:gd name="T2" fmla="*/ 118386679 w 196"/>
                      <a:gd name="T3" fmla="*/ 62342199 h 207"/>
                      <a:gd name="T4" fmla="*/ 116446073 w 196"/>
                      <a:gd name="T5" fmla="*/ 62342199 h 207"/>
                      <a:gd name="T6" fmla="*/ 116446073 w 196"/>
                      <a:gd name="T7" fmla="*/ 9741099 h 207"/>
                      <a:gd name="T8" fmla="*/ 0 w 196"/>
                      <a:gd name="T9" fmla="*/ 9741099 h 207"/>
                      <a:gd name="T10" fmla="*/ 0 w 196"/>
                      <a:gd name="T11" fmla="*/ 403273699 h 207"/>
                      <a:gd name="T12" fmla="*/ 122267889 w 196"/>
                      <a:gd name="T13" fmla="*/ 403273699 h 207"/>
                      <a:gd name="T14" fmla="*/ 122267889 w 196"/>
                      <a:gd name="T15" fmla="*/ 208455898 h 207"/>
                      <a:gd name="T16" fmla="*/ 194075860 w 196"/>
                      <a:gd name="T17" fmla="*/ 107150698 h 207"/>
                      <a:gd name="T18" fmla="*/ 258121409 w 196"/>
                      <a:gd name="T19" fmla="*/ 212351500 h 207"/>
                      <a:gd name="T20" fmla="*/ 258121409 w 196"/>
                      <a:gd name="T21" fmla="*/ 403273699 h 207"/>
                      <a:gd name="T22" fmla="*/ 380389298 w 196"/>
                      <a:gd name="T23" fmla="*/ 403273699 h 207"/>
                      <a:gd name="T24" fmla="*/ 380389298 w 196"/>
                      <a:gd name="T25" fmla="*/ 187025200 h 207"/>
                      <a:gd name="T26" fmla="*/ 232890753 w 196"/>
                      <a:gd name="T27" fmla="*/ 0 h 20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196" h="207">
                        <a:moveTo>
                          <a:pt x="120" y="0"/>
                        </a:moveTo>
                        <a:cubicBezTo>
                          <a:pt x="90" y="0"/>
                          <a:pt x="69" y="16"/>
                          <a:pt x="61" y="32"/>
                        </a:cubicBezTo>
                        <a:cubicBezTo>
                          <a:pt x="60" y="32"/>
                          <a:pt x="60" y="32"/>
                          <a:pt x="60" y="32"/>
                        </a:cubicBezTo>
                        <a:cubicBezTo>
                          <a:pt x="60" y="5"/>
                          <a:pt x="60" y="5"/>
                          <a:pt x="60" y="5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0" y="207"/>
                          <a:pt x="0" y="207"/>
                          <a:pt x="0" y="207"/>
                        </a:cubicBezTo>
                        <a:cubicBezTo>
                          <a:pt x="63" y="207"/>
                          <a:pt x="63" y="207"/>
                          <a:pt x="63" y="207"/>
                        </a:cubicBezTo>
                        <a:cubicBezTo>
                          <a:pt x="63" y="107"/>
                          <a:pt x="63" y="107"/>
                          <a:pt x="63" y="107"/>
                        </a:cubicBezTo>
                        <a:cubicBezTo>
                          <a:pt x="63" y="81"/>
                          <a:pt x="68" y="55"/>
                          <a:pt x="100" y="55"/>
                        </a:cubicBezTo>
                        <a:cubicBezTo>
                          <a:pt x="133" y="55"/>
                          <a:pt x="133" y="85"/>
                          <a:pt x="133" y="109"/>
                        </a:cubicBezTo>
                        <a:cubicBezTo>
                          <a:pt x="133" y="207"/>
                          <a:pt x="133" y="207"/>
                          <a:pt x="133" y="207"/>
                        </a:cubicBezTo>
                        <a:cubicBezTo>
                          <a:pt x="196" y="207"/>
                          <a:pt x="196" y="207"/>
                          <a:pt x="196" y="207"/>
                        </a:cubicBezTo>
                        <a:cubicBezTo>
                          <a:pt x="196" y="96"/>
                          <a:pt x="196" y="96"/>
                          <a:pt x="196" y="96"/>
                        </a:cubicBezTo>
                        <a:cubicBezTo>
                          <a:pt x="196" y="42"/>
                          <a:pt x="184" y="0"/>
                          <a:pt x="120" y="0"/>
                        </a:cubicBezTo>
                        <a:close/>
                      </a:path>
                    </a:pathLst>
                  </a:custGeom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AC47456-41C6-4F74-840B-B31B806F4CB7}"/>
                  </a:ext>
                </a:extLst>
              </p:cNvPr>
              <p:cNvSpPr txBox="1"/>
              <p:nvPr/>
            </p:nvSpPr>
            <p:spPr>
              <a:xfrm>
                <a:off x="5074332" y="5460676"/>
                <a:ext cx="1537854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/</a:t>
                </a:r>
                <a:r>
                  <a:rPr lang="en-US" dirty="0" err="1">
                    <a:solidFill>
                      <a:schemeClr val="accent2"/>
                    </a:solidFill>
                  </a:rPr>
                  <a:t>eugenemeidinger</a:t>
                </a:r>
                <a:endParaRPr lang="en-CA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6613563-C959-4015-88E2-B4B5A61E2091}"/>
                </a:ext>
              </a:extLst>
            </p:cNvPr>
            <p:cNvGrpSpPr/>
            <p:nvPr/>
          </p:nvGrpSpPr>
          <p:grpSpPr>
            <a:xfrm>
              <a:off x="7405629" y="5464009"/>
              <a:ext cx="1159214" cy="300082"/>
              <a:chOff x="6887197" y="4939551"/>
              <a:chExt cx="1159214" cy="30008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815591A-6767-44BE-9752-46EC4E4E701F}"/>
                  </a:ext>
                </a:extLst>
              </p:cNvPr>
              <p:cNvGrpSpPr/>
              <p:nvPr/>
            </p:nvGrpSpPr>
            <p:grpSpPr>
              <a:xfrm>
                <a:off x="6887197" y="4974792"/>
                <a:ext cx="229600" cy="229600"/>
                <a:chOff x="5748554" y="5146675"/>
                <a:chExt cx="353832" cy="353832"/>
              </a:xfrm>
            </p:grpSpPr>
            <p:sp>
              <p:nvSpPr>
                <p:cNvPr id="14" name="Freeform 383">
                  <a:extLst>
                    <a:ext uri="{FF2B5EF4-FFF2-40B4-BE49-F238E27FC236}">
                      <a16:creationId xmlns:a16="http://schemas.microsoft.com/office/drawing/2014/main" id="{519B2126-C5F8-4DE4-8F97-C7AEFE5C00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52152" y="5257800"/>
                  <a:ext cx="159336" cy="137932"/>
                </a:xfrm>
                <a:custGeom>
                  <a:avLst/>
                  <a:gdLst>
                    <a:gd name="T0" fmla="*/ 458484450 w 64"/>
                    <a:gd name="T1" fmla="*/ 49083328 h 56"/>
                    <a:gd name="T2" fmla="*/ 408336961 w 64"/>
                    <a:gd name="T3" fmla="*/ 63107136 h 56"/>
                    <a:gd name="T4" fmla="*/ 444156978 w 64"/>
                    <a:gd name="T5" fmla="*/ 7011904 h 56"/>
                    <a:gd name="T6" fmla="*/ 386847091 w 64"/>
                    <a:gd name="T7" fmla="*/ 28047616 h 56"/>
                    <a:gd name="T8" fmla="*/ 386847091 w 64"/>
                    <a:gd name="T9" fmla="*/ 28047616 h 56"/>
                    <a:gd name="T10" fmla="*/ 315207056 w 64"/>
                    <a:gd name="T11" fmla="*/ 0 h 56"/>
                    <a:gd name="T12" fmla="*/ 222077151 w 64"/>
                    <a:gd name="T13" fmla="*/ 98166656 h 56"/>
                    <a:gd name="T14" fmla="*/ 229242225 w 64"/>
                    <a:gd name="T15" fmla="*/ 119202368 h 56"/>
                    <a:gd name="T16" fmla="*/ 229242225 w 64"/>
                    <a:gd name="T17" fmla="*/ 119202368 h 56"/>
                    <a:gd name="T18" fmla="*/ 28654944 w 64"/>
                    <a:gd name="T19" fmla="*/ 21035712 h 56"/>
                    <a:gd name="T20" fmla="*/ 57309887 w 64"/>
                    <a:gd name="T21" fmla="*/ 147249984 h 56"/>
                    <a:gd name="T22" fmla="*/ 14327472 w 64"/>
                    <a:gd name="T23" fmla="*/ 140238080 h 56"/>
                    <a:gd name="T24" fmla="*/ 85964831 w 64"/>
                    <a:gd name="T25" fmla="*/ 238404736 h 56"/>
                    <a:gd name="T26" fmla="*/ 42982415 w 64"/>
                    <a:gd name="T27" fmla="*/ 238404736 h 56"/>
                    <a:gd name="T28" fmla="*/ 128949923 w 64"/>
                    <a:gd name="T29" fmla="*/ 308523776 h 56"/>
                    <a:gd name="T30" fmla="*/ 0 w 64"/>
                    <a:gd name="T31" fmla="*/ 350595200 h 56"/>
                    <a:gd name="T32" fmla="*/ 150439792 w 64"/>
                    <a:gd name="T33" fmla="*/ 392666624 h 56"/>
                    <a:gd name="T34" fmla="*/ 415502035 w 64"/>
                    <a:gd name="T35" fmla="*/ 98166656 h 56"/>
                    <a:gd name="T36" fmla="*/ 415502035 w 64"/>
                    <a:gd name="T37" fmla="*/ 98166656 h 56"/>
                    <a:gd name="T38" fmla="*/ 415502035 w 64"/>
                    <a:gd name="T39" fmla="*/ 98166656 h 56"/>
                    <a:gd name="T40" fmla="*/ 415502035 w 64"/>
                    <a:gd name="T41" fmla="*/ 98166656 h 56"/>
                    <a:gd name="T42" fmla="*/ 458484450 w 64"/>
                    <a:gd name="T43" fmla="*/ 49083328 h 5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64" h="56">
                      <a:moveTo>
                        <a:pt x="64" y="7"/>
                      </a:moveTo>
                      <a:cubicBezTo>
                        <a:pt x="63" y="7"/>
                        <a:pt x="60" y="9"/>
                        <a:pt x="57" y="9"/>
                      </a:cubicBezTo>
                      <a:cubicBezTo>
                        <a:pt x="59" y="8"/>
                        <a:pt x="61" y="4"/>
                        <a:pt x="62" y="1"/>
                      </a:cubicBezTo>
                      <a:cubicBezTo>
                        <a:pt x="60" y="3"/>
                        <a:pt x="56" y="4"/>
                        <a:pt x="54" y="4"/>
                      </a:cubicBezTo>
                      <a:cubicBezTo>
                        <a:pt x="54" y="4"/>
                        <a:pt x="54" y="4"/>
                        <a:pt x="54" y="4"/>
                      </a:cubicBezTo>
                      <a:cubicBezTo>
                        <a:pt x="52" y="2"/>
                        <a:pt x="48" y="0"/>
                        <a:pt x="44" y="0"/>
                      </a:cubicBezTo>
                      <a:cubicBezTo>
                        <a:pt x="37" y="0"/>
                        <a:pt x="31" y="6"/>
                        <a:pt x="31" y="14"/>
                      </a:cubicBezTo>
                      <a:cubicBezTo>
                        <a:pt x="31" y="15"/>
                        <a:pt x="31" y="16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22" y="17"/>
                        <a:pt x="10" y="12"/>
                        <a:pt x="4" y="3"/>
                      </a:cubicBezTo>
                      <a:cubicBezTo>
                        <a:pt x="0" y="10"/>
                        <a:pt x="3" y="18"/>
                        <a:pt x="8" y="21"/>
                      </a:cubicBezTo>
                      <a:cubicBezTo>
                        <a:pt x="6" y="22"/>
                        <a:pt x="3" y="21"/>
                        <a:pt x="2" y="20"/>
                      </a:cubicBezTo>
                      <a:cubicBezTo>
                        <a:pt x="2" y="25"/>
                        <a:pt x="4" y="31"/>
                        <a:pt x="12" y="34"/>
                      </a:cubicBezTo>
                      <a:cubicBezTo>
                        <a:pt x="10" y="35"/>
                        <a:pt x="8" y="34"/>
                        <a:pt x="6" y="34"/>
                      </a:cubicBezTo>
                      <a:cubicBezTo>
                        <a:pt x="7" y="38"/>
                        <a:pt x="12" y="44"/>
                        <a:pt x="18" y="44"/>
                      </a:cubicBezTo>
                      <a:cubicBezTo>
                        <a:pt x="16" y="46"/>
                        <a:pt x="9" y="51"/>
                        <a:pt x="0" y="50"/>
                      </a:cubicBezTo>
                      <a:cubicBezTo>
                        <a:pt x="6" y="54"/>
                        <a:pt x="13" y="56"/>
                        <a:pt x="21" y="56"/>
                      </a:cubicBezTo>
                      <a:cubicBezTo>
                        <a:pt x="42" y="56"/>
                        <a:pt x="58" y="37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60" y="13"/>
                        <a:pt x="62" y="10"/>
                        <a:pt x="64" y="7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Rounded Rectangle 92">
                  <a:extLst>
                    <a:ext uri="{FF2B5EF4-FFF2-40B4-BE49-F238E27FC236}">
                      <a16:creationId xmlns:a16="http://schemas.microsoft.com/office/drawing/2014/main" id="{66352BE4-0725-4FAB-9824-647B40D730AF}"/>
                    </a:ext>
                  </a:extLst>
                </p:cNvPr>
                <p:cNvSpPr/>
                <p:nvPr/>
              </p:nvSpPr>
              <p:spPr>
                <a:xfrm>
                  <a:off x="5748554" y="5146675"/>
                  <a:ext cx="353832" cy="353832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AB26ED-5958-4BC8-9587-86F7C8686DA9}"/>
                  </a:ext>
                </a:extLst>
              </p:cNvPr>
              <p:cNvSpPr txBox="1"/>
              <p:nvPr/>
            </p:nvSpPr>
            <p:spPr>
              <a:xfrm>
                <a:off x="7115385" y="4939551"/>
                <a:ext cx="931026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@</a:t>
                </a:r>
                <a:r>
                  <a:rPr lang="en-US" dirty="0" err="1">
                    <a:solidFill>
                      <a:schemeClr val="accent2"/>
                    </a:solidFill>
                  </a:rPr>
                  <a:t>sqlgene</a:t>
                </a:r>
                <a:endParaRPr lang="en-CA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DB286CC-9DF4-4B4C-9414-EE0458921735}"/>
                </a:ext>
              </a:extLst>
            </p:cNvPr>
            <p:cNvGrpSpPr/>
            <p:nvPr/>
          </p:nvGrpSpPr>
          <p:grpSpPr>
            <a:xfrm>
              <a:off x="9358287" y="5460676"/>
              <a:ext cx="2025148" cy="300082"/>
              <a:chOff x="8368712" y="4706887"/>
              <a:chExt cx="2025148" cy="300082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EA866DE6-DC80-45DC-BE0D-CB6DA7FE9535}"/>
                  </a:ext>
                </a:extLst>
              </p:cNvPr>
              <p:cNvGrpSpPr/>
              <p:nvPr/>
            </p:nvGrpSpPr>
            <p:grpSpPr>
              <a:xfrm>
                <a:off x="8368712" y="4742128"/>
                <a:ext cx="229600" cy="229600"/>
                <a:chOff x="2935485" y="3859356"/>
                <a:chExt cx="229600" cy="229600"/>
              </a:xfrm>
            </p:grpSpPr>
            <p:sp>
              <p:nvSpPr>
                <p:cNvPr id="10" name="Rounded Rectangle 16">
                  <a:extLst>
                    <a:ext uri="{FF2B5EF4-FFF2-40B4-BE49-F238E27FC236}">
                      <a16:creationId xmlns:a16="http://schemas.microsoft.com/office/drawing/2014/main" id="{433BD6A5-B756-40F6-8123-F2A160F0EC9F}"/>
                    </a:ext>
                  </a:extLst>
                </p:cNvPr>
                <p:cNvSpPr/>
                <p:nvPr/>
              </p:nvSpPr>
              <p:spPr>
                <a:xfrm>
                  <a:off x="2935485" y="3859356"/>
                  <a:ext cx="229600" cy="229600"/>
                </a:xfrm>
                <a:prstGeom prst="roundRect">
                  <a:avLst/>
                </a:prstGeom>
                <a:noFill/>
                <a:ln w="1905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77">
                  <a:extLst>
                    <a:ext uri="{FF2B5EF4-FFF2-40B4-BE49-F238E27FC236}">
                      <a16:creationId xmlns:a16="http://schemas.microsoft.com/office/drawing/2014/main" id="{EAE416D2-6CA5-43BE-ADCC-3DC6B528B6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998667" y="3939539"/>
                  <a:ext cx="110250" cy="75652"/>
                </a:xfrm>
                <a:custGeom>
                  <a:avLst/>
                  <a:gdLst>
                    <a:gd name="T0" fmla="*/ 638267519 w 216"/>
                    <a:gd name="T1" fmla="*/ 0 h 149"/>
                    <a:gd name="T2" fmla="*/ 27751602 w 216"/>
                    <a:gd name="T3" fmla="*/ 0 h 149"/>
                    <a:gd name="T4" fmla="*/ 0 w 216"/>
                    <a:gd name="T5" fmla="*/ 27555164 h 149"/>
                    <a:gd name="T6" fmla="*/ 0 w 216"/>
                    <a:gd name="T7" fmla="*/ 428642686 h 149"/>
                    <a:gd name="T8" fmla="*/ 27751602 w 216"/>
                    <a:gd name="T9" fmla="*/ 456197851 h 149"/>
                    <a:gd name="T10" fmla="*/ 638267519 w 216"/>
                    <a:gd name="T11" fmla="*/ 456197851 h 149"/>
                    <a:gd name="T12" fmla="*/ 666017365 w 216"/>
                    <a:gd name="T13" fmla="*/ 428642686 h 149"/>
                    <a:gd name="T14" fmla="*/ 666017365 w 216"/>
                    <a:gd name="T15" fmla="*/ 27555164 h 149"/>
                    <a:gd name="T16" fmla="*/ 638267519 w 216"/>
                    <a:gd name="T17" fmla="*/ 0 h 149"/>
                    <a:gd name="T18" fmla="*/ 434761628 w 216"/>
                    <a:gd name="T19" fmla="*/ 244938678 h 149"/>
                    <a:gd name="T20" fmla="*/ 616683135 w 216"/>
                    <a:gd name="T21" fmla="*/ 382716247 h 149"/>
                    <a:gd name="T22" fmla="*/ 619765866 w 216"/>
                    <a:gd name="T23" fmla="*/ 401087522 h 149"/>
                    <a:gd name="T24" fmla="*/ 604348700 w 216"/>
                    <a:gd name="T25" fmla="*/ 407210115 h 149"/>
                    <a:gd name="T26" fmla="*/ 410094513 w 216"/>
                    <a:gd name="T27" fmla="*/ 269432546 h 149"/>
                    <a:gd name="T28" fmla="*/ 403927296 w 216"/>
                    <a:gd name="T29" fmla="*/ 269432546 h 149"/>
                    <a:gd name="T30" fmla="*/ 345343118 w 216"/>
                    <a:gd name="T31" fmla="*/ 315358985 h 149"/>
                    <a:gd name="T32" fmla="*/ 333008682 w 216"/>
                    <a:gd name="T33" fmla="*/ 318420281 h 149"/>
                    <a:gd name="T34" fmla="*/ 320674247 w 216"/>
                    <a:gd name="T35" fmla="*/ 315358985 h 149"/>
                    <a:gd name="T36" fmla="*/ 259007338 w 216"/>
                    <a:gd name="T37" fmla="*/ 266371249 h 149"/>
                    <a:gd name="T38" fmla="*/ 255922851 w 216"/>
                    <a:gd name="T39" fmla="*/ 266371249 h 149"/>
                    <a:gd name="T40" fmla="*/ 61668665 w 216"/>
                    <a:gd name="T41" fmla="*/ 407210115 h 149"/>
                    <a:gd name="T42" fmla="*/ 43167011 w 216"/>
                    <a:gd name="T43" fmla="*/ 401087522 h 149"/>
                    <a:gd name="T44" fmla="*/ 46251499 w 216"/>
                    <a:gd name="T45" fmla="*/ 382716247 h 149"/>
                    <a:gd name="T46" fmla="*/ 231255737 w 216"/>
                    <a:gd name="T47" fmla="*/ 247999974 h 149"/>
                    <a:gd name="T48" fmla="*/ 231255737 w 216"/>
                    <a:gd name="T49" fmla="*/ 241877381 h 149"/>
                    <a:gd name="T50" fmla="*/ 43167011 w 216"/>
                    <a:gd name="T51" fmla="*/ 73481603 h 149"/>
                    <a:gd name="T52" fmla="*/ 37001550 w 216"/>
                    <a:gd name="T53" fmla="*/ 52049032 h 149"/>
                    <a:gd name="T54" fmla="*/ 49334229 w 216"/>
                    <a:gd name="T55" fmla="*/ 45926439 h 149"/>
                    <a:gd name="T56" fmla="*/ 58584178 w 216"/>
                    <a:gd name="T57" fmla="*/ 48987736 h 149"/>
                    <a:gd name="T58" fmla="*/ 326841464 w 216"/>
                    <a:gd name="T59" fmla="*/ 281679480 h 149"/>
                    <a:gd name="T60" fmla="*/ 333008682 w 216"/>
                    <a:gd name="T61" fmla="*/ 281679480 h 149"/>
                    <a:gd name="T62" fmla="*/ 339175900 w 216"/>
                    <a:gd name="T63" fmla="*/ 281679480 h 149"/>
                    <a:gd name="T64" fmla="*/ 604348700 w 216"/>
                    <a:gd name="T65" fmla="*/ 48987736 h 149"/>
                    <a:gd name="T66" fmla="*/ 613598648 w 216"/>
                    <a:gd name="T67" fmla="*/ 45926439 h 149"/>
                    <a:gd name="T68" fmla="*/ 625933084 w 216"/>
                    <a:gd name="T69" fmla="*/ 52049032 h 149"/>
                    <a:gd name="T70" fmla="*/ 622850353 w 216"/>
                    <a:gd name="T71" fmla="*/ 73481603 h 149"/>
                    <a:gd name="T72" fmla="*/ 434761628 w 216"/>
                    <a:gd name="T73" fmla="*/ 241877381 h 149"/>
                    <a:gd name="T74" fmla="*/ 434761628 w 216"/>
                    <a:gd name="T75" fmla="*/ 244938678 h 14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16" h="149">
                      <a:moveTo>
                        <a:pt x="207" y="0"/>
                      </a:move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0" y="144"/>
                        <a:pt x="4" y="149"/>
                        <a:pt x="9" y="149"/>
                      </a:cubicBezTo>
                      <a:cubicBezTo>
                        <a:pt x="207" y="149"/>
                        <a:pt x="207" y="149"/>
                        <a:pt x="207" y="149"/>
                      </a:cubicBezTo>
                      <a:cubicBezTo>
                        <a:pt x="212" y="149"/>
                        <a:pt x="216" y="144"/>
                        <a:pt x="216" y="140"/>
                      </a:cubicBezTo>
                      <a:cubicBezTo>
                        <a:pt x="216" y="9"/>
                        <a:pt x="216" y="9"/>
                        <a:pt x="216" y="9"/>
                      </a:cubicBezTo>
                      <a:cubicBezTo>
                        <a:pt x="216" y="4"/>
                        <a:pt x="212" y="0"/>
                        <a:pt x="207" y="0"/>
                      </a:cubicBezTo>
                      <a:close/>
                      <a:moveTo>
                        <a:pt x="141" y="80"/>
                      </a:moveTo>
                      <a:cubicBezTo>
                        <a:pt x="157" y="92"/>
                        <a:pt x="200" y="125"/>
                        <a:pt x="200" y="125"/>
                      </a:cubicBezTo>
                      <a:cubicBezTo>
                        <a:pt x="202" y="126"/>
                        <a:pt x="202" y="129"/>
                        <a:pt x="201" y="131"/>
                      </a:cubicBezTo>
                      <a:cubicBezTo>
                        <a:pt x="200" y="133"/>
                        <a:pt x="198" y="134"/>
                        <a:pt x="196" y="133"/>
                      </a:cubicBezTo>
                      <a:cubicBezTo>
                        <a:pt x="196" y="133"/>
                        <a:pt x="150" y="100"/>
                        <a:pt x="133" y="88"/>
                      </a:cubicBezTo>
                      <a:cubicBezTo>
                        <a:pt x="132" y="87"/>
                        <a:pt x="131" y="88"/>
                        <a:pt x="131" y="88"/>
                      </a:cubicBezTo>
                      <a:cubicBezTo>
                        <a:pt x="112" y="103"/>
                        <a:pt x="112" y="103"/>
                        <a:pt x="112" y="103"/>
                      </a:cubicBezTo>
                      <a:cubicBezTo>
                        <a:pt x="111" y="104"/>
                        <a:pt x="109" y="104"/>
                        <a:pt x="108" y="104"/>
                      </a:cubicBezTo>
                      <a:cubicBezTo>
                        <a:pt x="106" y="104"/>
                        <a:pt x="105" y="104"/>
                        <a:pt x="104" y="103"/>
                      </a:cubicBezTo>
                      <a:cubicBezTo>
                        <a:pt x="84" y="87"/>
                        <a:pt x="84" y="87"/>
                        <a:pt x="84" y="87"/>
                      </a:cubicBezTo>
                      <a:cubicBezTo>
                        <a:pt x="84" y="87"/>
                        <a:pt x="84" y="87"/>
                        <a:pt x="83" y="87"/>
                      </a:cubicBezTo>
                      <a:cubicBezTo>
                        <a:pt x="66" y="99"/>
                        <a:pt x="20" y="133"/>
                        <a:pt x="20" y="133"/>
                      </a:cubicBezTo>
                      <a:cubicBezTo>
                        <a:pt x="18" y="134"/>
                        <a:pt x="15" y="133"/>
                        <a:pt x="14" y="131"/>
                      </a:cubicBezTo>
                      <a:cubicBezTo>
                        <a:pt x="13" y="129"/>
                        <a:pt x="14" y="126"/>
                        <a:pt x="15" y="125"/>
                      </a:cubicBezTo>
                      <a:cubicBezTo>
                        <a:pt x="15" y="125"/>
                        <a:pt x="58" y="92"/>
                        <a:pt x="75" y="81"/>
                      </a:cubicBezTo>
                      <a:cubicBezTo>
                        <a:pt x="76" y="80"/>
                        <a:pt x="75" y="79"/>
                        <a:pt x="75" y="79"/>
                      </a:cubicBezTo>
                      <a:cubicBezTo>
                        <a:pt x="14" y="24"/>
                        <a:pt x="14" y="24"/>
                        <a:pt x="14" y="24"/>
                      </a:cubicBezTo>
                      <a:cubicBezTo>
                        <a:pt x="12" y="23"/>
                        <a:pt x="11" y="19"/>
                        <a:pt x="12" y="17"/>
                      </a:cubicBezTo>
                      <a:cubicBezTo>
                        <a:pt x="13" y="16"/>
                        <a:pt x="15" y="15"/>
                        <a:pt x="16" y="15"/>
                      </a:cubicBezTo>
                      <a:cubicBezTo>
                        <a:pt x="17" y="15"/>
                        <a:pt x="18" y="15"/>
                        <a:pt x="19" y="16"/>
                      </a:cubicBezTo>
                      <a:cubicBezTo>
                        <a:pt x="106" y="92"/>
                        <a:pt x="106" y="92"/>
                        <a:pt x="106" y="92"/>
                      </a:cubicBezTo>
                      <a:cubicBezTo>
                        <a:pt x="106" y="92"/>
                        <a:pt x="107" y="92"/>
                        <a:pt x="108" y="92"/>
                      </a:cubicBezTo>
                      <a:cubicBezTo>
                        <a:pt x="109" y="92"/>
                        <a:pt x="109" y="92"/>
                        <a:pt x="110" y="92"/>
                      </a:cubicBezTo>
                      <a:cubicBezTo>
                        <a:pt x="196" y="16"/>
                        <a:pt x="196" y="16"/>
                        <a:pt x="196" y="16"/>
                      </a:cubicBezTo>
                      <a:cubicBezTo>
                        <a:pt x="197" y="15"/>
                        <a:pt x="198" y="15"/>
                        <a:pt x="199" y="15"/>
                      </a:cubicBezTo>
                      <a:cubicBezTo>
                        <a:pt x="201" y="15"/>
                        <a:pt x="202" y="16"/>
                        <a:pt x="203" y="17"/>
                      </a:cubicBezTo>
                      <a:cubicBezTo>
                        <a:pt x="205" y="19"/>
                        <a:pt x="204" y="23"/>
                        <a:pt x="202" y="24"/>
                      </a:cubicBezTo>
                      <a:cubicBezTo>
                        <a:pt x="141" y="79"/>
                        <a:pt x="141" y="79"/>
                        <a:pt x="141" y="79"/>
                      </a:cubicBezTo>
                      <a:cubicBezTo>
                        <a:pt x="141" y="79"/>
                        <a:pt x="140" y="80"/>
                        <a:pt x="141" y="80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lvl="0"/>
                  <a:endParaRPr lang="en-US"/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DF6A761-AA26-4F6D-8517-8841D6F3EDAF}"/>
                  </a:ext>
                </a:extLst>
              </p:cNvPr>
              <p:cNvSpPr txBox="1"/>
              <p:nvPr/>
            </p:nvSpPr>
            <p:spPr>
              <a:xfrm>
                <a:off x="8598312" y="4706887"/>
                <a:ext cx="1795548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>
                    <a:solidFill>
                      <a:schemeClr val="accent2"/>
                    </a:solidFill>
                  </a:rPr>
                  <a:t>eugene@sqlgene.com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466734"/>
      </p:ext>
    </p:extLst>
  </p:cSld>
  <p:clrMapOvr>
    <a:masterClrMapping/>
  </p:clrMapOvr>
  <p:transition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C81A91-B686-4B83-ADC6-2F86ED6186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5C03B-CB6B-4178-AE7E-5AEA75417C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We will cover the basics of Power Query and some language design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43A836-3304-48FB-97D4-346A84894C7A}"/>
              </a:ext>
            </a:extLst>
          </p:cNvPr>
          <p:cNvSpPr txBox="1"/>
          <p:nvPr/>
        </p:nvSpPr>
        <p:spPr>
          <a:xfrm>
            <a:off x="778936" y="1997839"/>
            <a:ext cx="82212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What is Power Query?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When should I use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How does it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Language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Demos, Demos, Demos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146936283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0CA36B-F923-4D47-925D-356A05E9B0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is power query?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3B3AF-5A30-46AB-B432-3CE864915C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Power Query is a macro language for manual data manipulations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70F0F-C717-47B5-A01E-3CD6D18A1371}"/>
              </a:ext>
            </a:extLst>
          </p:cNvPr>
          <p:cNvSpPr txBox="1"/>
          <p:nvPr/>
        </p:nvSpPr>
        <p:spPr>
          <a:xfrm>
            <a:off x="778936" y="1997839"/>
            <a:ext cx="106171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Power Query allows for taking a manual cleanup process and turning it into an automated, repeatable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Power Query is a high level, declarative, dynamic, functional language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Similar to F#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More on this later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Follows the 80/20 rule of user interaction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80% of your needs can be done from the GUI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723701505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6ED916-D589-4ED3-910C-8B68086A41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does it look like?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5E6DE-1B2E-4AF0-8C1E-DED00C1291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C7EA9B07-AD35-4944-B735-F091CF2ECDD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6" r="84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4341469"/>
      </p:ext>
    </p:extLst>
  </p:cSld>
  <p:clrMapOvr>
    <a:masterClrMapping/>
  </p:clrMapOvr>
  <p:transition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should I use it?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b="1" u="sng" dirty="0">
                <a:solidFill>
                  <a:schemeClr val="accent2"/>
                </a:solidFill>
              </a:rPr>
              <a:t>M</a:t>
            </a:r>
            <a:r>
              <a:rPr lang="en-US" sz="2000" dirty="0">
                <a:solidFill>
                  <a:schemeClr val="accent2"/>
                </a:solidFill>
              </a:rPr>
              <a:t> stands for </a:t>
            </a:r>
            <a:r>
              <a:rPr lang="en-US" sz="2000" b="1" u="sng" dirty="0">
                <a:solidFill>
                  <a:schemeClr val="accent2"/>
                </a:solidFill>
              </a:rPr>
              <a:t>M</a:t>
            </a:r>
            <a:r>
              <a:rPr lang="en-US" sz="2000" dirty="0">
                <a:solidFill>
                  <a:schemeClr val="accent2"/>
                </a:solidFill>
              </a:rPr>
              <a:t>enial labor and </a:t>
            </a:r>
            <a:r>
              <a:rPr lang="en-US" sz="2000" b="1" u="sng" dirty="0">
                <a:solidFill>
                  <a:schemeClr val="accent2"/>
                </a:solidFill>
              </a:rPr>
              <a:t>M</a:t>
            </a:r>
            <a:r>
              <a:rPr lang="en-US" sz="2000" dirty="0">
                <a:solidFill>
                  <a:schemeClr val="accent2"/>
                </a:solidFill>
              </a:rPr>
              <a:t>anual data prep. (Well, not really)</a:t>
            </a:r>
            <a:endParaRPr lang="en-CA" sz="2000" b="1" u="sng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If you could pay someone </a:t>
            </a:r>
            <a:r>
              <a:rPr lang="en-US" sz="2800" b="1" u="sng" dirty="0"/>
              <a:t>M</a:t>
            </a:r>
            <a:r>
              <a:rPr lang="en-US" sz="2800" dirty="0"/>
              <a:t>inimum wage do to it in Excel, then the </a:t>
            </a:r>
            <a:r>
              <a:rPr lang="en-US" sz="2800" b="1" u="sng" dirty="0"/>
              <a:t>M</a:t>
            </a:r>
            <a:r>
              <a:rPr lang="en-US" sz="2800" dirty="0"/>
              <a:t> language can automate it for you.</a:t>
            </a:r>
            <a:endParaRPr lang="en-US" sz="28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Official litmus test: “Users who get value from the Excel formula bar”.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Great for self-service data prep.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Can combine disparate data sources (CSV, Excel, SQL, Web)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If all your data lives in SQL, you probably </a:t>
            </a:r>
            <a:r>
              <a:rPr lang="en-US" sz="2800" b="1" dirty="0"/>
              <a:t>don’t need it</a:t>
            </a:r>
            <a:r>
              <a:rPr lang="en-US" sz="2800" dirty="0"/>
              <a:t>.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689983800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 analogy: cooking in the kitchen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If DAX is the head chef, M is the sous chef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6" y="1997839"/>
            <a:ext cx="106044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sous chef does the prep work.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Cleaning food, cutting vegetables, zesting,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head chef sets the direction.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Setting the menu, combining ingredients,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 cleans the data (shaping the data, removing bad values,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DAX models the data (defining measures, associating tables,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There is some overlap between the two.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689707611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How does it work?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It all comes down to ETL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5" y="3843443"/>
            <a:ext cx="10604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Extract</a:t>
            </a:r>
            <a:r>
              <a:rPr lang="en-US" sz="2400" dirty="0"/>
              <a:t> – Load the data from different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Transform</a:t>
            </a:r>
            <a:r>
              <a:rPr lang="en-US" sz="2400" dirty="0"/>
              <a:t> – Manipulate the data (replace values, pivot, add columns,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Load</a:t>
            </a:r>
            <a:r>
              <a:rPr lang="en-US" sz="2400" dirty="0"/>
              <a:t> – Export the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 Engine </a:t>
            </a:r>
            <a:r>
              <a:rPr lang="en-US" sz="2400" dirty="0"/>
              <a:t>– Makes many decisions for us</a:t>
            </a:r>
            <a:endParaRPr lang="en-CA" sz="2400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23FB017-ECD7-4E90-96F9-F981FA0B9208}"/>
              </a:ext>
            </a:extLst>
          </p:cNvPr>
          <p:cNvSpPr/>
          <p:nvPr/>
        </p:nvSpPr>
        <p:spPr>
          <a:xfrm>
            <a:off x="2033454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Extract</a:t>
            </a:r>
            <a:endParaRPr lang="en-CA" sz="2500" kern="1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1D853A2-D3F7-4AA3-967C-C1185D6EBB6B}"/>
              </a:ext>
            </a:extLst>
          </p:cNvPr>
          <p:cNvSpPr/>
          <p:nvPr/>
        </p:nvSpPr>
        <p:spPr>
          <a:xfrm>
            <a:off x="3751328" y="2352396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E36B8AE-D159-49FF-B03C-4B2BF6C5A821}"/>
              </a:ext>
            </a:extLst>
          </p:cNvPr>
          <p:cNvSpPr/>
          <p:nvPr/>
        </p:nvSpPr>
        <p:spPr>
          <a:xfrm>
            <a:off x="4219839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Transform</a:t>
            </a:r>
            <a:endParaRPr lang="en-CA" sz="25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AFE7D9C-9696-4280-9FEB-00F6FE0881A4}"/>
              </a:ext>
            </a:extLst>
          </p:cNvPr>
          <p:cNvSpPr/>
          <p:nvPr/>
        </p:nvSpPr>
        <p:spPr>
          <a:xfrm>
            <a:off x="5937712" y="2352396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14BE3F4-11D6-459D-A055-404242DB1FE8}"/>
              </a:ext>
            </a:extLst>
          </p:cNvPr>
          <p:cNvSpPr/>
          <p:nvPr/>
        </p:nvSpPr>
        <p:spPr>
          <a:xfrm>
            <a:off x="6406223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Load</a:t>
            </a:r>
            <a:endParaRPr lang="en-CA" sz="2500" kern="12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7AFAA90-EDC7-4871-B3F4-CE35DC007114}"/>
              </a:ext>
            </a:extLst>
          </p:cNvPr>
          <p:cNvSpPr/>
          <p:nvPr/>
        </p:nvSpPr>
        <p:spPr>
          <a:xfrm>
            <a:off x="8592607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M Engine</a:t>
            </a:r>
            <a:endParaRPr lang="en-CA" sz="2500" kern="1200" dirty="0"/>
          </a:p>
        </p:txBody>
      </p:sp>
    </p:spTree>
    <p:extLst>
      <p:ext uri="{BB962C8B-B14F-4D97-AF65-F5344CB8AC3E}">
        <p14:creationId xmlns:p14="http://schemas.microsoft.com/office/powerpoint/2010/main" val="1814939103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C0F3F0-CDF6-4A58-995E-AD5272C73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 analogy: a warehouse floor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CCDE3-8750-4B9D-9141-91549A2D7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441844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We’ve got four different roles to think about</a:t>
            </a:r>
            <a:endParaRPr lang="en-CA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CB275-0E62-4AD4-9281-0B1C5BA6375E}"/>
              </a:ext>
            </a:extLst>
          </p:cNvPr>
          <p:cNvSpPr txBox="1"/>
          <p:nvPr/>
        </p:nvSpPr>
        <p:spPr>
          <a:xfrm>
            <a:off x="778935" y="3843443"/>
            <a:ext cx="106044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Ed</a:t>
            </a:r>
            <a:r>
              <a:rPr lang="en-US" sz="2400" dirty="0"/>
              <a:t> – Forklift driver and unboxer. Gets the raw materials.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Teresa</a:t>
            </a:r>
            <a:r>
              <a:rPr lang="en-US" sz="2400" dirty="0"/>
              <a:t> – Assembly line worker. Does the bulk of the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Larry</a:t>
            </a:r>
            <a:r>
              <a:rPr lang="en-US" sz="2400" dirty="0"/>
              <a:t> – Loads the finished goods for shipment.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Melissa</a:t>
            </a:r>
            <a:r>
              <a:rPr lang="en-US" sz="2400" dirty="0"/>
              <a:t> – Manages the warehouse, determines the shape of the assembly.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We trust her to reorganize things as efficiently as possible.</a:t>
            </a:r>
            <a:endParaRPr lang="en-CA" sz="2400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23FB017-ECD7-4E90-96F9-F981FA0B9208}"/>
              </a:ext>
            </a:extLst>
          </p:cNvPr>
          <p:cNvSpPr/>
          <p:nvPr/>
        </p:nvSpPr>
        <p:spPr>
          <a:xfrm>
            <a:off x="2033454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Ed</a:t>
            </a:r>
            <a:endParaRPr lang="en-CA" sz="2500" kern="1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1D853A2-D3F7-4AA3-967C-C1185D6EBB6B}"/>
              </a:ext>
            </a:extLst>
          </p:cNvPr>
          <p:cNvSpPr/>
          <p:nvPr/>
        </p:nvSpPr>
        <p:spPr>
          <a:xfrm>
            <a:off x="3751328" y="2352396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E36B8AE-D159-49FF-B03C-4B2BF6C5A821}"/>
              </a:ext>
            </a:extLst>
          </p:cNvPr>
          <p:cNvSpPr/>
          <p:nvPr/>
        </p:nvSpPr>
        <p:spPr>
          <a:xfrm>
            <a:off x="4219839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Teresa</a:t>
            </a:r>
            <a:endParaRPr lang="en-CA" sz="25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AFE7D9C-9696-4280-9FEB-00F6FE0881A4}"/>
              </a:ext>
            </a:extLst>
          </p:cNvPr>
          <p:cNvSpPr/>
          <p:nvPr/>
        </p:nvSpPr>
        <p:spPr>
          <a:xfrm>
            <a:off x="5937712" y="2352396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CA" sz="1600" kern="12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14BE3F4-11D6-459D-A055-404242DB1FE8}"/>
              </a:ext>
            </a:extLst>
          </p:cNvPr>
          <p:cNvSpPr/>
          <p:nvPr/>
        </p:nvSpPr>
        <p:spPr>
          <a:xfrm>
            <a:off x="6406223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Larry</a:t>
            </a:r>
            <a:endParaRPr lang="en-CA" sz="2500" kern="12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7AFAA90-EDC7-4871-B3F4-CE35DC007114}"/>
              </a:ext>
            </a:extLst>
          </p:cNvPr>
          <p:cNvSpPr/>
          <p:nvPr/>
        </p:nvSpPr>
        <p:spPr>
          <a:xfrm>
            <a:off x="8592607" y="2077536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694" tIns="122694" rIns="122694" bIns="122694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500" kern="1200" dirty="0"/>
              <a:t>Melissa</a:t>
            </a:r>
            <a:endParaRPr lang="en-CA" sz="2500" kern="1200" dirty="0"/>
          </a:p>
        </p:txBody>
      </p:sp>
    </p:spTree>
    <p:extLst>
      <p:ext uri="{BB962C8B-B14F-4D97-AF65-F5344CB8AC3E}">
        <p14:creationId xmlns:p14="http://schemas.microsoft.com/office/powerpoint/2010/main" val="4141247449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Master SQLGene Training Template">
  <a:themeElements>
    <a:clrScheme name="16-Blu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328CCD"/>
      </a:accent2>
      <a:accent3>
        <a:srgbClr val="6E7378"/>
      </a:accent3>
      <a:accent4>
        <a:srgbClr val="91969B"/>
      </a:accent4>
      <a:accent5>
        <a:srgbClr val="AAAFB4"/>
      </a:accent5>
      <a:accent6>
        <a:srgbClr val="DCE1E6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SQLGene Training Template</Template>
  <TotalTime>314</TotalTime>
  <Words>1120</Words>
  <Application>Microsoft Office PowerPoint</Application>
  <PresentationFormat>Widescreen</PresentationFormat>
  <Paragraphs>165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Consolas</vt:lpstr>
      <vt:lpstr>Lato</vt:lpstr>
      <vt:lpstr>Lato Black</vt:lpstr>
      <vt:lpstr>Lato Heavy</vt:lpstr>
      <vt:lpstr>Open Sans</vt:lpstr>
      <vt:lpstr>Master SQLGene Training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D</dc:creator>
  <cp:lastModifiedBy>Eugene Meidinger</cp:lastModifiedBy>
  <cp:revision>24</cp:revision>
  <dcterms:created xsi:type="dcterms:W3CDTF">2019-05-08T12:57:36Z</dcterms:created>
  <dcterms:modified xsi:type="dcterms:W3CDTF">2019-05-09T22:02:39Z</dcterms:modified>
</cp:coreProperties>
</file>