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51"/>
  </p:notesMasterIdLst>
  <p:handoutMasterIdLst>
    <p:handoutMasterId r:id="rId52"/>
  </p:handoutMasterIdLst>
  <p:sldIdLst>
    <p:sldId id="256" r:id="rId2"/>
    <p:sldId id="300" r:id="rId3"/>
    <p:sldId id="301" r:id="rId4"/>
    <p:sldId id="302" r:id="rId5"/>
    <p:sldId id="303" r:id="rId6"/>
    <p:sldId id="328" r:id="rId7"/>
    <p:sldId id="339" r:id="rId8"/>
    <p:sldId id="304" r:id="rId9"/>
    <p:sldId id="341" r:id="rId10"/>
    <p:sldId id="342" r:id="rId11"/>
    <p:sldId id="343" r:id="rId12"/>
    <p:sldId id="306" r:id="rId13"/>
    <p:sldId id="345" r:id="rId14"/>
    <p:sldId id="344" r:id="rId15"/>
    <p:sldId id="305" r:id="rId16"/>
    <p:sldId id="335" r:id="rId17"/>
    <p:sldId id="336" r:id="rId18"/>
    <p:sldId id="337" r:id="rId19"/>
    <p:sldId id="338" r:id="rId20"/>
    <p:sldId id="332" r:id="rId21"/>
    <p:sldId id="340" r:id="rId22"/>
    <p:sldId id="307" r:id="rId23"/>
    <p:sldId id="331" r:id="rId24"/>
    <p:sldId id="327" r:id="rId25"/>
    <p:sldId id="308" r:id="rId26"/>
    <p:sldId id="309" r:id="rId27"/>
    <p:sldId id="310" r:id="rId28"/>
    <p:sldId id="334" r:id="rId29"/>
    <p:sldId id="311" r:id="rId30"/>
    <p:sldId id="312" r:id="rId31"/>
    <p:sldId id="313" r:id="rId32"/>
    <p:sldId id="346" r:id="rId33"/>
    <p:sldId id="314" r:id="rId34"/>
    <p:sldId id="315" r:id="rId35"/>
    <p:sldId id="316" r:id="rId36"/>
    <p:sldId id="329" r:id="rId37"/>
    <p:sldId id="317" r:id="rId38"/>
    <p:sldId id="318" r:id="rId39"/>
    <p:sldId id="347" r:id="rId40"/>
    <p:sldId id="319" r:id="rId41"/>
    <p:sldId id="320" r:id="rId42"/>
    <p:sldId id="321" r:id="rId43"/>
    <p:sldId id="322" r:id="rId44"/>
    <p:sldId id="348" r:id="rId45"/>
    <p:sldId id="323" r:id="rId46"/>
    <p:sldId id="324" r:id="rId47"/>
    <p:sldId id="333" r:id="rId48"/>
    <p:sldId id="325" r:id="rId49"/>
    <p:sldId id="326" r:id="rId50"/>
  </p:sldIdLst>
  <p:sldSz cx="12192000" cy="6858000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10F"/>
    <a:srgbClr val="606060"/>
    <a:srgbClr val="0EAAE3"/>
    <a:srgbClr val="00C6FD"/>
    <a:srgbClr val="00A0CC"/>
    <a:srgbClr val="3F3F3F"/>
    <a:srgbClr val="008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7" d="100"/>
          <a:sy n="67" d="100"/>
        </p:scale>
        <p:origin x="96" y="210"/>
      </p:cViewPr>
      <p:guideLst/>
    </p:cSldViewPr>
  </p:slideViewPr>
  <p:outlineViewPr>
    <p:cViewPr>
      <p:scale>
        <a:sx n="33" d="100"/>
        <a:sy n="33" d="100"/>
      </p:scale>
      <p:origin x="0" y="-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>
      <p:cViewPr varScale="1">
        <p:scale>
          <a:sx n="69" d="100"/>
          <a:sy n="69" d="100"/>
        </p:scale>
        <p:origin x="32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Inflation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Volatility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Hurts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Hurts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Old Tech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New Tech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Hurts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Hurts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VHS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HD-DVD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Hurts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Hurts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VB6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Kubernetes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Hurts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Hurts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36585E-AEAA-4B76-AB30-E71D4D2B5FB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2535FE-C55F-4DE3-BA52-F4A37D668E0B}">
      <dgm:prSet phldrT="[Text]"/>
      <dgm:spPr/>
      <dgm:t>
        <a:bodyPr/>
        <a:lstStyle/>
        <a:p>
          <a:r>
            <a:rPr lang="en-US" dirty="0"/>
            <a:t>Immature markets are high </a:t>
          </a:r>
          <a:r>
            <a:rPr lang="en-US" dirty="0">
              <a:solidFill>
                <a:srgbClr val="C00000"/>
              </a:solidFill>
            </a:rPr>
            <a:t>volatility</a:t>
          </a:r>
        </a:p>
      </dgm:t>
    </dgm:pt>
    <dgm:pt modelId="{9ABA3132-803E-47AD-96B5-568A732D9ED0}" type="parTrans" cxnId="{F12EA996-F49D-4F3B-AB67-166FDB5B993E}">
      <dgm:prSet/>
      <dgm:spPr/>
      <dgm:t>
        <a:bodyPr/>
        <a:lstStyle/>
        <a:p>
          <a:endParaRPr lang="en-US"/>
        </a:p>
      </dgm:t>
    </dgm:pt>
    <dgm:pt modelId="{164B55B8-D287-45CC-B75C-88105BE428A3}" type="sibTrans" cxnId="{F12EA996-F49D-4F3B-AB67-166FDB5B993E}">
      <dgm:prSet/>
      <dgm:spPr/>
      <dgm:t>
        <a:bodyPr/>
        <a:lstStyle/>
        <a:p>
          <a:endParaRPr lang="en-US"/>
        </a:p>
      </dgm:t>
    </dgm:pt>
    <dgm:pt modelId="{42AC5941-EE56-431D-A3FC-D8E054FE2C2D}">
      <dgm:prSet phldrT="[Text]"/>
      <dgm:spPr/>
      <dgm:t>
        <a:bodyPr/>
        <a:lstStyle/>
        <a:p>
          <a:r>
            <a:rPr lang="en-US" dirty="0"/>
            <a:t>Mature markets are low </a:t>
          </a:r>
          <a:r>
            <a:rPr lang="en-US" dirty="0">
              <a:solidFill>
                <a:schemeClr val="accent6">
                  <a:lumMod val="75000"/>
                </a:schemeClr>
              </a:solidFill>
            </a:rPr>
            <a:t>growth</a:t>
          </a:r>
        </a:p>
      </dgm:t>
    </dgm:pt>
    <dgm:pt modelId="{9B84AD0E-3AC3-4BC3-870C-CC892A4D1E3E}" type="parTrans" cxnId="{0E0EF983-139A-4D10-8B2B-048C9BCDC578}">
      <dgm:prSet/>
      <dgm:spPr/>
      <dgm:t>
        <a:bodyPr/>
        <a:lstStyle/>
        <a:p>
          <a:endParaRPr lang="en-US"/>
        </a:p>
      </dgm:t>
    </dgm:pt>
    <dgm:pt modelId="{10A19002-F056-4AD7-A712-D1E5ED74BB25}" type="sibTrans" cxnId="{0E0EF983-139A-4D10-8B2B-048C9BCDC578}">
      <dgm:prSet/>
      <dgm:spPr/>
      <dgm:t>
        <a:bodyPr/>
        <a:lstStyle/>
        <a:p>
          <a:endParaRPr lang="en-US"/>
        </a:p>
      </dgm:t>
    </dgm:pt>
    <dgm:pt modelId="{9819B0AE-5900-4EC0-B3C9-841670FE56CD}" type="pres">
      <dgm:prSet presAssocID="{8D36585E-AEAA-4B76-AB30-E71D4D2B5FB5}" presName="compositeShape" presStyleCnt="0">
        <dgm:presLayoutVars>
          <dgm:chMax val="2"/>
          <dgm:dir/>
          <dgm:resizeHandles val="exact"/>
        </dgm:presLayoutVars>
      </dgm:prSet>
      <dgm:spPr/>
    </dgm:pt>
    <dgm:pt modelId="{EE7B1A65-9938-4DC0-A329-F00665CB6D36}" type="pres">
      <dgm:prSet presAssocID="{D52535FE-C55F-4DE3-BA52-F4A37D668E0B}" presName="upArrow" presStyleLbl="node1" presStyleIdx="0" presStyleCnt="2"/>
      <dgm:spPr>
        <a:solidFill>
          <a:srgbClr val="C00000"/>
        </a:solidFill>
      </dgm:spPr>
    </dgm:pt>
    <dgm:pt modelId="{BA6D1B9D-0A20-4E80-AFD6-8668DAA0D127}" type="pres">
      <dgm:prSet presAssocID="{D52535FE-C55F-4DE3-BA52-F4A37D668E0B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25B3B0B2-317D-4EA6-9042-4F285A8C8D4F}" type="pres">
      <dgm:prSet presAssocID="{42AC5941-EE56-431D-A3FC-D8E054FE2C2D}" presName="downArrow" presStyleLbl="node1" presStyleIdx="1" presStyleCnt="2"/>
      <dgm:spPr>
        <a:solidFill>
          <a:schemeClr val="bg1">
            <a:lumMod val="50000"/>
          </a:schemeClr>
        </a:solidFill>
      </dgm:spPr>
    </dgm:pt>
    <dgm:pt modelId="{E42FAEC3-DEC1-4074-B561-9F19658F042E}" type="pres">
      <dgm:prSet presAssocID="{42AC5941-EE56-431D-A3FC-D8E054FE2C2D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0E0EF983-139A-4D10-8B2B-048C9BCDC578}" srcId="{8D36585E-AEAA-4B76-AB30-E71D4D2B5FB5}" destId="{42AC5941-EE56-431D-A3FC-D8E054FE2C2D}" srcOrd="1" destOrd="0" parTransId="{9B84AD0E-3AC3-4BC3-870C-CC892A4D1E3E}" sibTransId="{10A19002-F056-4AD7-A712-D1E5ED74BB25}"/>
    <dgm:cxn modelId="{985E9588-6BF6-4E34-B653-898A36A10F96}" type="presOf" srcId="{D52535FE-C55F-4DE3-BA52-F4A37D668E0B}" destId="{BA6D1B9D-0A20-4E80-AFD6-8668DAA0D127}" srcOrd="0" destOrd="0" presId="urn:microsoft.com/office/officeart/2005/8/layout/arrow4"/>
    <dgm:cxn modelId="{F12EA996-F49D-4F3B-AB67-166FDB5B993E}" srcId="{8D36585E-AEAA-4B76-AB30-E71D4D2B5FB5}" destId="{D52535FE-C55F-4DE3-BA52-F4A37D668E0B}" srcOrd="0" destOrd="0" parTransId="{9ABA3132-803E-47AD-96B5-568A732D9ED0}" sibTransId="{164B55B8-D287-45CC-B75C-88105BE428A3}"/>
    <dgm:cxn modelId="{16E9F79A-D4BB-4966-A1B7-34529228CFB7}" type="presOf" srcId="{42AC5941-EE56-431D-A3FC-D8E054FE2C2D}" destId="{E42FAEC3-DEC1-4074-B561-9F19658F042E}" srcOrd="0" destOrd="0" presId="urn:microsoft.com/office/officeart/2005/8/layout/arrow4"/>
    <dgm:cxn modelId="{302BE3ED-179F-404A-8EE8-422EBE0408B3}" type="presOf" srcId="{8D36585E-AEAA-4B76-AB30-E71D4D2B5FB5}" destId="{9819B0AE-5900-4EC0-B3C9-841670FE56CD}" srcOrd="0" destOrd="0" presId="urn:microsoft.com/office/officeart/2005/8/layout/arrow4"/>
    <dgm:cxn modelId="{E2A715D2-62AD-4545-BD59-933C349CCC71}" type="presParOf" srcId="{9819B0AE-5900-4EC0-B3C9-841670FE56CD}" destId="{EE7B1A65-9938-4DC0-A329-F00665CB6D36}" srcOrd="0" destOrd="0" presId="urn:microsoft.com/office/officeart/2005/8/layout/arrow4"/>
    <dgm:cxn modelId="{63320021-7833-4B45-BECB-7C774ED33C56}" type="presParOf" srcId="{9819B0AE-5900-4EC0-B3C9-841670FE56CD}" destId="{BA6D1B9D-0A20-4E80-AFD6-8668DAA0D127}" srcOrd="1" destOrd="0" presId="urn:microsoft.com/office/officeart/2005/8/layout/arrow4"/>
    <dgm:cxn modelId="{EAB76738-8561-4071-AE28-DB49CFC7ECCE}" type="presParOf" srcId="{9819B0AE-5900-4EC0-B3C9-841670FE56CD}" destId="{25B3B0B2-317D-4EA6-9042-4F285A8C8D4F}" srcOrd="2" destOrd="0" presId="urn:microsoft.com/office/officeart/2005/8/layout/arrow4"/>
    <dgm:cxn modelId="{C8DD24DF-814C-429B-8189-0F07DCF04BD8}" type="presParOf" srcId="{9819B0AE-5900-4EC0-B3C9-841670FE56CD}" destId="{E42FAEC3-DEC1-4074-B561-9F19658F042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7A6F64-C800-4517-8142-935354A30D5B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522574-C780-40C7-992C-013894396171}">
      <dgm:prSet phldrT="[Text]"/>
      <dgm:spPr/>
      <dgm:t>
        <a:bodyPr/>
        <a:lstStyle/>
        <a:p>
          <a:r>
            <a:rPr lang="en-US" dirty="0"/>
            <a:t>Go Deep</a:t>
          </a:r>
        </a:p>
      </dgm:t>
    </dgm:pt>
    <dgm:pt modelId="{8C15A461-8323-41EC-A1E4-D4A481B7E4A0}" type="parTrans" cxnId="{FAAB8050-10F2-4B10-A84B-6071F8BD47BF}">
      <dgm:prSet/>
      <dgm:spPr/>
      <dgm:t>
        <a:bodyPr/>
        <a:lstStyle/>
        <a:p>
          <a:endParaRPr lang="en-US"/>
        </a:p>
      </dgm:t>
    </dgm:pt>
    <dgm:pt modelId="{C32745F8-E689-4E0B-90C5-94571E49BCA8}" type="sibTrans" cxnId="{FAAB8050-10F2-4B10-A84B-6071F8BD47BF}">
      <dgm:prSet/>
      <dgm:spPr/>
      <dgm:t>
        <a:bodyPr/>
        <a:lstStyle/>
        <a:p>
          <a:endParaRPr lang="en-US"/>
        </a:p>
      </dgm:t>
    </dgm:pt>
    <dgm:pt modelId="{0750590D-DE65-4606-A4F0-F592FDA6C4AB}">
      <dgm:prSet phldrT="[Text]"/>
      <dgm:spPr/>
      <dgm:t>
        <a:bodyPr/>
        <a:lstStyle/>
        <a:p>
          <a:r>
            <a:rPr lang="en-US" dirty="0"/>
            <a:t>Go Wide</a:t>
          </a:r>
        </a:p>
      </dgm:t>
    </dgm:pt>
    <dgm:pt modelId="{8DF2DB36-8E96-4855-A3FC-EA7D0B77F9C5}" type="parTrans" cxnId="{31686D01-813C-4878-931D-995E0143E44E}">
      <dgm:prSet/>
      <dgm:spPr/>
      <dgm:t>
        <a:bodyPr/>
        <a:lstStyle/>
        <a:p>
          <a:endParaRPr lang="en-US"/>
        </a:p>
      </dgm:t>
    </dgm:pt>
    <dgm:pt modelId="{2D124D59-EFAE-47AA-9A23-96C9B7B949AB}" type="sibTrans" cxnId="{31686D01-813C-4878-931D-995E0143E44E}">
      <dgm:prSet/>
      <dgm:spPr/>
      <dgm:t>
        <a:bodyPr/>
        <a:lstStyle/>
        <a:p>
          <a:endParaRPr lang="en-US"/>
        </a:p>
      </dgm:t>
    </dgm:pt>
    <dgm:pt modelId="{2AE5F0F3-9F75-4CA1-89FD-0F30C4899180}">
      <dgm:prSet phldrT="[Text]"/>
      <dgm:spPr/>
      <dgm:t>
        <a:bodyPr/>
        <a:lstStyle/>
        <a:p>
          <a:r>
            <a:rPr lang="en-US" dirty="0"/>
            <a:t>To keep your job</a:t>
          </a:r>
        </a:p>
      </dgm:t>
    </dgm:pt>
    <dgm:pt modelId="{F4097B8A-A718-4261-B019-F7A1132BF0DB}" type="parTrans" cxnId="{AC061F05-7A48-4792-89CB-EE3292264075}">
      <dgm:prSet/>
      <dgm:spPr/>
      <dgm:t>
        <a:bodyPr/>
        <a:lstStyle/>
        <a:p>
          <a:endParaRPr lang="en-US"/>
        </a:p>
      </dgm:t>
    </dgm:pt>
    <dgm:pt modelId="{199F0EC7-EA65-422D-A762-EC604C8C9F23}" type="sibTrans" cxnId="{AC061F05-7A48-4792-89CB-EE3292264075}">
      <dgm:prSet/>
      <dgm:spPr/>
      <dgm:t>
        <a:bodyPr/>
        <a:lstStyle/>
        <a:p>
          <a:endParaRPr lang="en-US"/>
        </a:p>
      </dgm:t>
    </dgm:pt>
    <dgm:pt modelId="{535FBA50-D9E9-42ED-8313-0136FA13322E}">
      <dgm:prSet phldrT="[Text]"/>
      <dgm:spPr/>
      <dgm:t>
        <a:bodyPr/>
        <a:lstStyle/>
        <a:p>
          <a:r>
            <a:rPr lang="en-US" dirty="0"/>
            <a:t>To pay the bills</a:t>
          </a:r>
        </a:p>
      </dgm:t>
    </dgm:pt>
    <dgm:pt modelId="{0CF957FD-C400-4EB9-A772-B99FE9420EC3}" type="sibTrans" cxnId="{134F1A88-3DA1-436F-A08A-969B576BA620}">
      <dgm:prSet/>
      <dgm:spPr/>
      <dgm:t>
        <a:bodyPr/>
        <a:lstStyle/>
        <a:p>
          <a:endParaRPr lang="en-US"/>
        </a:p>
      </dgm:t>
    </dgm:pt>
    <dgm:pt modelId="{8F1503CB-4F17-4DD9-B35A-1AB67119B0FB}" type="parTrans" cxnId="{134F1A88-3DA1-436F-A08A-969B576BA620}">
      <dgm:prSet/>
      <dgm:spPr/>
      <dgm:t>
        <a:bodyPr/>
        <a:lstStyle/>
        <a:p>
          <a:endParaRPr lang="en-US"/>
        </a:p>
      </dgm:t>
    </dgm:pt>
    <dgm:pt modelId="{E460EB1C-BA83-4448-A36C-31ACD831AB5C}" type="pres">
      <dgm:prSet presAssocID="{1A7A6F64-C800-4517-8142-935354A30D5B}" presName="Name0" presStyleCnt="0">
        <dgm:presLayoutVars>
          <dgm:chMax val="2"/>
          <dgm:chPref val="2"/>
          <dgm:animLvl val="lvl"/>
        </dgm:presLayoutVars>
      </dgm:prSet>
      <dgm:spPr/>
    </dgm:pt>
    <dgm:pt modelId="{C7D8C83D-13B7-48F6-A455-80D347392E4E}" type="pres">
      <dgm:prSet presAssocID="{1A7A6F64-C800-4517-8142-935354A30D5B}" presName="LeftText" presStyleLbl="revTx" presStyleIdx="0" presStyleCnt="0">
        <dgm:presLayoutVars>
          <dgm:bulletEnabled val="1"/>
        </dgm:presLayoutVars>
      </dgm:prSet>
      <dgm:spPr/>
    </dgm:pt>
    <dgm:pt modelId="{57F26BA7-C33B-4F38-9B8A-2434145A5530}" type="pres">
      <dgm:prSet presAssocID="{1A7A6F64-C800-4517-8142-935354A30D5B}" presName="LeftNode" presStyleLbl="bgImgPlace1" presStyleIdx="0" presStyleCnt="2" custScaleX="134011" custLinFactNeighborX="-24099" custLinFactNeighborY="-868">
        <dgm:presLayoutVars>
          <dgm:chMax val="2"/>
          <dgm:chPref val="2"/>
        </dgm:presLayoutVars>
      </dgm:prSet>
      <dgm:spPr/>
    </dgm:pt>
    <dgm:pt modelId="{C4D55943-87F2-4FA3-9A8D-92B765894397}" type="pres">
      <dgm:prSet presAssocID="{1A7A6F64-C800-4517-8142-935354A30D5B}" presName="RightText" presStyleLbl="revTx" presStyleIdx="0" presStyleCnt="0">
        <dgm:presLayoutVars>
          <dgm:bulletEnabled val="1"/>
        </dgm:presLayoutVars>
      </dgm:prSet>
      <dgm:spPr/>
    </dgm:pt>
    <dgm:pt modelId="{2EB77AA2-16BD-424C-99D5-9349FD289F28}" type="pres">
      <dgm:prSet presAssocID="{1A7A6F64-C800-4517-8142-935354A30D5B}" presName="RightNode" presStyleLbl="bgImgPlace1" presStyleIdx="1" presStyleCnt="2" custScaleX="142749" custLinFactNeighborX="40689" custLinFactNeighborY="-868">
        <dgm:presLayoutVars>
          <dgm:chMax val="0"/>
          <dgm:chPref val="0"/>
        </dgm:presLayoutVars>
      </dgm:prSet>
      <dgm:spPr/>
    </dgm:pt>
    <dgm:pt modelId="{9915A2E4-D698-4097-8B87-DC15C9D20865}" type="pres">
      <dgm:prSet presAssocID="{1A7A6F64-C800-4517-8142-935354A30D5B}" presName="TopArrow" presStyleLbl="node1" presStyleIdx="0" presStyleCnt="2"/>
      <dgm:spPr/>
    </dgm:pt>
    <dgm:pt modelId="{CB63586C-D6AD-494D-BB56-04CBB3855BC3}" type="pres">
      <dgm:prSet presAssocID="{1A7A6F64-C800-4517-8142-935354A30D5B}" presName="BottomArrow" presStyleLbl="node1" presStyleIdx="1" presStyleCnt="2"/>
      <dgm:spPr/>
    </dgm:pt>
  </dgm:ptLst>
  <dgm:cxnLst>
    <dgm:cxn modelId="{31686D01-813C-4878-931D-995E0143E44E}" srcId="{1A7A6F64-C800-4517-8142-935354A30D5B}" destId="{0750590D-DE65-4606-A4F0-F592FDA6C4AB}" srcOrd="1" destOrd="0" parTransId="{8DF2DB36-8E96-4855-A3FC-EA7D0B77F9C5}" sibTransId="{2D124D59-EFAE-47AA-9A23-96C9B7B949AB}"/>
    <dgm:cxn modelId="{AC061F05-7A48-4792-89CB-EE3292264075}" srcId="{0750590D-DE65-4606-A4F0-F592FDA6C4AB}" destId="{2AE5F0F3-9F75-4CA1-89FD-0F30C4899180}" srcOrd="0" destOrd="0" parTransId="{F4097B8A-A718-4261-B019-F7A1132BF0DB}" sibTransId="{199F0EC7-EA65-422D-A762-EC604C8C9F23}"/>
    <dgm:cxn modelId="{9CA9381E-20CA-4B3B-97A0-0DBDAFDA454C}" type="presOf" srcId="{2AE5F0F3-9F75-4CA1-89FD-0F30C4899180}" destId="{C4D55943-87F2-4FA3-9A8D-92B765894397}" srcOrd="0" destOrd="1" presId="urn:microsoft.com/office/officeart/2009/layout/ReverseList"/>
    <dgm:cxn modelId="{3959535B-19ED-4D01-BF82-B243A4EB1FFC}" type="presOf" srcId="{535FBA50-D9E9-42ED-8313-0136FA13322E}" destId="{57F26BA7-C33B-4F38-9B8A-2434145A5530}" srcOrd="1" destOrd="1" presId="urn:microsoft.com/office/officeart/2009/layout/ReverseList"/>
    <dgm:cxn modelId="{FAAB8050-10F2-4B10-A84B-6071F8BD47BF}" srcId="{1A7A6F64-C800-4517-8142-935354A30D5B}" destId="{2E522574-C780-40C7-992C-013894396171}" srcOrd="0" destOrd="0" parTransId="{8C15A461-8323-41EC-A1E4-D4A481B7E4A0}" sibTransId="{C32745F8-E689-4E0B-90C5-94571E49BCA8}"/>
    <dgm:cxn modelId="{7FD5B37A-E0AD-4AE7-8F95-4310EE045D80}" type="presOf" srcId="{1A7A6F64-C800-4517-8142-935354A30D5B}" destId="{E460EB1C-BA83-4448-A36C-31ACD831AB5C}" srcOrd="0" destOrd="0" presId="urn:microsoft.com/office/officeart/2009/layout/ReverseList"/>
    <dgm:cxn modelId="{4BEE6C7E-DB7C-4AAB-9EC7-18C982CAECFC}" type="presOf" srcId="{2AE5F0F3-9F75-4CA1-89FD-0F30C4899180}" destId="{2EB77AA2-16BD-424C-99D5-9349FD289F28}" srcOrd="1" destOrd="1" presId="urn:microsoft.com/office/officeart/2009/layout/ReverseList"/>
    <dgm:cxn modelId="{134F1A88-3DA1-436F-A08A-969B576BA620}" srcId="{2E522574-C780-40C7-992C-013894396171}" destId="{535FBA50-D9E9-42ED-8313-0136FA13322E}" srcOrd="0" destOrd="0" parTransId="{8F1503CB-4F17-4DD9-B35A-1AB67119B0FB}" sibTransId="{0CF957FD-C400-4EB9-A772-B99FE9420EC3}"/>
    <dgm:cxn modelId="{00A7068D-F62D-427B-9F8D-E29D7A26F2B1}" type="presOf" srcId="{535FBA50-D9E9-42ED-8313-0136FA13322E}" destId="{C7D8C83D-13B7-48F6-A455-80D347392E4E}" srcOrd="0" destOrd="1" presId="urn:microsoft.com/office/officeart/2009/layout/ReverseList"/>
    <dgm:cxn modelId="{FBA4FF93-BEE0-47A5-A17D-EB178D0ECA8D}" type="presOf" srcId="{2E522574-C780-40C7-992C-013894396171}" destId="{C7D8C83D-13B7-48F6-A455-80D347392E4E}" srcOrd="0" destOrd="0" presId="urn:microsoft.com/office/officeart/2009/layout/ReverseList"/>
    <dgm:cxn modelId="{EDA614A4-52D0-4F0F-B6E0-4391FF964783}" type="presOf" srcId="{2E522574-C780-40C7-992C-013894396171}" destId="{57F26BA7-C33B-4F38-9B8A-2434145A5530}" srcOrd="1" destOrd="0" presId="urn:microsoft.com/office/officeart/2009/layout/ReverseList"/>
    <dgm:cxn modelId="{0BFD7EB4-5D9C-404D-93DE-615F3078FAE3}" type="presOf" srcId="{0750590D-DE65-4606-A4F0-F592FDA6C4AB}" destId="{2EB77AA2-16BD-424C-99D5-9349FD289F28}" srcOrd="1" destOrd="0" presId="urn:microsoft.com/office/officeart/2009/layout/ReverseList"/>
    <dgm:cxn modelId="{D0B908E7-F03A-43DC-8E01-A6D200EB9F4F}" type="presOf" srcId="{0750590D-DE65-4606-A4F0-F592FDA6C4AB}" destId="{C4D55943-87F2-4FA3-9A8D-92B765894397}" srcOrd="0" destOrd="0" presId="urn:microsoft.com/office/officeart/2009/layout/ReverseList"/>
    <dgm:cxn modelId="{BB6BFD25-C6BA-4C95-BB3F-607CDCAB11F3}" type="presParOf" srcId="{E460EB1C-BA83-4448-A36C-31ACD831AB5C}" destId="{C7D8C83D-13B7-48F6-A455-80D347392E4E}" srcOrd="0" destOrd="0" presId="urn:microsoft.com/office/officeart/2009/layout/ReverseList"/>
    <dgm:cxn modelId="{285BDFDA-0575-4C9D-BF69-F4F17EEE77CA}" type="presParOf" srcId="{E460EB1C-BA83-4448-A36C-31ACD831AB5C}" destId="{57F26BA7-C33B-4F38-9B8A-2434145A5530}" srcOrd="1" destOrd="0" presId="urn:microsoft.com/office/officeart/2009/layout/ReverseList"/>
    <dgm:cxn modelId="{93BF5AE4-E3AC-4C50-869A-430BA199D1B7}" type="presParOf" srcId="{E460EB1C-BA83-4448-A36C-31ACD831AB5C}" destId="{C4D55943-87F2-4FA3-9A8D-92B765894397}" srcOrd="2" destOrd="0" presId="urn:microsoft.com/office/officeart/2009/layout/ReverseList"/>
    <dgm:cxn modelId="{B9160ED4-E49A-4F5D-A189-DC35787482A3}" type="presParOf" srcId="{E460EB1C-BA83-4448-A36C-31ACD831AB5C}" destId="{2EB77AA2-16BD-424C-99D5-9349FD289F28}" srcOrd="3" destOrd="0" presId="urn:microsoft.com/office/officeart/2009/layout/ReverseList"/>
    <dgm:cxn modelId="{31A53EAB-9A99-45E2-8718-3DEA561F8831}" type="presParOf" srcId="{E460EB1C-BA83-4448-A36C-31ACD831AB5C}" destId="{9915A2E4-D698-4097-8B87-DC15C9D20865}" srcOrd="4" destOrd="0" presId="urn:microsoft.com/office/officeart/2009/layout/ReverseList"/>
    <dgm:cxn modelId="{971AA98F-3F72-4697-8ECF-D6284A23253A}" type="presParOf" srcId="{E460EB1C-BA83-4448-A36C-31ACD831AB5C}" destId="{CB63586C-D6AD-494D-BB56-04CBB3855BC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Inflation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Volatility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Old Tech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New Tech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VHS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HD-DVD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VB6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Kubernetes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Hurts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1A65-9938-4DC0-A329-F00665CB6D36}">
      <dsp:nvSpPr>
        <dsp:cNvPr id="0" name=""/>
        <dsp:cNvSpPr/>
      </dsp:nvSpPr>
      <dsp:spPr>
        <a:xfrm>
          <a:off x="4470" y="0"/>
          <a:ext cx="2682240" cy="2600960"/>
        </a:xfrm>
        <a:prstGeom prst="upArrow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D1B9D-0A20-4E80-AFD6-8668DAA0D127}">
      <dsp:nvSpPr>
        <dsp:cNvPr id="0" name=""/>
        <dsp:cNvSpPr/>
      </dsp:nvSpPr>
      <dsp:spPr>
        <a:xfrm>
          <a:off x="2767177" y="0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0" rIns="376936" bIns="376936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Immature markets are high </a:t>
          </a:r>
          <a:r>
            <a:rPr lang="en-US" sz="5300" kern="1200" dirty="0">
              <a:solidFill>
                <a:srgbClr val="C00000"/>
              </a:solidFill>
            </a:rPr>
            <a:t>volatility</a:t>
          </a:r>
        </a:p>
      </dsp:txBody>
      <dsp:txXfrm>
        <a:off x="2767177" y="0"/>
        <a:ext cx="4551680" cy="2600960"/>
      </dsp:txXfrm>
    </dsp:sp>
    <dsp:sp modelId="{25B3B0B2-317D-4EA6-9042-4F285A8C8D4F}">
      <dsp:nvSpPr>
        <dsp:cNvPr id="0" name=""/>
        <dsp:cNvSpPr/>
      </dsp:nvSpPr>
      <dsp:spPr>
        <a:xfrm>
          <a:off x="809142" y="2817706"/>
          <a:ext cx="2682240" cy="2600960"/>
        </a:xfrm>
        <a:prstGeom prst="downArrow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FAEC3-DEC1-4074-B561-9F19658F042E}">
      <dsp:nvSpPr>
        <dsp:cNvPr id="0" name=""/>
        <dsp:cNvSpPr/>
      </dsp:nvSpPr>
      <dsp:spPr>
        <a:xfrm>
          <a:off x="3571849" y="2817706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0" rIns="376936" bIns="376936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Mature markets are low </a:t>
          </a:r>
          <a:r>
            <a:rPr lang="en-US" sz="5300" kern="1200" dirty="0">
              <a:solidFill>
                <a:schemeClr val="accent6">
                  <a:lumMod val="75000"/>
                </a:schemeClr>
              </a:solidFill>
            </a:rPr>
            <a:t>growth</a:t>
          </a:r>
        </a:p>
      </dsp:txBody>
      <dsp:txXfrm>
        <a:off x="3571849" y="2817706"/>
        <a:ext cx="4551680" cy="26009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26BA7-C33B-4F38-9B8A-2434145A5530}">
      <dsp:nvSpPr>
        <dsp:cNvPr id="0" name=""/>
        <dsp:cNvSpPr/>
      </dsp:nvSpPr>
      <dsp:spPr>
        <a:xfrm rot="16200000">
          <a:off x="787706" y="1297626"/>
          <a:ext cx="3608033" cy="295479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317500" rIns="285750" bIns="317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Go Deep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To pay the bills</a:t>
          </a:r>
        </a:p>
      </dsp:txBody>
      <dsp:txXfrm rot="5400000">
        <a:off x="1258592" y="1115275"/>
        <a:ext cx="2810529" cy="3319499"/>
      </dsp:txXfrm>
    </dsp:sp>
    <dsp:sp modelId="{2EB77AA2-16BD-424C-99D5-9349FD289F28}">
      <dsp:nvSpPr>
        <dsp:cNvPr id="0" name=""/>
        <dsp:cNvSpPr/>
      </dsp:nvSpPr>
      <dsp:spPr>
        <a:xfrm rot="5400000">
          <a:off x="4521221" y="1201294"/>
          <a:ext cx="3608033" cy="31474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35" tIns="311150" rIns="186690" bIns="31115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Go Wide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To keep your job</a:t>
          </a:r>
        </a:p>
      </dsp:txBody>
      <dsp:txXfrm rot="-5400000">
        <a:off x="4751507" y="1124682"/>
        <a:ext cx="2993786" cy="3300685"/>
      </dsp:txXfrm>
    </dsp:sp>
    <dsp:sp modelId="{9915A2E4-D698-4097-8B87-DC15C9D20865}">
      <dsp:nvSpPr>
        <dsp:cNvPr id="0" name=""/>
        <dsp:cNvSpPr/>
      </dsp:nvSpPr>
      <dsp:spPr>
        <a:xfrm>
          <a:off x="3122854" y="0"/>
          <a:ext cx="2305010" cy="230489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3586C-D6AD-494D-BB56-04CBB3855BC3}">
      <dsp:nvSpPr>
        <dsp:cNvPr id="0" name=""/>
        <dsp:cNvSpPr/>
      </dsp:nvSpPr>
      <dsp:spPr>
        <a:xfrm rot="10800000">
          <a:off x="3122854" y="3307224"/>
          <a:ext cx="2305010" cy="230489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1903270-7BBC-486C-A54F-ABC92DD8C960}" type="datetimeFigureOut">
              <a:rPr lang="en-US"/>
              <a:pPr>
                <a:defRPr/>
              </a:pPr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A97AE8D-6F9F-464C-B5D4-EC0A0B60B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B8FC763-5363-43F3-9BD6-5BABCE46EE78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AFCE3F-A699-403D-B003-6243DA066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Animation for header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Animation for header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76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Animation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22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99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5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9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620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989669" y="2307813"/>
            <a:ext cx="1587499" cy="15609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85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28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2150535"/>
            <a:ext cx="12192001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432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341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64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767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27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1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9956800" y="5791200"/>
            <a:ext cx="2133600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23" r:id="rId2"/>
    <p:sldLayoutId id="2147483725" r:id="rId3"/>
    <p:sldLayoutId id="2147483726" r:id="rId4"/>
    <p:sldLayoutId id="2147483737" r:id="rId5"/>
    <p:sldLayoutId id="2147483769" r:id="rId6"/>
    <p:sldLayoutId id="2147483770" r:id="rId7"/>
    <p:sldLayoutId id="2147483771" r:id="rId8"/>
    <p:sldLayoutId id="2147483772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gene.com/powerb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etteridge's_law_of_headlines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addons.mozilla.org/en-US/firefox/addon/leechblock/" TargetMode="External"/><Relationship Id="rId7" Type="http://schemas.openxmlformats.org/officeDocument/2006/relationships/hyperlink" Target="https://www.beeminder.com/" TargetMode="External"/><Relationship Id="rId2" Type="http://schemas.openxmlformats.org/officeDocument/2006/relationships/hyperlink" Target="https://en.wikipedia.org/wiki/Pomodoro_Technique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appblock.app/" TargetMode="External"/><Relationship Id="rId5" Type="http://schemas.openxmlformats.org/officeDocument/2006/relationships/hyperlink" Target="https://sites.google.com/site/gchromeat/nannyForGoogleChrome" TargetMode="External"/><Relationship Id="rId4" Type="http://schemas.openxmlformats.org/officeDocument/2006/relationships/hyperlink" Target="https://www.google.com/url?sa=t&amp;rct=j&amp;q=&amp;esrc=s&amp;source=web&amp;cd=1&amp;cad=rja&amp;uact=8&amp;ved=0ahUKEwjs8qLmpJ_UAhVEyoMKHZGACsoQFggrMAA&amp;url=https://chrome.google.com/webstore/detail/stayfocusd/laankejkbhbdhmipfmgcngdelahlfoji?hl%3Den&amp;usg=AFQjCNGBpwCkBI5H1O_wTBodmT79QFzbRg&amp;sig2=SsIhIkNEGMbHP4a66QSJXg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nager-tools.com/all-podcasts?field_content_domain_tid=5" TargetMode="External"/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sqlgene.com/keepingup/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35200" y="3255963"/>
            <a:ext cx="36671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57925" y="3255963"/>
            <a:ext cx="36687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5984875" y="3159125"/>
            <a:ext cx="192088" cy="193675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3078" name="TextBox 25"/>
          <p:cNvSpPr txBox="1">
            <a:spLocks noChangeArrowheads="1"/>
          </p:cNvSpPr>
          <p:nvPr/>
        </p:nvSpPr>
        <p:spPr bwMode="auto">
          <a:xfrm>
            <a:off x="11658600" y="65786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PT Sans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90086" y="2572713"/>
            <a:ext cx="3892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 Meidinger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2235200" y="1007110"/>
            <a:ext cx="7691438" cy="124875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dirty="0">
                <a:solidFill>
                  <a:schemeClr val="accent1"/>
                </a:solidFill>
                <a:ea typeface="+mn-ea"/>
                <a:cs typeface="+mn-cs"/>
              </a:rPr>
              <a:t>Keeping up With</a:t>
            </a:r>
            <a:r>
              <a:rPr lang="en-US" sz="4000" baseline="0" dirty="0">
                <a:solidFill>
                  <a:schemeClr val="accent1"/>
                </a:solidFill>
                <a:ea typeface="+mn-ea"/>
                <a:cs typeface="+mn-cs"/>
              </a:rPr>
              <a:t> Technology: </a:t>
            </a:r>
            <a:br>
              <a:rPr lang="en-US" sz="4000" baseline="0" dirty="0">
                <a:solidFill>
                  <a:schemeClr val="accent1"/>
                </a:solidFill>
                <a:ea typeface="+mn-ea"/>
                <a:cs typeface="+mn-cs"/>
              </a:rPr>
            </a:br>
            <a:r>
              <a:rPr lang="en-US" sz="4000" baseline="0" dirty="0">
                <a:solidFill>
                  <a:schemeClr val="accent1"/>
                </a:solidFill>
                <a:ea typeface="+mn-ea"/>
                <a:cs typeface="+mn-cs"/>
              </a:rPr>
              <a:t>A Systems-based approach</a:t>
            </a:r>
            <a:endParaRPr lang="en-US" sz="4000" dirty="0">
              <a:solidFill>
                <a:schemeClr val="accent1"/>
              </a:solidFill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0627" y="3473415"/>
            <a:ext cx="35833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www.sqlgene.com/keepingup/</a:t>
            </a: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eugene@eugenemeidinger.com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 simple system: a bath tub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Tub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</p:spTree>
    <p:extLst>
      <p:ext uri="{BB962C8B-B14F-4D97-AF65-F5344CB8AC3E}">
        <p14:creationId xmlns:p14="http://schemas.microsoft.com/office/powerpoint/2010/main" val="191030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 simple system: a bath tub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Tub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3C892-840A-42E1-8807-FD4A3031A1A5}"/>
              </a:ext>
            </a:extLst>
          </p:cNvPr>
          <p:cNvSpPr/>
          <p:nvPr/>
        </p:nvSpPr>
        <p:spPr>
          <a:xfrm>
            <a:off x="332280" y="1690688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Water Utility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8E615F-CBD5-46A5-82D6-84C4109DDC73}"/>
              </a:ext>
            </a:extLst>
          </p:cNvPr>
          <p:cNvSpPr/>
          <p:nvPr/>
        </p:nvSpPr>
        <p:spPr>
          <a:xfrm>
            <a:off x="9461292" y="4544154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Sewer</a:t>
            </a:r>
          </a:p>
        </p:txBody>
      </p:sp>
    </p:spTree>
    <p:extLst>
      <p:ext uri="{BB962C8B-B14F-4D97-AF65-F5344CB8AC3E}">
        <p14:creationId xmlns:p14="http://schemas.microsoft.com/office/powerpoint/2010/main" val="63302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Why do we have to learn new things?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New</a:t>
            </a:r>
            <a:r>
              <a:rPr lang="en-US" baseline="0" dirty="0"/>
              <a:t> stuff comes out</a:t>
            </a:r>
          </a:p>
          <a:p>
            <a:pPr lvl="1"/>
            <a:r>
              <a:rPr lang="en-US" dirty="0"/>
              <a:t>Vue</a:t>
            </a:r>
          </a:p>
          <a:p>
            <a:pPr lvl="1"/>
            <a:r>
              <a:rPr lang="en-US" dirty="0"/>
              <a:t>Ethereum</a:t>
            </a:r>
          </a:p>
          <a:p>
            <a:pPr lvl="1"/>
            <a:r>
              <a:rPr lang="en-US" dirty="0"/>
              <a:t>Swift</a:t>
            </a:r>
          </a:p>
          <a:p>
            <a:pPr lvl="0"/>
            <a:r>
              <a:rPr lang="en-US" dirty="0"/>
              <a:t>Old stuff gets old</a:t>
            </a:r>
          </a:p>
          <a:p>
            <a:pPr lvl="1"/>
            <a:r>
              <a:rPr lang="en-US" dirty="0" err="1"/>
              <a:t>MooTools</a:t>
            </a:r>
            <a:endParaRPr lang="en-US" dirty="0"/>
          </a:p>
          <a:p>
            <a:pPr lvl="1"/>
            <a:r>
              <a:rPr lang="en-US" dirty="0"/>
              <a:t>Relational databases (kidding!)</a:t>
            </a:r>
          </a:p>
          <a:p>
            <a:pPr lvl="1"/>
            <a:r>
              <a:rPr lang="en-US" dirty="0"/>
              <a:t>Cobol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Why do we have to learn new things?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553E4E-17FE-47C9-9B11-13E9BD192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751" y="1690688"/>
            <a:ext cx="8384498" cy="465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Your knowledge system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Relevant</a:t>
            </a:r>
            <a:br>
              <a:rPr lang="en-US" sz="3600" dirty="0"/>
            </a:br>
            <a:r>
              <a:rPr lang="en-US" sz="3600" dirty="0"/>
              <a:t>(HTML)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3C892-840A-42E1-8807-FD4A3031A1A5}"/>
              </a:ext>
            </a:extLst>
          </p:cNvPr>
          <p:cNvSpPr/>
          <p:nvPr/>
        </p:nvSpPr>
        <p:spPr>
          <a:xfrm>
            <a:off x="332280" y="1690688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New stuff</a:t>
            </a:r>
            <a:br>
              <a:rPr lang="en-US" sz="3600" dirty="0"/>
            </a:br>
            <a:r>
              <a:rPr lang="en-US" sz="3600" dirty="0"/>
              <a:t>(React)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8E615F-CBD5-46A5-82D6-84C4109DDC73}"/>
              </a:ext>
            </a:extLst>
          </p:cNvPr>
          <p:cNvSpPr/>
          <p:nvPr/>
        </p:nvSpPr>
        <p:spPr>
          <a:xfrm>
            <a:off x="9461292" y="4544154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Old Stuff</a:t>
            </a:r>
            <a:br>
              <a:rPr lang="en-US" sz="3600" dirty="0"/>
            </a:br>
            <a:r>
              <a:rPr lang="en-US" sz="3600" dirty="0"/>
              <a:t>(AngularJS)</a:t>
            </a:r>
          </a:p>
        </p:txBody>
      </p:sp>
    </p:spTree>
    <p:extLst>
      <p:ext uri="{BB962C8B-B14F-4D97-AF65-F5344CB8AC3E}">
        <p14:creationId xmlns:p14="http://schemas.microsoft.com/office/powerpoint/2010/main" val="543396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</a:t>
            </a:r>
            <a:r>
              <a:rPr lang="en-US" baseline="0" dirty="0"/>
              <a:t> analogy: investing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Inflation means our money is worth less every year</a:t>
            </a:r>
          </a:p>
          <a:p>
            <a:pPr lvl="1"/>
            <a:r>
              <a:rPr lang="en-US" sz="3200" dirty="0"/>
              <a:t>To avoid inflation, we invest in stocks, not bonds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Volatility means our investments could implode</a:t>
            </a:r>
          </a:p>
          <a:p>
            <a:pPr lvl="1"/>
            <a:r>
              <a:rPr lang="en-US" sz="3200" dirty="0"/>
              <a:t>To avoid volatility, we diversify our investments</a:t>
            </a:r>
          </a:p>
        </p:txBody>
      </p:sp>
    </p:spTree>
    <p:extLst>
      <p:ext uri="{BB962C8B-B14F-4D97-AF65-F5344CB8AC3E}">
        <p14:creationId xmlns:p14="http://schemas.microsoft.com/office/powerpoint/2010/main" val="41944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Financial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81039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5231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651867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068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48664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382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61776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987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Can you really keep up?</a:t>
            </a:r>
          </a:p>
          <a:p>
            <a:r>
              <a:rPr lang="en-US" sz="3200" dirty="0"/>
              <a:t>Why is keeping up an issue?</a:t>
            </a:r>
          </a:p>
          <a:p>
            <a:r>
              <a:rPr lang="en-US" sz="3200" dirty="0"/>
              <a:t>How do we model the problem?</a:t>
            </a:r>
          </a:p>
          <a:p>
            <a:r>
              <a:rPr lang="en-US" sz="3200" dirty="0"/>
              <a:t>How do we “Keep up?”</a:t>
            </a:r>
          </a:p>
          <a:p>
            <a:pPr lvl="1"/>
            <a:r>
              <a:rPr lang="en-US" sz="2800" baseline="0" dirty="0"/>
              <a:t>Learn </a:t>
            </a:r>
            <a:r>
              <a:rPr lang="en-US" sz="2800" b="1" baseline="0" dirty="0"/>
              <a:t>more</a:t>
            </a:r>
            <a:r>
              <a:rPr lang="en-US" sz="2800" baseline="0" dirty="0"/>
              <a:t> things</a:t>
            </a:r>
          </a:p>
          <a:p>
            <a:pPr lvl="1"/>
            <a:r>
              <a:rPr lang="en-US" sz="2800" dirty="0"/>
              <a:t>Learn the </a:t>
            </a:r>
            <a:r>
              <a:rPr lang="en-US" sz="2800" b="1" dirty="0"/>
              <a:t>right</a:t>
            </a:r>
            <a:r>
              <a:rPr lang="en-US" sz="2800" b="0" dirty="0"/>
              <a:t> things</a:t>
            </a:r>
            <a:endParaRPr lang="en-US" sz="2800" dirty="0"/>
          </a:p>
          <a:p>
            <a:pPr lvl="1"/>
            <a:r>
              <a:rPr lang="en-US" sz="2800" baseline="0" dirty="0"/>
              <a:t>Learn things that </a:t>
            </a:r>
            <a:r>
              <a:rPr lang="en-US" sz="2800" b="1" baseline="0" dirty="0"/>
              <a:t>last longer</a:t>
            </a:r>
            <a:endParaRPr lang="en-US" sz="2800" b="0" baseline="0" dirty="0"/>
          </a:p>
        </p:txBody>
      </p:sp>
    </p:spTree>
    <p:extLst>
      <p:ext uri="{BB962C8B-B14F-4D97-AF65-F5344CB8AC3E}">
        <p14:creationId xmlns:p14="http://schemas.microsoft.com/office/powerpoint/2010/main" val="320484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“In an immature market, generalize. </a:t>
            </a:r>
          </a:p>
          <a:p>
            <a:pPr marL="0" lv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 a mature market, specialize</a:t>
            </a:r>
            <a:r>
              <a:rPr lang="en-US" sz="4800" baseline="0" dirty="0">
                <a:solidFill>
                  <a:schemeClr val="bg1"/>
                </a:solidFill>
              </a:rPr>
              <a:t>”</a:t>
            </a:r>
          </a:p>
          <a:p>
            <a:pPr marL="0" lvl="0" indent="0" algn="ctr">
              <a:buNone/>
            </a:pPr>
            <a:r>
              <a:rPr lang="en-US" sz="4000" baseline="0" dirty="0">
                <a:solidFill>
                  <a:schemeClr val="bg1"/>
                </a:solidFill>
              </a:rPr>
              <a:t>-</a:t>
            </a:r>
            <a:r>
              <a:rPr lang="en-US" sz="4000" dirty="0">
                <a:solidFill>
                  <a:schemeClr val="bg1"/>
                </a:solidFill>
              </a:rPr>
              <a:t> Buck Woody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088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692499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518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contradiction of learning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To add value, we need to </a:t>
            </a:r>
            <a:r>
              <a:rPr lang="en-US" sz="3600" b="1" u="sng" dirty="0"/>
              <a:t>specialize</a:t>
            </a:r>
            <a:endParaRPr lang="en-US" sz="3600" b="1" u="sng" baseline="0" dirty="0"/>
          </a:p>
          <a:p>
            <a:pPr lvl="1"/>
            <a:r>
              <a:rPr lang="en-US" sz="2800" dirty="0"/>
              <a:t>No one wants a </a:t>
            </a:r>
            <a:r>
              <a:rPr lang="en-US" sz="2800" i="1" dirty="0"/>
              <a:t>true</a:t>
            </a:r>
            <a:r>
              <a:rPr lang="en-US" sz="2800" i="0" dirty="0"/>
              <a:t> jack of all trades</a:t>
            </a:r>
          </a:p>
          <a:p>
            <a:r>
              <a:rPr lang="en-US" sz="3600" dirty="0"/>
              <a:t>To avoid becoming irrelevant, we need to </a:t>
            </a:r>
            <a:r>
              <a:rPr lang="en-US" sz="3600" b="1" u="sng" dirty="0"/>
              <a:t>generalize</a:t>
            </a:r>
          </a:p>
          <a:p>
            <a:r>
              <a:rPr lang="en-US" sz="3600" i="0" dirty="0"/>
              <a:t>Both require different resources and learning styles</a:t>
            </a:r>
          </a:p>
          <a:p>
            <a:pPr lvl="1"/>
            <a:r>
              <a:rPr lang="en-US" sz="2800" dirty="0"/>
              <a:t>Generalization costs time and short-term risk</a:t>
            </a:r>
          </a:p>
          <a:p>
            <a:pPr lvl="1"/>
            <a:r>
              <a:rPr lang="en-US" sz="2800" i="0" dirty="0"/>
              <a:t>Specialization costs focus/money and long term risk</a:t>
            </a:r>
          </a:p>
        </p:txBody>
      </p:sp>
    </p:spTree>
    <p:extLst>
      <p:ext uri="{BB962C8B-B14F-4D97-AF65-F5344CB8AC3E}">
        <p14:creationId xmlns:p14="http://schemas.microsoft.com/office/powerpoint/2010/main" val="16535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55304417"/>
              </p:ext>
            </p:extLst>
          </p:nvPr>
        </p:nvGraphicFramePr>
        <p:xfrm>
          <a:off x="2032000" y="719666"/>
          <a:ext cx="8647502" cy="561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28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Specialization is </a:t>
            </a:r>
            <a:r>
              <a:rPr lang="en-US" i="1" dirty="0"/>
              <a:t>always</a:t>
            </a:r>
            <a:r>
              <a:rPr lang="en-US" dirty="0"/>
              <a:t> harder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 can generalize via passive learning</a:t>
            </a:r>
          </a:p>
          <a:p>
            <a:pPr lvl="1"/>
            <a:r>
              <a:rPr lang="en-US" baseline="0" dirty="0"/>
              <a:t>Blogs</a:t>
            </a:r>
          </a:p>
          <a:p>
            <a:pPr lvl="1"/>
            <a:r>
              <a:rPr lang="en-US" dirty="0"/>
              <a:t>Podcasts</a:t>
            </a:r>
          </a:p>
          <a:p>
            <a:pPr lvl="1"/>
            <a:r>
              <a:rPr lang="en-US" baseline="0" dirty="0" err="1"/>
              <a:t>Codemash</a:t>
            </a:r>
            <a:r>
              <a:rPr lang="en-US" baseline="0" dirty="0"/>
              <a:t> general sessions</a:t>
            </a:r>
            <a:endParaRPr lang="en-US" dirty="0"/>
          </a:p>
          <a:p>
            <a:r>
              <a:rPr lang="en-US" baseline="0" dirty="0"/>
              <a:t>You</a:t>
            </a:r>
            <a:r>
              <a:rPr lang="en-US" dirty="0"/>
              <a:t> </a:t>
            </a:r>
            <a:r>
              <a:rPr lang="en-US" b="1" dirty="0"/>
              <a:t>can’t</a:t>
            </a:r>
            <a:r>
              <a:rPr lang="en-US" dirty="0"/>
              <a:t> specialize via passive learning; you have to</a:t>
            </a:r>
          </a:p>
          <a:p>
            <a:pPr lvl="1"/>
            <a:r>
              <a:rPr lang="en-US" baseline="0" dirty="0"/>
              <a:t>Present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baseline="0" dirty="0"/>
              <a:t>Do home labs</a:t>
            </a:r>
          </a:p>
          <a:p>
            <a:pPr lvl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15400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An analogy: Radioactive decay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In nuclear</a:t>
            </a:r>
            <a:r>
              <a:rPr lang="en-US" sz="3200" baseline="0" dirty="0"/>
              <a:t> physics, there is the idea of a half-life</a:t>
            </a:r>
          </a:p>
          <a:p>
            <a:r>
              <a:rPr lang="en-US" sz="3200" dirty="0"/>
              <a:t>A half-life is the time is takes to halve of the original amount</a:t>
            </a:r>
          </a:p>
          <a:p>
            <a:r>
              <a:rPr lang="en-US" sz="3200" dirty="0"/>
              <a:t>IT knowledge can be modeled as a half-life</a:t>
            </a:r>
          </a:p>
          <a:p>
            <a:pPr lvl="1"/>
            <a:r>
              <a:rPr lang="en-US" sz="2800" dirty="0"/>
              <a:t>How long before half of what you know is useless?</a:t>
            </a:r>
          </a:p>
        </p:txBody>
      </p:sp>
    </p:spTree>
    <p:extLst>
      <p:ext uri="{BB962C8B-B14F-4D97-AF65-F5344CB8AC3E}">
        <p14:creationId xmlns:p14="http://schemas.microsoft.com/office/powerpoint/2010/main" val="210448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“Every 5 years,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 you have to retool</a:t>
            </a:r>
            <a:r>
              <a:rPr lang="en-US" sz="6000" baseline="0" dirty="0">
                <a:solidFill>
                  <a:schemeClr val="bg1"/>
                </a:solidFill>
              </a:rPr>
              <a:t> yourself”</a:t>
            </a:r>
          </a:p>
          <a:p>
            <a:pPr marL="0" lv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-Allen White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48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Every</a:t>
            </a:r>
            <a:r>
              <a:rPr lang="en-US" baseline="0" dirty="0"/>
              <a:t> 5 years, </a:t>
            </a:r>
            <a:br>
              <a:rPr lang="en-US" baseline="0" dirty="0"/>
            </a:br>
            <a:r>
              <a:rPr lang="en-US" baseline="0" dirty="0"/>
              <a:t>half of what you know</a:t>
            </a:r>
            <a:r>
              <a:rPr lang="en-US" dirty="0"/>
              <a:t> </a:t>
            </a:r>
            <a:r>
              <a:rPr lang="en-US" baseline="0" dirty="0"/>
              <a:t>is obsolete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How do we mathematically model this?</a:t>
            </a:r>
          </a:p>
          <a:p>
            <a:endParaRPr lang="en-US" dirty="0"/>
          </a:p>
          <a:p>
            <a:r>
              <a:rPr lang="en-US" dirty="0"/>
              <a:t>Rate of decay ^ 5 years = ½ your knowledge</a:t>
            </a:r>
          </a:p>
          <a:p>
            <a:r>
              <a:rPr lang="en-US" dirty="0"/>
              <a:t>X^5 = 0.5</a:t>
            </a:r>
          </a:p>
          <a:p>
            <a:r>
              <a:rPr lang="en-US" dirty="0"/>
              <a:t>X = 0.87</a:t>
            </a:r>
          </a:p>
          <a:p>
            <a:endParaRPr lang="en-US" dirty="0"/>
          </a:p>
          <a:p>
            <a:r>
              <a:rPr lang="en-US" dirty="0"/>
              <a:t>Every year, 87% of what you know is still relevant</a:t>
            </a:r>
          </a:p>
          <a:p>
            <a:r>
              <a:rPr lang="en-US" dirty="0"/>
              <a:t>Every year, 13% of what you know is </a:t>
            </a:r>
            <a:r>
              <a:rPr lang="en-US" b="1" dirty="0"/>
              <a:t>irrelevant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7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“Every year, </a:t>
            </a:r>
            <a:r>
              <a:rPr lang="en-US" sz="6000" baseline="0" dirty="0">
                <a:solidFill>
                  <a:schemeClr val="bg1"/>
                </a:solidFill>
              </a:rPr>
              <a:t>13% of what you know </a:t>
            </a:r>
            <a:r>
              <a:rPr lang="en-US" sz="6000" b="1" baseline="0" dirty="0">
                <a:solidFill>
                  <a:schemeClr val="bg1"/>
                </a:solidFill>
              </a:rPr>
              <a:t>becomes irrelevant</a:t>
            </a:r>
            <a:r>
              <a:rPr lang="en-US" sz="6000" baseline="0" dirty="0">
                <a:solidFill>
                  <a:schemeClr val="bg1"/>
                </a:solidFill>
              </a:rPr>
              <a:t>”</a:t>
            </a:r>
          </a:p>
          <a:p>
            <a:pPr marL="0" lv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-Me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76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does that look like?</a:t>
            </a:r>
          </a:p>
        </p:txBody>
      </p:sp>
      <p:pic>
        <p:nvPicPr>
          <p:cNvPr id="307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4" y="1690688"/>
            <a:ext cx="7046562" cy="425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59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u="sng" dirty="0">
                <a:hlinkClick r:id="rId2"/>
              </a:rPr>
              <a:t>Betteridge's law of headlines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5400" dirty="0"/>
              <a:t>Any headline that ends </a:t>
            </a:r>
          </a:p>
          <a:p>
            <a:pPr marL="0" indent="0" algn="ctr">
              <a:buNone/>
            </a:pPr>
            <a:r>
              <a:rPr lang="en-US" sz="5400" dirty="0"/>
              <a:t>in a question mark </a:t>
            </a:r>
          </a:p>
          <a:p>
            <a:pPr marL="0" indent="0" algn="ctr">
              <a:buNone/>
            </a:pPr>
            <a:r>
              <a:rPr lang="en-US" sz="5400" dirty="0"/>
              <a:t>can be answered </a:t>
            </a:r>
          </a:p>
          <a:p>
            <a:pPr marL="0" indent="0" algn="ctr">
              <a:buNone/>
            </a:pPr>
            <a:r>
              <a:rPr lang="en-US" sz="5400" dirty="0"/>
              <a:t>by the word </a:t>
            </a:r>
            <a:r>
              <a:rPr lang="en-US" sz="5400" i="1" dirty="0"/>
              <a:t>no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955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That’s a 13% interest rate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That’s going from an A+ to a B</a:t>
            </a:r>
          </a:p>
          <a:p>
            <a:endParaRPr lang="en-US" sz="3600" dirty="0"/>
          </a:p>
          <a:p>
            <a:r>
              <a:rPr lang="en-US" sz="3600" dirty="0"/>
              <a:t>That’s crazy</a:t>
            </a:r>
          </a:p>
          <a:p>
            <a:r>
              <a:rPr lang="en-US" sz="3600" dirty="0"/>
              <a:t>That’s scary</a:t>
            </a:r>
          </a:p>
          <a:p>
            <a:r>
              <a:rPr lang="en-US" sz="3600" dirty="0"/>
              <a:t>How</a:t>
            </a:r>
            <a:r>
              <a:rPr lang="en-US" sz="3600" baseline="0" dirty="0"/>
              <a:t> can we fix it?</a:t>
            </a:r>
          </a:p>
        </p:txBody>
      </p:sp>
    </p:spTree>
    <p:extLst>
      <p:ext uri="{BB962C8B-B14F-4D97-AF65-F5344CB8AC3E}">
        <p14:creationId xmlns:p14="http://schemas.microsoft.com/office/powerpoint/2010/main" val="18873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We have 3 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Learn </a:t>
            </a:r>
            <a:r>
              <a:rPr lang="en-US" sz="4000" b="1" dirty="0"/>
              <a:t>more</a:t>
            </a:r>
            <a:r>
              <a:rPr lang="en-US" sz="4000" b="0" dirty="0"/>
              <a:t> things</a:t>
            </a:r>
          </a:p>
          <a:p>
            <a:r>
              <a:rPr lang="en-US" sz="4000" b="0" dirty="0"/>
              <a:t>Learn more of the </a:t>
            </a:r>
            <a:r>
              <a:rPr lang="en-US" sz="4000" b="1" dirty="0"/>
              <a:t>right</a:t>
            </a:r>
            <a:r>
              <a:rPr lang="en-US" sz="4000" b="0" dirty="0"/>
              <a:t> things</a:t>
            </a:r>
          </a:p>
          <a:p>
            <a:r>
              <a:rPr lang="en-US" sz="4000" b="0" dirty="0"/>
              <a:t>Learn more of the things that </a:t>
            </a:r>
            <a:r>
              <a:rPr lang="en-US" sz="4000" b="1" dirty="0"/>
              <a:t>last longer</a:t>
            </a:r>
          </a:p>
        </p:txBody>
      </p:sp>
    </p:spTree>
    <p:extLst>
      <p:ext uri="{BB962C8B-B14F-4D97-AF65-F5344CB8AC3E}">
        <p14:creationId xmlns:p14="http://schemas.microsoft.com/office/powerpoint/2010/main" val="5693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How to fix it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Relevant</a:t>
            </a:r>
            <a:br>
              <a:rPr lang="en-US" sz="3600" dirty="0"/>
            </a:br>
            <a:r>
              <a:rPr lang="en-US" sz="3600" dirty="0"/>
              <a:t>(HTML)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3C892-840A-42E1-8807-FD4A3031A1A5}"/>
              </a:ext>
            </a:extLst>
          </p:cNvPr>
          <p:cNvSpPr/>
          <p:nvPr/>
        </p:nvSpPr>
        <p:spPr>
          <a:xfrm>
            <a:off x="332280" y="1690688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New stuff</a:t>
            </a:r>
            <a:br>
              <a:rPr lang="en-US" sz="3600" dirty="0"/>
            </a:br>
            <a:r>
              <a:rPr lang="en-US" sz="3600" dirty="0"/>
              <a:t>(React)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8E615F-CBD5-46A5-82D6-84C4109DDC73}"/>
              </a:ext>
            </a:extLst>
          </p:cNvPr>
          <p:cNvSpPr/>
          <p:nvPr/>
        </p:nvSpPr>
        <p:spPr>
          <a:xfrm>
            <a:off x="9461292" y="4544154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Old Stuff</a:t>
            </a:r>
            <a:br>
              <a:rPr lang="en-US" sz="3600" dirty="0"/>
            </a:br>
            <a:r>
              <a:rPr lang="en-US" sz="3600" dirty="0"/>
              <a:t>(AngularJS)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FA09BFA-4464-47CE-8387-79D2B8E609E3}"/>
              </a:ext>
            </a:extLst>
          </p:cNvPr>
          <p:cNvSpPr/>
          <p:nvPr/>
        </p:nvSpPr>
        <p:spPr>
          <a:xfrm>
            <a:off x="3107958" y="1963712"/>
            <a:ext cx="1389091" cy="11376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More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8E91451-D95D-49CC-80F9-28C16FB1B628}"/>
              </a:ext>
            </a:extLst>
          </p:cNvPr>
          <p:cNvSpPr/>
          <p:nvPr/>
        </p:nvSpPr>
        <p:spPr>
          <a:xfrm>
            <a:off x="7852346" y="3402767"/>
            <a:ext cx="1389091" cy="11376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1CF36B7-DC5A-44B9-8ED6-36C9D1B8197D}"/>
              </a:ext>
            </a:extLst>
          </p:cNvPr>
          <p:cNvSpPr/>
          <p:nvPr/>
        </p:nvSpPr>
        <p:spPr>
          <a:xfrm>
            <a:off x="2458387" y="3639408"/>
            <a:ext cx="487178" cy="10974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C4EBC4-C518-42A5-BF35-BDED50301304}"/>
              </a:ext>
            </a:extLst>
          </p:cNvPr>
          <p:cNvSpPr/>
          <p:nvPr/>
        </p:nvSpPr>
        <p:spPr>
          <a:xfrm>
            <a:off x="1351613" y="4750279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Wrong stuff</a:t>
            </a:r>
            <a:br>
              <a:rPr lang="en-US" sz="3600" dirty="0"/>
            </a:br>
            <a:r>
              <a:rPr lang="en-US" sz="3600" dirty="0"/>
              <a:t>(Blockchain)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C33481B-D9FC-4087-8839-B2E4328BCE6A}"/>
              </a:ext>
            </a:extLst>
          </p:cNvPr>
          <p:cNvSpPr/>
          <p:nvPr/>
        </p:nvSpPr>
        <p:spPr>
          <a:xfrm flipH="1">
            <a:off x="2835637" y="3775920"/>
            <a:ext cx="1481530" cy="674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</a:t>
            </a:r>
          </a:p>
        </p:txBody>
      </p:sp>
    </p:spTree>
    <p:extLst>
      <p:ext uri="{BB962C8B-B14F-4D97-AF65-F5344CB8AC3E}">
        <p14:creationId xmlns:p14="http://schemas.microsoft.com/office/powerpoint/2010/main" val="330392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costs of learning</a:t>
            </a:r>
          </a:p>
        </p:txBody>
      </p:sp>
      <p:pic>
        <p:nvPicPr>
          <p:cNvPr id="5" name="Graphic 4" descr="Stop watch">
            <a:extLst>
              <a:ext uri="{FF2B5EF4-FFF2-40B4-BE49-F238E27FC236}">
                <a16:creationId xmlns:a16="http://schemas.microsoft.com/office/drawing/2014/main" id="{E1AE709C-B00F-4E6E-A1A6-47D093480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71748" y="2632007"/>
            <a:ext cx="1624148" cy="1624148"/>
          </a:xfrm>
          <a:prstGeom prst="rect">
            <a:avLst/>
          </a:prstGeom>
        </p:spPr>
      </p:pic>
      <p:pic>
        <p:nvPicPr>
          <p:cNvPr id="7" name="Graphic 6" descr="Dance">
            <a:extLst>
              <a:ext uri="{FF2B5EF4-FFF2-40B4-BE49-F238E27FC236}">
                <a16:creationId xmlns:a16="http://schemas.microsoft.com/office/drawing/2014/main" id="{B02B6CFE-E127-4752-9E58-95F16908F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6195" y="2632007"/>
            <a:ext cx="1624148" cy="1624148"/>
          </a:xfrm>
          <a:prstGeom prst="rect">
            <a:avLst/>
          </a:prstGeom>
        </p:spPr>
      </p:pic>
      <p:pic>
        <p:nvPicPr>
          <p:cNvPr id="9" name="Graphic 8" descr="Money">
            <a:extLst>
              <a:ext uri="{FF2B5EF4-FFF2-40B4-BE49-F238E27FC236}">
                <a16:creationId xmlns:a16="http://schemas.microsoft.com/office/drawing/2014/main" id="{47722E32-A061-4440-A9B4-79DD651A96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00642" y="2632007"/>
            <a:ext cx="1624148" cy="16241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6F0BEF-5B50-4E31-B28B-E820FDBFE402}"/>
              </a:ext>
            </a:extLst>
          </p:cNvPr>
          <p:cNvSpPr txBox="1"/>
          <p:nvPr/>
        </p:nvSpPr>
        <p:spPr>
          <a:xfrm>
            <a:off x="1767210" y="4266522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7C62B7-F465-479D-85A4-42EB0366768D}"/>
              </a:ext>
            </a:extLst>
          </p:cNvPr>
          <p:cNvSpPr txBox="1"/>
          <p:nvPr/>
        </p:nvSpPr>
        <p:spPr>
          <a:xfrm>
            <a:off x="5287286" y="4266522"/>
            <a:ext cx="1321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Energy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DF85CF-BE54-4927-BD3E-DEA7483B5398}"/>
              </a:ext>
            </a:extLst>
          </p:cNvPr>
          <p:cNvSpPr txBox="1"/>
          <p:nvPr/>
        </p:nvSpPr>
        <p:spPr>
          <a:xfrm>
            <a:off x="8951733" y="4266522"/>
            <a:ext cx="1355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Money</a:t>
            </a:r>
          </a:p>
        </p:txBody>
      </p:sp>
    </p:spTree>
    <p:extLst>
      <p:ext uri="{BB962C8B-B14F-4D97-AF65-F5344CB8AC3E}">
        <p14:creationId xmlns:p14="http://schemas.microsoft.com/office/powerpoint/2010/main" val="28109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Cut things out</a:t>
            </a:r>
          </a:p>
          <a:p>
            <a:pPr lvl="1"/>
            <a:r>
              <a:rPr lang="en-US" dirty="0"/>
              <a:t>Where are you spending your time?</a:t>
            </a:r>
          </a:p>
          <a:p>
            <a:pPr lvl="1"/>
            <a:r>
              <a:rPr lang="en-US" dirty="0"/>
              <a:t>Do a time audit</a:t>
            </a:r>
          </a:p>
          <a:p>
            <a:pPr lvl="2"/>
            <a:r>
              <a:rPr lang="en-US" dirty="0"/>
              <a:t>Use Toggl.com</a:t>
            </a:r>
          </a:p>
          <a:p>
            <a:r>
              <a:rPr lang="en-US" dirty="0"/>
              <a:t>Multi-task</a:t>
            </a:r>
          </a:p>
          <a:p>
            <a:pPr lvl="1"/>
            <a:r>
              <a:rPr lang="en-US" dirty="0"/>
              <a:t>Listen to podcasts while you drive, exercise, wash dishes</a:t>
            </a:r>
          </a:p>
          <a:p>
            <a:r>
              <a:rPr lang="en-US" dirty="0"/>
              <a:t>Utilize dead time</a:t>
            </a:r>
          </a:p>
          <a:p>
            <a:pPr lvl="1"/>
            <a:r>
              <a:rPr lang="en-US" dirty="0"/>
              <a:t>The “10 minutes in the doctor’s office”</a:t>
            </a:r>
          </a:p>
          <a:p>
            <a:pPr lvl="1"/>
            <a:r>
              <a:rPr lang="en-US" dirty="0"/>
              <a:t>Read</a:t>
            </a:r>
            <a:r>
              <a:rPr lang="en-US" baseline="0" dirty="0"/>
              <a:t> </a:t>
            </a:r>
            <a:r>
              <a:rPr lang="en-US" baseline="0" dirty="0" err="1"/>
              <a:t>Feedly</a:t>
            </a:r>
            <a:r>
              <a:rPr lang="en-US" baseline="0" dirty="0"/>
              <a:t> instead of reading</a:t>
            </a:r>
            <a:r>
              <a:rPr lang="en-US" dirty="0"/>
              <a:t> T</a:t>
            </a:r>
            <a:r>
              <a:rPr lang="en-US" baseline="0" dirty="0"/>
              <a:t>witter, playing Candy Crush</a:t>
            </a:r>
          </a:p>
        </p:txBody>
      </p:sp>
    </p:spTree>
    <p:extLst>
      <p:ext uri="{BB962C8B-B14F-4D97-AF65-F5344CB8AC3E}">
        <p14:creationId xmlns:p14="http://schemas.microsoft.com/office/powerpoint/2010/main" val="96659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Energy /Focus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Create a learning space</a:t>
            </a:r>
          </a:p>
          <a:p>
            <a:pPr lvl="1"/>
            <a:r>
              <a:rPr lang="en-US" dirty="0"/>
              <a:t>Schedule time</a:t>
            </a:r>
          </a:p>
          <a:p>
            <a:pPr lvl="1"/>
            <a:r>
              <a:rPr lang="en-US" baseline="0" dirty="0"/>
              <a:t>Remove distractions</a:t>
            </a:r>
          </a:p>
          <a:p>
            <a:r>
              <a:rPr lang="en-US" dirty="0"/>
              <a:t>Know your bodily cycles</a:t>
            </a:r>
          </a:p>
          <a:p>
            <a:r>
              <a:rPr lang="en-US" baseline="0" dirty="0"/>
              <a:t>Take care of yourself</a:t>
            </a:r>
          </a:p>
          <a:p>
            <a:pPr lvl="1"/>
            <a:r>
              <a:rPr lang="en-US" dirty="0"/>
              <a:t>Diet</a:t>
            </a:r>
            <a:endParaRPr lang="en-US" baseline="0" dirty="0"/>
          </a:p>
          <a:p>
            <a:pPr lvl="1"/>
            <a:r>
              <a:rPr lang="en-US" baseline="0" dirty="0"/>
              <a:t>Exercise</a:t>
            </a:r>
          </a:p>
          <a:p>
            <a:pPr lvl="1"/>
            <a:r>
              <a:rPr lang="en-US" baseline="0" dirty="0"/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152412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 - apps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hlinkClick r:id="rId2"/>
              </a:rPr>
              <a:t>Pomodoros</a:t>
            </a:r>
            <a:endParaRPr lang="en-US" dirty="0"/>
          </a:p>
          <a:p>
            <a:r>
              <a:rPr lang="en-US" dirty="0" err="1">
                <a:hlinkClick r:id="rId3"/>
              </a:rPr>
              <a:t>Leechblocker</a:t>
            </a:r>
            <a:r>
              <a:rPr lang="en-US" dirty="0"/>
              <a:t> (Firefox)</a:t>
            </a:r>
          </a:p>
          <a:p>
            <a:r>
              <a:rPr lang="en-US" dirty="0" err="1">
                <a:hlinkClick r:id="rId4"/>
              </a:rPr>
              <a:t>StayFocusd</a:t>
            </a:r>
            <a:r>
              <a:rPr lang="en-US" dirty="0"/>
              <a:t> (Chrome)</a:t>
            </a:r>
          </a:p>
          <a:p>
            <a:r>
              <a:rPr lang="en-US" dirty="0">
                <a:hlinkClick r:id="rId5"/>
              </a:rPr>
              <a:t>Nanny</a:t>
            </a:r>
            <a:r>
              <a:rPr lang="en-US" baseline="0" dirty="0"/>
              <a:t> </a:t>
            </a:r>
            <a:r>
              <a:rPr lang="en-US" dirty="0"/>
              <a:t>(Chrome)</a:t>
            </a:r>
          </a:p>
          <a:p>
            <a:r>
              <a:rPr lang="en-US" baseline="0" dirty="0" err="1">
                <a:hlinkClick r:id="rId6"/>
              </a:rPr>
              <a:t>App</a:t>
            </a:r>
            <a:r>
              <a:rPr lang="en-US" dirty="0" err="1">
                <a:hlinkClick r:id="rId6"/>
              </a:rPr>
              <a:t>block</a:t>
            </a:r>
            <a:r>
              <a:rPr lang="en-US" dirty="0">
                <a:hlinkClick r:id="rId6"/>
              </a:rPr>
              <a:t> – Stay focused</a:t>
            </a:r>
            <a:r>
              <a:rPr lang="en-US" dirty="0"/>
              <a:t> (Android)</a:t>
            </a:r>
            <a:endParaRPr lang="en-US" baseline="0" dirty="0"/>
          </a:p>
          <a:p>
            <a:r>
              <a:rPr lang="en-US" baseline="0" dirty="0" err="1">
                <a:hlinkClick r:id="rId7"/>
              </a:rPr>
              <a:t>Beeminder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772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Of the 3 resources, money is the most plentiful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377835-C165-4F44-BA72-3027CD9CE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10515600" cy="244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56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Don’t be afraid to spend money on learning</a:t>
            </a:r>
          </a:p>
          <a:p>
            <a:pPr lvl="1"/>
            <a:r>
              <a:rPr lang="en-US" sz="2800" dirty="0"/>
              <a:t>Curation is essential</a:t>
            </a:r>
          </a:p>
          <a:p>
            <a:pPr lvl="1"/>
            <a:r>
              <a:rPr lang="en-US" sz="2800" dirty="0"/>
              <a:t>Good learning materials can save you energy and focus</a:t>
            </a:r>
          </a:p>
          <a:p>
            <a:r>
              <a:rPr lang="en-US" sz="3600" dirty="0"/>
              <a:t>Budget your money</a:t>
            </a:r>
          </a:p>
          <a:p>
            <a:pPr lvl="1"/>
            <a:r>
              <a:rPr lang="en-US" sz="2800" dirty="0"/>
              <a:t>You Need a Budget</a:t>
            </a:r>
          </a:p>
          <a:p>
            <a:pPr lvl="1"/>
            <a:r>
              <a:rPr lang="en-US" sz="2800" dirty="0"/>
              <a:t>Mint.com</a:t>
            </a:r>
          </a:p>
          <a:p>
            <a:pPr lvl="1"/>
            <a:r>
              <a:rPr lang="en-US" sz="2800" dirty="0"/>
              <a:t>EveryDollar.com</a:t>
            </a:r>
          </a:p>
        </p:txBody>
      </p:sp>
    </p:spTree>
    <p:extLst>
      <p:ext uri="{BB962C8B-B14F-4D97-AF65-F5344CB8AC3E}">
        <p14:creationId xmlns:p14="http://schemas.microsoft.com/office/powerpoint/2010/main" val="17192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 the right things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Relevant</a:t>
            </a:r>
            <a:br>
              <a:rPr lang="en-US" sz="3600" dirty="0"/>
            </a:br>
            <a:r>
              <a:rPr lang="en-US" sz="3600" dirty="0"/>
              <a:t>(HTML)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3C892-840A-42E1-8807-FD4A3031A1A5}"/>
              </a:ext>
            </a:extLst>
          </p:cNvPr>
          <p:cNvSpPr/>
          <p:nvPr/>
        </p:nvSpPr>
        <p:spPr>
          <a:xfrm>
            <a:off x="332280" y="1690688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New stuff</a:t>
            </a:r>
            <a:br>
              <a:rPr lang="en-US" sz="3600" dirty="0"/>
            </a:br>
            <a:r>
              <a:rPr lang="en-US" sz="3600" dirty="0"/>
              <a:t>(React)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8E615F-CBD5-46A5-82D6-84C4109DDC73}"/>
              </a:ext>
            </a:extLst>
          </p:cNvPr>
          <p:cNvSpPr/>
          <p:nvPr/>
        </p:nvSpPr>
        <p:spPr>
          <a:xfrm>
            <a:off x="9461292" y="4544154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Old Stuff</a:t>
            </a:r>
            <a:br>
              <a:rPr lang="en-US" sz="3600" dirty="0"/>
            </a:br>
            <a:r>
              <a:rPr lang="en-US" sz="3600" dirty="0"/>
              <a:t>(AngularJS)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1CF36B7-DC5A-44B9-8ED6-36C9D1B8197D}"/>
              </a:ext>
            </a:extLst>
          </p:cNvPr>
          <p:cNvSpPr/>
          <p:nvPr/>
        </p:nvSpPr>
        <p:spPr>
          <a:xfrm>
            <a:off x="2458387" y="3639408"/>
            <a:ext cx="487178" cy="10974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C4EBC4-C518-42A5-BF35-BDED50301304}"/>
              </a:ext>
            </a:extLst>
          </p:cNvPr>
          <p:cNvSpPr/>
          <p:nvPr/>
        </p:nvSpPr>
        <p:spPr>
          <a:xfrm>
            <a:off x="1351613" y="4750279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Wrong stuff</a:t>
            </a:r>
            <a:br>
              <a:rPr lang="en-US" sz="3600" dirty="0"/>
            </a:br>
            <a:r>
              <a:rPr lang="en-US" sz="3600" dirty="0"/>
              <a:t>(Blockchain)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C33481B-D9FC-4087-8839-B2E4328BCE6A}"/>
              </a:ext>
            </a:extLst>
          </p:cNvPr>
          <p:cNvSpPr/>
          <p:nvPr/>
        </p:nvSpPr>
        <p:spPr>
          <a:xfrm flipH="1">
            <a:off x="2835637" y="3775920"/>
            <a:ext cx="1481530" cy="674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</a:t>
            </a:r>
          </a:p>
        </p:txBody>
      </p:sp>
    </p:spTree>
    <p:extLst>
      <p:ext uri="{BB962C8B-B14F-4D97-AF65-F5344CB8AC3E}">
        <p14:creationId xmlns:p14="http://schemas.microsoft.com/office/powerpoint/2010/main" val="347026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Can we keep</a:t>
            </a:r>
            <a:r>
              <a:rPr lang="en-US" baseline="0" dirty="0">
                <a:solidFill>
                  <a:schemeClr val="bg1"/>
                </a:solidFill>
              </a:rPr>
              <a:t> up with technology?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20000" dirty="0">
                <a:solidFill>
                  <a:schemeClr val="bg1"/>
                </a:solidFill>
              </a:rPr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336791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Learning the right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Increase</a:t>
            </a:r>
            <a:r>
              <a:rPr lang="en-US" sz="3600" baseline="0" dirty="0"/>
              <a:t> the signal to noise ratio</a:t>
            </a:r>
          </a:p>
          <a:p>
            <a:r>
              <a:rPr lang="en-US" sz="3600" baseline="0" dirty="0"/>
              <a:t>Have a learning plan</a:t>
            </a:r>
          </a:p>
          <a:p>
            <a:r>
              <a:rPr lang="en-US" sz="3600" baseline="0" dirty="0"/>
              <a:t>Focus on depth and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178617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Increase the signal to noise ratio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Don’t depend on Twitter and Hacker news</a:t>
            </a:r>
          </a:p>
          <a:p>
            <a:pPr lvl="1"/>
            <a:r>
              <a:rPr lang="en-US" sz="2800" dirty="0"/>
              <a:t>Otherwise you’ll learn about politics and Uber</a:t>
            </a:r>
          </a:p>
          <a:p>
            <a:r>
              <a:rPr lang="en-US" sz="3200" dirty="0"/>
              <a:t>Lean on curation</a:t>
            </a:r>
          </a:p>
          <a:p>
            <a:pPr lvl="1"/>
            <a:r>
              <a:rPr lang="en-US" sz="2800" dirty="0" err="1"/>
              <a:t>Feedly</a:t>
            </a:r>
            <a:endParaRPr lang="en-US" sz="2800" dirty="0"/>
          </a:p>
          <a:p>
            <a:pPr lvl="1"/>
            <a:r>
              <a:rPr lang="en-US" sz="2800" dirty="0"/>
              <a:t>Pluralsight / </a:t>
            </a:r>
            <a:r>
              <a:rPr lang="en-US" sz="2800" dirty="0" err="1"/>
              <a:t>Linkedin</a:t>
            </a:r>
            <a:r>
              <a:rPr lang="en-US" sz="2800" dirty="0"/>
              <a:t> Learning</a:t>
            </a:r>
          </a:p>
          <a:p>
            <a:pPr lvl="1"/>
            <a:r>
              <a:rPr lang="en-US" sz="2800" dirty="0"/>
              <a:t>Books</a:t>
            </a:r>
          </a:p>
          <a:p>
            <a:r>
              <a:rPr lang="en-US" sz="3200" dirty="0"/>
              <a:t>Learn the things in your plan</a:t>
            </a:r>
          </a:p>
        </p:txBody>
      </p:sp>
    </p:spTree>
    <p:extLst>
      <p:ext uri="{BB962C8B-B14F-4D97-AF65-F5344CB8AC3E}">
        <p14:creationId xmlns:p14="http://schemas.microsoft.com/office/powerpoint/2010/main" val="4135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Have a learning plan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Read job postings</a:t>
            </a:r>
          </a:p>
          <a:p>
            <a:r>
              <a:rPr lang="en-US" sz="3200" dirty="0"/>
              <a:t>Consider certifications</a:t>
            </a:r>
          </a:p>
          <a:p>
            <a:r>
              <a:rPr lang="en-US" sz="3200" dirty="0"/>
              <a:t>Put together a plan</a:t>
            </a:r>
          </a:p>
          <a:p>
            <a:pPr lvl="1"/>
            <a:r>
              <a:rPr lang="en-US" sz="2800" dirty="0"/>
              <a:t>What’s your 1 year goal?</a:t>
            </a:r>
          </a:p>
          <a:p>
            <a:pPr lvl="1"/>
            <a:r>
              <a:rPr lang="en-US" sz="2800" dirty="0"/>
              <a:t>What’s your 3 year goal?</a:t>
            </a:r>
          </a:p>
          <a:p>
            <a:r>
              <a:rPr lang="en-US" sz="3200" dirty="0"/>
              <a:t>Work</a:t>
            </a:r>
            <a:r>
              <a:rPr lang="en-US" sz="3200" baseline="0" dirty="0"/>
              <a:t> your plan</a:t>
            </a:r>
          </a:p>
        </p:txBody>
      </p:sp>
    </p:spTree>
    <p:extLst>
      <p:ext uri="{BB962C8B-B14F-4D97-AF65-F5344CB8AC3E}">
        <p14:creationId xmlns:p14="http://schemas.microsoft.com/office/powerpoint/2010/main" val="35847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 on depth and specialization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Exposure and generalization requires learning the </a:t>
            </a:r>
            <a:r>
              <a:rPr lang="en-US" sz="3200" b="1" dirty="0"/>
              <a:t>wrong</a:t>
            </a:r>
            <a:r>
              <a:rPr lang="en-US" sz="3200" b="0" dirty="0"/>
              <a:t> things</a:t>
            </a:r>
          </a:p>
          <a:p>
            <a:pPr lvl="1"/>
            <a:r>
              <a:rPr lang="en-US" sz="2800" dirty="0"/>
              <a:t>Exposure is about </a:t>
            </a:r>
            <a:r>
              <a:rPr lang="en-US" sz="2800" u="sng" dirty="0"/>
              <a:t>unknown unknowns</a:t>
            </a:r>
          </a:p>
          <a:p>
            <a:pPr lvl="1"/>
            <a:r>
              <a:rPr lang="en-US" sz="2800" b="0" dirty="0"/>
              <a:t>By definition, the noise level is high</a:t>
            </a:r>
          </a:p>
          <a:p>
            <a:r>
              <a:rPr lang="en-US" sz="3200" b="0" dirty="0"/>
              <a:t>If you know you need to learn</a:t>
            </a:r>
            <a:r>
              <a:rPr lang="en-US" sz="3200" b="0" baseline="0" dirty="0"/>
              <a:t> a specific area, going deep has a higher chance of paying off</a:t>
            </a:r>
          </a:p>
          <a:p>
            <a:pPr lvl="1"/>
            <a:r>
              <a:rPr lang="en-US" sz="2800" dirty="0"/>
              <a:t>Mastery and expertise is about </a:t>
            </a:r>
            <a:r>
              <a:rPr lang="en-US" sz="2800" u="sng" dirty="0"/>
              <a:t>known unknowns</a:t>
            </a:r>
          </a:p>
          <a:p>
            <a:pPr lvl="1"/>
            <a:r>
              <a:rPr lang="en-US" sz="2800" b="0" baseline="0" dirty="0"/>
              <a:t>By definition, there</a:t>
            </a:r>
            <a:r>
              <a:rPr lang="en-US" sz="2800" b="0" dirty="0"/>
              <a:t> is a higher chance of payoff</a:t>
            </a:r>
            <a:endParaRPr lang="en-US" sz="2800" b="0" baseline="0" dirty="0"/>
          </a:p>
        </p:txBody>
      </p:sp>
    </p:spTree>
    <p:extLst>
      <p:ext uri="{BB962C8B-B14F-4D97-AF65-F5344CB8AC3E}">
        <p14:creationId xmlns:p14="http://schemas.microsoft.com/office/powerpoint/2010/main" val="413766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 things that last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6856C4-8161-47A8-9341-86E4D9947E94}"/>
              </a:ext>
            </a:extLst>
          </p:cNvPr>
          <p:cNvSpPr/>
          <p:nvPr/>
        </p:nvSpPr>
        <p:spPr>
          <a:xfrm>
            <a:off x="4769370" y="3101363"/>
            <a:ext cx="2863121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Relevant</a:t>
            </a:r>
            <a:br>
              <a:rPr lang="en-US" sz="3600" dirty="0"/>
            </a:br>
            <a:r>
              <a:rPr lang="en-US" sz="3600" dirty="0"/>
              <a:t>(HTML)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7428D7A-4C53-47BB-AD17-3F243FF4DE7A}"/>
              </a:ext>
            </a:extLst>
          </p:cNvPr>
          <p:cNvSpPr/>
          <p:nvPr/>
        </p:nvSpPr>
        <p:spPr>
          <a:xfrm>
            <a:off x="2835638" y="3101363"/>
            <a:ext cx="1933732" cy="67455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Faucet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28757B5-B0DE-45CD-A03B-2BE37E8181E1}"/>
              </a:ext>
            </a:extLst>
          </p:cNvPr>
          <p:cNvSpPr/>
          <p:nvPr/>
        </p:nvSpPr>
        <p:spPr>
          <a:xfrm>
            <a:off x="7632492" y="4540419"/>
            <a:ext cx="1828800" cy="67455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E3C892-840A-42E1-8807-FD4A3031A1A5}"/>
              </a:ext>
            </a:extLst>
          </p:cNvPr>
          <p:cNvSpPr/>
          <p:nvPr/>
        </p:nvSpPr>
        <p:spPr>
          <a:xfrm>
            <a:off x="332280" y="1690688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New stuff</a:t>
            </a:r>
            <a:br>
              <a:rPr lang="en-US" sz="3600" dirty="0"/>
            </a:br>
            <a:r>
              <a:rPr lang="en-US" sz="3600" dirty="0"/>
              <a:t>(React)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8E615F-CBD5-46A5-82D6-84C4109DDC73}"/>
              </a:ext>
            </a:extLst>
          </p:cNvPr>
          <p:cNvSpPr/>
          <p:nvPr/>
        </p:nvSpPr>
        <p:spPr>
          <a:xfrm>
            <a:off x="9461292" y="4544154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Old Stuff</a:t>
            </a:r>
            <a:br>
              <a:rPr lang="en-US" sz="3600" dirty="0"/>
            </a:br>
            <a:r>
              <a:rPr lang="en-US" sz="3600" dirty="0"/>
              <a:t>(AngularJS)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8E91451-D95D-49CC-80F9-28C16FB1B628}"/>
              </a:ext>
            </a:extLst>
          </p:cNvPr>
          <p:cNvSpPr/>
          <p:nvPr/>
        </p:nvSpPr>
        <p:spPr>
          <a:xfrm>
            <a:off x="7852346" y="3402767"/>
            <a:ext cx="1389091" cy="11376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Less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1CF36B7-DC5A-44B9-8ED6-36C9D1B8197D}"/>
              </a:ext>
            </a:extLst>
          </p:cNvPr>
          <p:cNvSpPr/>
          <p:nvPr/>
        </p:nvSpPr>
        <p:spPr>
          <a:xfrm>
            <a:off x="2458387" y="3639408"/>
            <a:ext cx="487178" cy="10974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C4EBC4-C518-42A5-BF35-BDED50301304}"/>
              </a:ext>
            </a:extLst>
          </p:cNvPr>
          <p:cNvSpPr/>
          <p:nvPr/>
        </p:nvSpPr>
        <p:spPr>
          <a:xfrm>
            <a:off x="1351613" y="4750279"/>
            <a:ext cx="2503357" cy="1948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Wrong stuff</a:t>
            </a:r>
            <a:br>
              <a:rPr lang="en-US" sz="3600" dirty="0"/>
            </a:br>
            <a:r>
              <a:rPr lang="en-US" sz="3600" dirty="0"/>
              <a:t>(Blockchain)</a:t>
            </a:r>
          </a:p>
        </p:txBody>
      </p:sp>
    </p:spTree>
    <p:extLst>
      <p:ext uri="{BB962C8B-B14F-4D97-AF65-F5344CB8AC3E}">
        <p14:creationId xmlns:p14="http://schemas.microsoft.com/office/powerpoint/2010/main" val="110238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</a:t>
            </a:r>
            <a:r>
              <a:rPr lang="en-US" baseline="0" dirty="0"/>
              <a:t> things that last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Avoid volatile skill sets</a:t>
            </a:r>
          </a:p>
          <a:p>
            <a:r>
              <a:rPr lang="en-US" sz="3200" dirty="0"/>
              <a:t>Go deep</a:t>
            </a:r>
          </a:p>
          <a:p>
            <a:r>
              <a:rPr lang="en-US" sz="3200" dirty="0"/>
              <a:t>Learn things that are timeless</a:t>
            </a:r>
          </a:p>
          <a:p>
            <a:r>
              <a:rPr lang="en-US" sz="3200" dirty="0"/>
              <a:t>Learn things that transfer</a:t>
            </a:r>
          </a:p>
        </p:txBody>
      </p:sp>
    </p:spTree>
    <p:extLst>
      <p:ext uri="{BB962C8B-B14F-4D97-AF65-F5344CB8AC3E}">
        <p14:creationId xmlns:p14="http://schemas.microsoft.com/office/powerpoint/2010/main" val="14907971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Soft skills are timeless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Learn</a:t>
            </a:r>
            <a:r>
              <a:rPr lang="en-US" sz="3600" baseline="0" dirty="0"/>
              <a:t> technical writing</a:t>
            </a:r>
          </a:p>
          <a:p>
            <a:r>
              <a:rPr lang="en-US" sz="3600" baseline="0" dirty="0"/>
              <a:t>Learn communication</a:t>
            </a:r>
          </a:p>
          <a:p>
            <a:r>
              <a:rPr lang="en-US" sz="3600" baseline="0" dirty="0"/>
              <a:t>Learn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471986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Soft</a:t>
            </a:r>
            <a:r>
              <a:rPr lang="en-US" baseline="0" dirty="0"/>
              <a:t> skills –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Presenting</a:t>
            </a:r>
          </a:p>
          <a:p>
            <a:pPr lvl="1"/>
            <a:r>
              <a:rPr lang="en-US" sz="2800" dirty="0"/>
              <a:t>Toastmasters</a:t>
            </a:r>
          </a:p>
          <a:p>
            <a:pPr lvl="1"/>
            <a:r>
              <a:rPr lang="en-US" sz="2800" dirty="0"/>
              <a:t>User groups</a:t>
            </a:r>
          </a:p>
          <a:p>
            <a:pPr lvl="0"/>
            <a:r>
              <a:rPr lang="en-US" sz="3200" dirty="0"/>
              <a:t>Books</a:t>
            </a:r>
          </a:p>
          <a:p>
            <a:pPr lvl="1"/>
            <a:r>
              <a:rPr lang="en-US" dirty="0"/>
              <a:t>Win friends and influence people</a:t>
            </a:r>
          </a:p>
          <a:p>
            <a:pPr lvl="1"/>
            <a:r>
              <a:rPr lang="en-US" dirty="0"/>
              <a:t>How to Have Confidence and Power in Dealing with People</a:t>
            </a:r>
          </a:p>
          <a:p>
            <a:pPr lvl="1"/>
            <a:r>
              <a:rPr lang="en-US" dirty="0"/>
              <a:t>Crucial conversations</a:t>
            </a:r>
          </a:p>
          <a:p>
            <a:r>
              <a:rPr lang="en-US" sz="3200" dirty="0"/>
              <a:t>Podcast</a:t>
            </a:r>
          </a:p>
          <a:p>
            <a:pPr lvl="1"/>
            <a:r>
              <a:rPr lang="en-US" sz="2800" dirty="0">
                <a:hlinkClick r:id="rId2"/>
              </a:rPr>
              <a:t>Career tools / Manager tools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3553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Deep dives last longer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Learn fundamentals</a:t>
            </a:r>
          </a:p>
          <a:p>
            <a:r>
              <a:rPr lang="en-US" sz="3600" dirty="0"/>
              <a:t>Learn theory</a:t>
            </a:r>
          </a:p>
          <a:p>
            <a:r>
              <a:rPr lang="en-US" sz="3600" dirty="0"/>
              <a:t>Learn internals</a:t>
            </a:r>
          </a:p>
        </p:txBody>
      </p:sp>
    </p:spTree>
    <p:extLst>
      <p:ext uri="{BB962C8B-B14F-4D97-AF65-F5344CB8AC3E}">
        <p14:creationId xmlns:p14="http://schemas.microsoft.com/office/powerpoint/2010/main" val="3778063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http://sqlgene.com/keepingup/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@</a:t>
            </a:r>
            <a:r>
              <a:rPr lang="en-US" dirty="0" err="1"/>
              <a:t>sqlgene</a:t>
            </a:r>
            <a:endParaRPr lang="en-US" dirty="0"/>
          </a:p>
          <a:p>
            <a:pPr marL="0" indent="0">
              <a:buNone/>
            </a:pPr>
            <a:r>
              <a:rPr lang="en-US" err="1"/>
              <a:t>eugene</a:t>
            </a:r>
            <a:r>
              <a:rPr lang="en-US"/>
              <a:t>@eugenemeidinger.com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3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Why not?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Keeping up is ill-</a:t>
            </a:r>
            <a:r>
              <a:rPr lang="en-US" dirty="0" err="1"/>
              <a:t>definied</a:t>
            </a:r>
            <a:endParaRPr lang="en-US" dirty="0"/>
          </a:p>
          <a:p>
            <a:pPr lvl="1"/>
            <a:r>
              <a:rPr lang="en-US" dirty="0"/>
              <a:t>More of a vague fear than a structured goal</a:t>
            </a:r>
          </a:p>
          <a:p>
            <a:pPr lvl="1"/>
            <a:r>
              <a:rPr lang="en-US" dirty="0"/>
              <a:t>You are never “done”</a:t>
            </a:r>
          </a:p>
          <a:p>
            <a:pPr lvl="1"/>
            <a:r>
              <a:rPr lang="en-US" dirty="0"/>
              <a:t>More of an emotional problem</a:t>
            </a:r>
          </a:p>
          <a:p>
            <a:r>
              <a:rPr lang="en-US" baseline="0" dirty="0"/>
              <a:t>The rate of change is accelerating</a:t>
            </a:r>
          </a:p>
          <a:p>
            <a:pPr lvl="1"/>
            <a:r>
              <a:rPr lang="en-US" dirty="0"/>
              <a:t>Many cloud technologies change every month, every week</a:t>
            </a:r>
          </a:p>
          <a:p>
            <a:pPr lvl="1"/>
            <a:r>
              <a:rPr lang="en-US" baseline="0" dirty="0"/>
              <a:t>In the data space</a:t>
            </a:r>
            <a:r>
              <a:rPr lang="en-US" dirty="0"/>
              <a:t> this is very true, especially with “NoSQL”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66429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inus Sign 4"/>
          <p:cNvSpPr/>
          <p:nvPr/>
        </p:nvSpPr>
        <p:spPr>
          <a:xfrm rot="21300000">
            <a:off x="2380829" y="3003556"/>
            <a:ext cx="7430341" cy="850886"/>
          </a:xfrm>
          <a:prstGeom prst="mathMinu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Arrow: Down 5"/>
          <p:cNvSpPr/>
          <p:nvPr/>
        </p:nvSpPr>
        <p:spPr>
          <a:xfrm>
            <a:off x="3255034" y="1383246"/>
            <a:ext cx="2242867" cy="1818447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/>
          <p:cNvSpPr/>
          <p:nvPr/>
        </p:nvSpPr>
        <p:spPr>
          <a:xfrm>
            <a:off x="6320286" y="1155941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How do I keep my friends?</a:t>
            </a:r>
          </a:p>
        </p:txBody>
      </p:sp>
      <p:sp>
        <p:nvSpPr>
          <p:cNvPr id="8" name="Arrow: Up 7"/>
          <p:cNvSpPr/>
          <p:nvPr/>
        </p:nvSpPr>
        <p:spPr>
          <a:xfrm>
            <a:off x="6694098" y="3656305"/>
            <a:ext cx="2242867" cy="1818447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/>
          <p:cNvSpPr/>
          <p:nvPr/>
        </p:nvSpPr>
        <p:spPr>
          <a:xfrm>
            <a:off x="3479320" y="3792689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How do I keep my job?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What’s the real question?</a:t>
            </a:r>
          </a:p>
        </p:txBody>
      </p:sp>
    </p:spTree>
    <p:extLst>
      <p:ext uri="{BB962C8B-B14F-4D97-AF65-F5344CB8AC3E}">
        <p14:creationId xmlns:p14="http://schemas.microsoft.com/office/powerpoint/2010/main" val="406282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inus Sign 4"/>
          <p:cNvSpPr/>
          <p:nvPr/>
        </p:nvSpPr>
        <p:spPr>
          <a:xfrm rot="21300000">
            <a:off x="2380829" y="3003556"/>
            <a:ext cx="7430341" cy="850886"/>
          </a:xfrm>
          <a:prstGeom prst="mathMinu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Arrow: Down 5"/>
          <p:cNvSpPr/>
          <p:nvPr/>
        </p:nvSpPr>
        <p:spPr>
          <a:xfrm>
            <a:off x="3255034" y="1383246"/>
            <a:ext cx="2242867" cy="1818447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/>
          <p:cNvSpPr/>
          <p:nvPr/>
        </p:nvSpPr>
        <p:spPr>
          <a:xfrm>
            <a:off x="6320286" y="1155941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Learning </a:t>
            </a:r>
            <a:r>
              <a:rPr lang="en-US" sz="3400" b="1" kern="1200" dirty="0"/>
              <a:t>Efficiently</a:t>
            </a:r>
          </a:p>
        </p:txBody>
      </p:sp>
      <p:sp>
        <p:nvSpPr>
          <p:cNvPr id="8" name="Arrow: Up 7"/>
          <p:cNvSpPr/>
          <p:nvPr/>
        </p:nvSpPr>
        <p:spPr>
          <a:xfrm>
            <a:off x="6694098" y="3656305"/>
            <a:ext cx="2242867" cy="1818447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/>
          <p:cNvSpPr/>
          <p:nvPr/>
        </p:nvSpPr>
        <p:spPr>
          <a:xfrm>
            <a:off x="3479320" y="3792689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Learning </a:t>
            </a:r>
            <a:r>
              <a:rPr lang="en-US" sz="3400" b="1" kern="1200" dirty="0"/>
              <a:t>Effectively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What’s the real goal?</a:t>
            </a:r>
          </a:p>
        </p:txBody>
      </p:sp>
    </p:spTree>
    <p:extLst>
      <p:ext uri="{BB962C8B-B14F-4D97-AF65-F5344CB8AC3E}">
        <p14:creationId xmlns:p14="http://schemas.microsoft.com/office/powerpoint/2010/main" val="31748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Maximize</a:t>
            </a:r>
            <a:r>
              <a:rPr lang="en-US" baseline="0" dirty="0"/>
              <a:t> our resources for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Make our learning more efficient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Increase how long our knowledge stays relevant</a:t>
            </a:r>
          </a:p>
          <a:p>
            <a:endParaRPr lang="en-US" dirty="0"/>
          </a:p>
          <a:p>
            <a:endParaRPr lang="en-US" baseline="0" dirty="0"/>
          </a:p>
          <a:p>
            <a:pPr marL="0" indent="0">
              <a:buNone/>
            </a:pPr>
            <a:r>
              <a:rPr lang="en-US" sz="4400" dirty="0"/>
              <a:t>In short, make the most of what we’ve got</a:t>
            </a:r>
          </a:p>
        </p:txBody>
      </p:sp>
    </p:spTree>
    <p:extLst>
      <p:ext uri="{BB962C8B-B14F-4D97-AF65-F5344CB8AC3E}">
        <p14:creationId xmlns:p14="http://schemas.microsoft.com/office/powerpoint/2010/main" val="365421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Systems thinking</a:t>
            </a:r>
          </a:p>
        </p:txBody>
      </p:sp>
      <p:pic>
        <p:nvPicPr>
          <p:cNvPr id="1026" name="Picture 2" descr="Image result for Thinking in Systems: A Primer">
            <a:extLst>
              <a:ext uri="{FF2B5EF4-FFF2-40B4-BE49-F238E27FC236}">
                <a16:creationId xmlns:a16="http://schemas.microsoft.com/office/drawing/2014/main" id="{05DC9BAF-A9EC-4189-B92F-182CFA97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1690688"/>
            <a:ext cx="316230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04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" id="{B17F88B6-BC58-458D-8490-F9AE6F2E80D0}" vid="{FF2F1AA3-1760-4C00-8312-FF91414702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6816</TotalTime>
  <Words>1109</Words>
  <Application>Microsoft Office PowerPoint</Application>
  <PresentationFormat>Widescreen</PresentationFormat>
  <Paragraphs>279</Paragraphs>
  <Slides>49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PT Sans</vt:lpstr>
      <vt:lpstr>Office Theme</vt:lpstr>
      <vt:lpstr>Keeping up With Technology:  A Systems-based approach</vt:lpstr>
      <vt:lpstr>Overview</vt:lpstr>
      <vt:lpstr>Betteridge's law of headlines</vt:lpstr>
      <vt:lpstr>Can we keep up with technology?</vt:lpstr>
      <vt:lpstr>Why not?</vt:lpstr>
      <vt:lpstr>What’s the real question?</vt:lpstr>
      <vt:lpstr>What’s the real goal?</vt:lpstr>
      <vt:lpstr>What can we do?</vt:lpstr>
      <vt:lpstr>Systems thinking</vt:lpstr>
      <vt:lpstr>A simple system: a bath tub</vt:lpstr>
      <vt:lpstr>A simple system: a bath tub</vt:lpstr>
      <vt:lpstr>Why do we have to learn new things?</vt:lpstr>
      <vt:lpstr>Why do we have to learn new things?</vt:lpstr>
      <vt:lpstr>Your knowledge system</vt:lpstr>
      <vt:lpstr>An analogy: investing</vt:lpstr>
      <vt:lpstr>Financial Risks</vt:lpstr>
      <vt:lpstr>Career Risks</vt:lpstr>
      <vt:lpstr>Career Risks</vt:lpstr>
      <vt:lpstr>Career Risks</vt:lpstr>
      <vt:lpstr>PowerPoint Presentation</vt:lpstr>
      <vt:lpstr>PowerPoint Presentation</vt:lpstr>
      <vt:lpstr>The contradiction of learning</vt:lpstr>
      <vt:lpstr>PowerPoint Presentation</vt:lpstr>
      <vt:lpstr>Specialization is always harder</vt:lpstr>
      <vt:lpstr>An analogy: Radioactive decay</vt:lpstr>
      <vt:lpstr>PowerPoint Presentation</vt:lpstr>
      <vt:lpstr>Every 5 years,  half of what you know is obsolete</vt:lpstr>
      <vt:lpstr>PowerPoint Presentation</vt:lpstr>
      <vt:lpstr>What does that look like?</vt:lpstr>
      <vt:lpstr>That’s a 13% interest rate</vt:lpstr>
      <vt:lpstr>We have 3 options</vt:lpstr>
      <vt:lpstr>How to fix it</vt:lpstr>
      <vt:lpstr>The costs of learning</vt:lpstr>
      <vt:lpstr>Time</vt:lpstr>
      <vt:lpstr>Energy /Focus</vt:lpstr>
      <vt:lpstr>Focus - apps</vt:lpstr>
      <vt:lpstr>Money</vt:lpstr>
      <vt:lpstr>Money</vt:lpstr>
      <vt:lpstr>Learn the right things</vt:lpstr>
      <vt:lpstr>Learning the right things</vt:lpstr>
      <vt:lpstr>Increase the signal to noise ratio</vt:lpstr>
      <vt:lpstr>Have a learning plan</vt:lpstr>
      <vt:lpstr>Focus on depth and specialization</vt:lpstr>
      <vt:lpstr>Learn things that last</vt:lpstr>
      <vt:lpstr>Learn things that last</vt:lpstr>
      <vt:lpstr>Soft skills are timeless</vt:lpstr>
      <vt:lpstr>Soft skills – resources</vt:lpstr>
      <vt:lpstr>Deep dives last longer</vt:lpstr>
      <vt:lpstr>Questions?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Anyse Spang</dc:creator>
  <cp:lastModifiedBy>Eugene Meidinger</cp:lastModifiedBy>
  <cp:revision>288</cp:revision>
  <cp:lastPrinted>2015-03-09T17:08:47Z</cp:lastPrinted>
  <dcterms:created xsi:type="dcterms:W3CDTF">2015-03-04T15:34:54Z</dcterms:created>
  <dcterms:modified xsi:type="dcterms:W3CDTF">2019-01-11T16:47:29Z</dcterms:modified>
</cp:coreProperties>
</file>