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1" r:id="rId2"/>
    <p:sldId id="310" r:id="rId3"/>
    <p:sldId id="322" r:id="rId4"/>
    <p:sldId id="323" r:id="rId5"/>
    <p:sldId id="324" r:id="rId6"/>
    <p:sldId id="325" r:id="rId7"/>
    <p:sldId id="326" r:id="rId8"/>
    <p:sldId id="327" r:id="rId9"/>
    <p:sldId id="334" r:id="rId10"/>
    <p:sldId id="329" r:id="rId11"/>
    <p:sldId id="330" r:id="rId12"/>
    <p:sldId id="333" r:id="rId13"/>
    <p:sldId id="331" r:id="rId14"/>
    <p:sldId id="332" r:id="rId15"/>
    <p:sldId id="335" r:id="rId16"/>
    <p:sldId id="328" r:id="rId17"/>
    <p:sldId id="307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QUIRED SLIDES" id="{9C982D33-1972-46E6-B308-A597E7373129}">
          <p14:sldIdLst>
            <p14:sldId id="321"/>
            <p14:sldId id="310"/>
            <p14:sldId id="322"/>
            <p14:sldId id="323"/>
            <p14:sldId id="324"/>
            <p14:sldId id="325"/>
            <p14:sldId id="326"/>
            <p14:sldId id="327"/>
            <p14:sldId id="334"/>
            <p14:sldId id="329"/>
            <p14:sldId id="330"/>
            <p14:sldId id="333"/>
            <p14:sldId id="331"/>
            <p14:sldId id="332"/>
            <p14:sldId id="335"/>
            <p14:sldId id="328"/>
            <p14:sldId id="3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den Ford" initials="BF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9598"/>
    <a:srgbClr val="F2F2F1"/>
    <a:srgbClr val="FAFAFA"/>
    <a:srgbClr val="FCFCFC"/>
    <a:srgbClr val="F36E21"/>
    <a:srgbClr val="27BEC7"/>
    <a:srgbClr val="1DB14B"/>
    <a:srgbClr val="FFC20E"/>
    <a:srgbClr val="0090D2"/>
    <a:srgbClr val="5FB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7586" autoAdjust="0"/>
  </p:normalViewPr>
  <p:slideViewPr>
    <p:cSldViewPr snapToGrid="0">
      <p:cViewPr varScale="1">
        <p:scale>
          <a:sx n="108" d="100"/>
          <a:sy n="108" d="100"/>
        </p:scale>
        <p:origin x="811" y="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8" d="100"/>
          <a:sy n="138" d="100"/>
        </p:scale>
        <p:origin x="6680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E63A2-433C-2447-B893-859ADBD6016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EA226-1950-9346-BBCC-45D214247BC3}" type="datetimeFigureOut">
              <a:rPr lang="en-US" smtClean="0"/>
              <a:t>12/12/2017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22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353FC-0869-45D3-95AF-CC29198471C2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65AC4-17B0-4E19-8496-B264E70A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34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sqlsaturday.com/" TargetMode="External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2" Type="http://schemas.openxmlformats.org/officeDocument/2006/relationships/hyperlink" Target="http://www.sqlpass.org/Events/24HoursofPASS.aspx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hyperlink" Target="http://www.sqlpass.org/PASSChapters/VirtualChapters.aspx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://www.sqlpass.org/PASSChapters.aspx" TargetMode="External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74910" y="3472342"/>
            <a:ext cx="4520966" cy="4537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>
              <a:defRPr lang="en-US" dirty="0">
                <a:solidFill>
                  <a:schemeClr val="accent3"/>
                </a:solidFill>
                <a:latin typeface="+mn-lt"/>
                <a:cs typeface="Segoe UI Light"/>
              </a:defRPr>
            </a:lvl1pPr>
          </a:lstStyle>
          <a:p>
            <a:pPr lvl="0"/>
            <a:r>
              <a:rPr lang="en-CA" dirty="0"/>
              <a:t>Subtitle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74793" y="4197927"/>
            <a:ext cx="4521200" cy="430213"/>
          </a:xfrm>
        </p:spPr>
        <p:txBody>
          <a:bodyPr/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lang="en-US" sz="1400" b="0" kern="120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Century Gothic"/>
              </a:defRPr>
            </a:lvl1pPr>
          </a:lstStyle>
          <a:p>
            <a:pPr lvl="0"/>
            <a:r>
              <a:rPr lang="en-US" dirty="0"/>
              <a:t>Speaker Name, Title, Company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74793" y="2456054"/>
            <a:ext cx="4521200" cy="967155"/>
          </a:xfr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4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lang="en-US" dirty="0"/>
              <a:t>Title slide no </a:t>
            </a:r>
            <a:br>
              <a:rPr lang="en-US" dirty="0"/>
            </a:br>
            <a:r>
              <a:rPr lang="en-US" dirty="0"/>
              <a:t>more than 2 lines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236" y="386182"/>
            <a:ext cx="1688314" cy="16883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3" t="1302" r="43709" b="1302"/>
          <a:stretch/>
        </p:blipFill>
        <p:spPr>
          <a:xfrm>
            <a:off x="6345798" y="0"/>
            <a:ext cx="2798201" cy="5143500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/>
          </p:nvPr>
        </p:nvSpPr>
        <p:spPr>
          <a:xfrm>
            <a:off x="431442" y="2196343"/>
            <a:ext cx="1435637" cy="2027238"/>
          </a:xfrm>
        </p:spPr>
        <p:txBody>
          <a:bodyPr lIns="91440" tIns="45720" rIns="91440"/>
          <a:lstStyle>
            <a:lvl1pPr marL="0" algn="l" defTabSz="914400" rtl="0" eaLnBrk="1" latinLnBrk="0" hangingPunct="1">
              <a:defRPr lang="en-US" sz="1100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Gotham Light" charset="0"/>
                <a:cs typeface="Gotham Light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1"/>
          </p:nvPr>
        </p:nvSpPr>
        <p:spPr>
          <a:xfrm>
            <a:off x="2139592" y="2196343"/>
            <a:ext cx="1435637" cy="2027238"/>
          </a:xfrm>
        </p:spPr>
        <p:txBody>
          <a:bodyPr lIns="91440" tIns="45720" rIns="91440"/>
          <a:lstStyle>
            <a:lvl1pPr marL="0" algn="l" defTabSz="914400" rtl="0" eaLnBrk="1" latinLnBrk="0" hangingPunct="1">
              <a:defRPr lang="en-US" sz="1100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Gotham Light" charset="0"/>
                <a:cs typeface="Gotham Light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2"/>
          </p:nvPr>
        </p:nvSpPr>
        <p:spPr>
          <a:xfrm>
            <a:off x="3847742" y="2196343"/>
            <a:ext cx="1435637" cy="2027238"/>
          </a:xfrm>
        </p:spPr>
        <p:txBody>
          <a:bodyPr lIns="91440" tIns="45720" rIns="91440"/>
          <a:lstStyle>
            <a:lvl1pPr marL="0" algn="l" defTabSz="914400" rtl="0" eaLnBrk="1" latinLnBrk="0" hangingPunct="1">
              <a:defRPr lang="en-US" sz="1100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Gotham Light" charset="0"/>
                <a:cs typeface="Gotham Light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3"/>
          </p:nvPr>
        </p:nvSpPr>
        <p:spPr>
          <a:xfrm>
            <a:off x="5555892" y="2196343"/>
            <a:ext cx="1435637" cy="2027238"/>
          </a:xfrm>
        </p:spPr>
        <p:txBody>
          <a:bodyPr lIns="91440" tIns="45720" rIns="91440"/>
          <a:lstStyle>
            <a:lvl1pPr marL="0" algn="l" defTabSz="914400" rtl="0" eaLnBrk="1" latinLnBrk="0" hangingPunct="1">
              <a:defRPr lang="en-US" sz="1100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Gotham Light" charset="0"/>
                <a:cs typeface="Gotham Light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14"/>
          </p:nvPr>
        </p:nvSpPr>
        <p:spPr>
          <a:xfrm>
            <a:off x="7264042" y="2196343"/>
            <a:ext cx="1435637" cy="2027238"/>
          </a:xfrm>
        </p:spPr>
        <p:txBody>
          <a:bodyPr lIns="91440" tIns="45720" rIns="91440"/>
          <a:lstStyle>
            <a:lvl1pPr marL="0" algn="l" defTabSz="914400" rtl="0" eaLnBrk="1" latinLnBrk="0" hangingPunct="1">
              <a:defRPr lang="en-US" sz="1100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Gotham Light" charset="0"/>
                <a:cs typeface="Gotham Light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15" hasCustomPrompt="1"/>
          </p:nvPr>
        </p:nvSpPr>
        <p:spPr>
          <a:xfrm>
            <a:off x="431442" y="1709802"/>
            <a:ext cx="1435830" cy="319505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buNone/>
              <a:defRPr lang="en-US" sz="1400" kern="1200" baseline="0" dirty="0" smtClean="0">
                <a:solidFill>
                  <a:schemeClr val="accent1"/>
                </a:solidFill>
                <a:latin typeface="+mn-lt"/>
                <a:ea typeface="Gotham Book" charset="0"/>
                <a:cs typeface="Gotham Book" charset="0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0" name="Text Placeholder 30"/>
          <p:cNvSpPr>
            <a:spLocks noGrp="1"/>
          </p:cNvSpPr>
          <p:nvPr>
            <p:ph type="body" sz="quarter" idx="16" hasCustomPrompt="1"/>
          </p:nvPr>
        </p:nvSpPr>
        <p:spPr>
          <a:xfrm>
            <a:off x="2139399" y="1716065"/>
            <a:ext cx="1435830" cy="319505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buNone/>
              <a:defRPr lang="en-US" sz="1400" kern="1200" baseline="0" dirty="0" smtClean="0">
                <a:solidFill>
                  <a:schemeClr val="accent1"/>
                </a:solidFill>
                <a:latin typeface="+mn-lt"/>
                <a:ea typeface="Gotham Book" charset="0"/>
                <a:cs typeface="Gotham Book" charset="0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1" name="Text Placeholder 30"/>
          <p:cNvSpPr>
            <a:spLocks noGrp="1"/>
          </p:cNvSpPr>
          <p:nvPr>
            <p:ph type="body" sz="quarter" idx="17" hasCustomPrompt="1"/>
          </p:nvPr>
        </p:nvSpPr>
        <p:spPr>
          <a:xfrm>
            <a:off x="3847356" y="1716065"/>
            <a:ext cx="1435830" cy="319505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buNone/>
              <a:defRPr lang="en-US" sz="1400" kern="1200" baseline="0" dirty="0" smtClean="0">
                <a:solidFill>
                  <a:schemeClr val="accent1"/>
                </a:solidFill>
                <a:latin typeface="+mn-lt"/>
                <a:ea typeface="Gotham Book" charset="0"/>
                <a:cs typeface="Gotham Book" charset="0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2" name="Text Placeholder 30"/>
          <p:cNvSpPr>
            <a:spLocks noGrp="1"/>
          </p:cNvSpPr>
          <p:nvPr>
            <p:ph type="body" sz="quarter" idx="18" hasCustomPrompt="1"/>
          </p:nvPr>
        </p:nvSpPr>
        <p:spPr>
          <a:xfrm>
            <a:off x="5555313" y="1716065"/>
            <a:ext cx="1435830" cy="319505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buNone/>
              <a:defRPr lang="en-US" sz="1400" kern="1200" baseline="0" dirty="0" smtClean="0">
                <a:solidFill>
                  <a:schemeClr val="accent1"/>
                </a:solidFill>
                <a:latin typeface="+mn-lt"/>
                <a:ea typeface="Gotham Book" charset="0"/>
                <a:cs typeface="Gotham Book" charset="0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3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7250970" y="1716065"/>
            <a:ext cx="1435830" cy="319505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buNone/>
              <a:defRPr lang="en-US" sz="1400" kern="1200" baseline="0" dirty="0" smtClean="0">
                <a:solidFill>
                  <a:schemeClr val="accent1"/>
                </a:solidFill>
                <a:latin typeface="+mn-lt"/>
                <a:ea typeface="Gotham Book" charset="0"/>
                <a:cs typeface="Gotham Book" charset="0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32426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259" y="1331129"/>
            <a:ext cx="8229600" cy="32851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Clr>
                <a:schemeClr val="accent3"/>
              </a:buClr>
              <a:buFontTx/>
              <a:buNone/>
              <a:defRPr sz="2000">
                <a:solidFill>
                  <a:schemeClr val="tx1"/>
                </a:solidFill>
                <a:latin typeface="Consolas"/>
                <a:cs typeface="Consolas"/>
              </a:defRPr>
            </a:lvl1pPr>
            <a:lvl2pPr marL="0" indent="0">
              <a:buClr>
                <a:schemeClr val="accent3"/>
              </a:buClr>
              <a:buFontTx/>
              <a:buNone/>
              <a:defRPr sz="1800">
                <a:solidFill>
                  <a:schemeClr val="tx1"/>
                </a:solidFill>
                <a:latin typeface="Consolas"/>
                <a:cs typeface="Consolas"/>
              </a:defRPr>
            </a:lvl2pPr>
            <a:lvl3pPr marL="295275" indent="0">
              <a:buClr>
                <a:schemeClr val="accent3"/>
              </a:buClr>
              <a:buFontTx/>
              <a:buNone/>
              <a:defRPr sz="1600">
                <a:solidFill>
                  <a:schemeClr val="tx1"/>
                </a:solidFill>
                <a:latin typeface="Consolas"/>
                <a:cs typeface="Consolas"/>
              </a:defRPr>
            </a:lvl3pPr>
            <a:lvl4pPr marL="579438" indent="0">
              <a:buClr>
                <a:schemeClr val="accent3"/>
              </a:buClr>
              <a:buFontTx/>
              <a:buNone/>
              <a:defRPr sz="1600">
                <a:solidFill>
                  <a:schemeClr val="tx1"/>
                </a:solidFill>
                <a:latin typeface="Consolas"/>
                <a:cs typeface="Consolas"/>
              </a:defRPr>
            </a:lvl4pPr>
            <a:lvl5pPr marL="846138" indent="0">
              <a:buClr>
                <a:schemeClr val="accent3"/>
              </a:buClr>
              <a:buFontTx/>
              <a:buNone/>
              <a:defRPr sz="1600">
                <a:solidFill>
                  <a:schemeClr val="tx1"/>
                </a:solidFill>
                <a:latin typeface="Consolas"/>
                <a:cs typeface="Consola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64499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ssion Evalu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4974" r="6578" b="26331"/>
          <a:stretch/>
        </p:blipFill>
        <p:spPr>
          <a:xfrm>
            <a:off x="0" y="2433755"/>
            <a:ext cx="9144000" cy="2715832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 userDrawn="1"/>
        </p:nvSpPr>
        <p:spPr>
          <a:xfrm>
            <a:off x="457200" y="682304"/>
            <a:ext cx="8229600" cy="6129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l" defTabSz="4572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indent="0" algn="ctr">
              <a:tabLst>
                <a:tab pos="4338638" algn="l"/>
              </a:tabLst>
            </a:pPr>
            <a:r>
              <a:rPr lang="en-US" sz="4400" dirty="0"/>
              <a:t>Session evaluations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322750" y="3740820"/>
            <a:ext cx="24083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Download the </a:t>
            </a:r>
            <a:r>
              <a:rPr lang="en-US" sz="1200" dirty="0" err="1">
                <a:solidFill>
                  <a:schemeClr val="bg2"/>
                </a:solidFill>
              </a:rPr>
              <a:t>GuideBook</a:t>
            </a:r>
            <a:r>
              <a:rPr lang="en-US" sz="1200" dirty="0">
                <a:solidFill>
                  <a:schemeClr val="bg2"/>
                </a:solidFill>
              </a:rPr>
              <a:t> App and search: PASS Summit 2017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242526" y="3740590"/>
            <a:ext cx="2399198" cy="8312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Follow the QR code link displayed on session signage throughout the conference venue and in the program guide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2286000" y="1267975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accent3"/>
                </a:solidFill>
              </a:rPr>
              <a:t>Your feedback is important and valuable. </a:t>
            </a:r>
          </a:p>
        </p:txBody>
      </p:sp>
      <p:sp>
        <p:nvSpPr>
          <p:cNvPr id="9" name="Shape 2683"/>
          <p:cNvSpPr/>
          <p:nvPr userDrawn="1"/>
        </p:nvSpPr>
        <p:spPr>
          <a:xfrm>
            <a:off x="1431392" y="3211445"/>
            <a:ext cx="259590" cy="3597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8" extrusionOk="0">
                <a:moveTo>
                  <a:pt x="13441" y="9294"/>
                </a:moveTo>
                <a:lnTo>
                  <a:pt x="13441" y="9784"/>
                </a:lnTo>
                <a:lnTo>
                  <a:pt x="1344" y="9784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1"/>
                  <a:pt x="20232" y="268"/>
                </a:cubicBezTo>
                <a:cubicBezTo>
                  <a:pt x="18723" y="1944"/>
                  <a:pt x="16716" y="3504"/>
                  <a:pt x="13069" y="2006"/>
                </a:cubicBezTo>
                <a:cubicBezTo>
                  <a:pt x="10993" y="1153"/>
                  <a:pt x="9603" y="1431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8"/>
                  <a:pt x="3310" y="21528"/>
                  <a:pt x="7393" y="21528"/>
                </a:cubicBezTo>
                <a:cubicBezTo>
                  <a:pt x="11475" y="21528"/>
                  <a:pt x="14785" y="19118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2"/>
                </a:cubicBezTo>
                <a:cubicBezTo>
                  <a:pt x="15022" y="3811"/>
                  <a:pt x="16657" y="3572"/>
                  <a:pt x="17947" y="3206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" name="Shape 2847"/>
          <p:cNvSpPr/>
          <p:nvPr userDrawn="1"/>
        </p:nvSpPr>
        <p:spPr>
          <a:xfrm>
            <a:off x="4370969" y="3235362"/>
            <a:ext cx="311910" cy="311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" name="Shape 2643"/>
          <p:cNvSpPr/>
          <p:nvPr userDrawn="1"/>
        </p:nvSpPr>
        <p:spPr>
          <a:xfrm>
            <a:off x="7343775" y="3229158"/>
            <a:ext cx="183927" cy="33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412124" y="3740590"/>
            <a:ext cx="23991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Go to </a:t>
            </a:r>
            <a:r>
              <a:rPr lang="en-US" sz="1200" dirty="0" err="1">
                <a:solidFill>
                  <a:schemeClr val="bg2"/>
                </a:solidFill>
              </a:rPr>
              <a:t>passSummit.com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13" name="Rounded Rectangle 12"/>
          <p:cNvSpPr/>
          <p:nvPr userDrawn="1"/>
        </p:nvSpPr>
        <p:spPr>
          <a:xfrm>
            <a:off x="1616299" y="2259184"/>
            <a:ext cx="5911402" cy="35416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2"/>
                </a:solidFill>
              </a:rPr>
              <a:t>Submit by 5pm Friday, November 10</a:t>
            </a:r>
            <a:r>
              <a:rPr lang="en-US" sz="1400" baseline="30000" dirty="0">
                <a:solidFill>
                  <a:schemeClr val="bg2"/>
                </a:solidFill>
              </a:rPr>
              <a:t>th</a:t>
            </a:r>
            <a:r>
              <a:rPr lang="en-US" sz="1400" dirty="0">
                <a:solidFill>
                  <a:schemeClr val="bg2"/>
                </a:solidFill>
              </a:rPr>
              <a:t> to win prizes. </a:t>
            </a:r>
            <a:r>
              <a:rPr lang="en-US" sz="1400" b="1" dirty="0">
                <a:solidFill>
                  <a:schemeClr val="bg2"/>
                </a:solidFill>
              </a:rPr>
              <a:t>3 Ways to Access:</a:t>
            </a:r>
          </a:p>
        </p:txBody>
      </p:sp>
    </p:spTree>
    <p:extLst>
      <p:ext uri="{BB962C8B-B14F-4D97-AF65-F5344CB8AC3E}">
        <p14:creationId xmlns:p14="http://schemas.microsoft.com/office/powerpoint/2010/main" val="391240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134374" y="2077164"/>
            <a:ext cx="4445659" cy="7066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r">
              <a:defRPr lang="en-US" sz="5400" b="0" i="0" dirty="0">
                <a:solidFill>
                  <a:schemeClr val="tx2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lvl="0"/>
            <a:r>
              <a:rPr lang="en-CA" dirty="0"/>
              <a:t>Session Title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33696" y="2780691"/>
            <a:ext cx="4446338" cy="4537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>
              <a:defRPr lang="en-US" sz="2400" dirty="0">
                <a:solidFill>
                  <a:schemeClr val="accent3"/>
                </a:solidFill>
                <a:latin typeface="+mn-lt"/>
                <a:cs typeface="Segoe UI Light"/>
              </a:defRPr>
            </a:lvl1pPr>
          </a:lstStyle>
          <a:p>
            <a:pPr lvl="0"/>
            <a:r>
              <a:rPr lang="en-CA" dirty="0"/>
              <a:t>Subtitle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3" t="1302" r="43709" b="1302"/>
          <a:stretch/>
        </p:blipFill>
        <p:spPr>
          <a:xfrm>
            <a:off x="6345798" y="0"/>
            <a:ext cx="2798201" cy="5143500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 userDrawn="1"/>
        </p:nvSpPr>
        <p:spPr>
          <a:xfrm>
            <a:off x="3319548" y="1636308"/>
            <a:ext cx="4445659" cy="7066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0" marR="0" indent="0" algn="l" defTabSz="4572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5400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r>
              <a:rPr lang="en-CA" dirty="0"/>
              <a:t>Thank You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19548" y="2696826"/>
            <a:ext cx="4809844" cy="447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 lang="en-US" sz="2000" baseline="0" dirty="0">
                <a:solidFill>
                  <a:schemeClr val="accent3"/>
                </a:solidFill>
                <a:latin typeface="+mn-lt"/>
                <a:cs typeface="Segoe UI Light"/>
              </a:defRPr>
            </a:lvl1pPr>
          </a:lstStyle>
          <a:p>
            <a:pPr lvl="0"/>
            <a:r>
              <a:rPr lang="en-CA" dirty="0"/>
              <a:t>Learn more from Speaker Name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3" t="1302" r="43709" b="1302"/>
          <a:stretch/>
        </p:blipFill>
        <p:spPr>
          <a:xfrm>
            <a:off x="0" y="0"/>
            <a:ext cx="2798201" cy="5143500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648510" y="3243798"/>
            <a:ext cx="1533525" cy="276225"/>
          </a:xfrm>
        </p:spPr>
        <p:txBody>
          <a:bodyPr/>
          <a:lstStyle>
            <a:lvl1pPr marL="0" algn="l" defTabSz="914400" rtl="0" eaLnBrk="1" latinLnBrk="0" hangingPunct="1">
              <a:defRPr lang="en-US" sz="11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z="1100" dirty="0" err="1">
                <a:solidFill>
                  <a:schemeClr val="accent1"/>
                </a:solidFill>
              </a:rPr>
              <a:t>email@company.com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641529" y="3243798"/>
            <a:ext cx="1533525" cy="276225"/>
          </a:xfrm>
        </p:spPr>
        <p:txBody>
          <a:bodyPr/>
          <a:lstStyle>
            <a:lvl1pPr marL="0" algn="l" defTabSz="914400" rtl="0" eaLnBrk="1" latinLnBrk="0" hangingPunct="1">
              <a:defRPr lang="en-US" sz="11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z="1100" dirty="0">
                <a:solidFill>
                  <a:schemeClr val="accent1"/>
                </a:solidFill>
              </a:rPr>
              <a:t>@</a:t>
            </a:r>
            <a:r>
              <a:rPr lang="en-US" sz="1100" dirty="0" err="1">
                <a:solidFill>
                  <a:schemeClr val="accent1"/>
                </a:solidFill>
              </a:rPr>
              <a:t>yourhandle</a:t>
            </a:r>
            <a:endParaRPr 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01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ease Silence Cell Ph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2203762" y="1873698"/>
            <a:ext cx="651710" cy="1279844"/>
          </a:xfrm>
          <a:custGeom>
            <a:avLst/>
            <a:gdLst>
              <a:gd name="connsiteX0" fmla="*/ 111431 w 668571"/>
              <a:gd name="connsiteY0" fmla="*/ 0 h 1312961"/>
              <a:gd name="connsiteX1" fmla="*/ 557140 w 668571"/>
              <a:gd name="connsiteY1" fmla="*/ 0 h 1312961"/>
              <a:gd name="connsiteX2" fmla="*/ 668571 w 668571"/>
              <a:gd name="connsiteY2" fmla="*/ 111431 h 1312961"/>
              <a:gd name="connsiteX3" fmla="*/ 668571 w 668571"/>
              <a:gd name="connsiteY3" fmla="*/ 1201530 h 1312961"/>
              <a:gd name="connsiteX4" fmla="*/ 557140 w 668571"/>
              <a:gd name="connsiteY4" fmla="*/ 1312961 h 1312961"/>
              <a:gd name="connsiteX5" fmla="*/ 111431 w 668571"/>
              <a:gd name="connsiteY5" fmla="*/ 1312961 h 1312961"/>
              <a:gd name="connsiteX6" fmla="*/ 0 w 668571"/>
              <a:gd name="connsiteY6" fmla="*/ 1201530 h 1312961"/>
              <a:gd name="connsiteX7" fmla="*/ 0 w 668571"/>
              <a:gd name="connsiteY7" fmla="*/ 111431 h 1312961"/>
              <a:gd name="connsiteX8" fmla="*/ 111431 w 668571"/>
              <a:gd name="connsiteY8" fmla="*/ 0 h 1312961"/>
              <a:gd name="connsiteX9" fmla="*/ 58514 w 668571"/>
              <a:gd name="connsiteY9" fmla="*/ 118039 h 1312961"/>
              <a:gd name="connsiteX10" fmla="*/ 58514 w 668571"/>
              <a:gd name="connsiteY10" fmla="*/ 1141295 h 1312961"/>
              <a:gd name="connsiteX11" fmla="*/ 610057 w 668571"/>
              <a:gd name="connsiteY11" fmla="*/ 1141295 h 1312961"/>
              <a:gd name="connsiteX12" fmla="*/ 610057 w 668571"/>
              <a:gd name="connsiteY12" fmla="*/ 118039 h 1312961"/>
              <a:gd name="connsiteX13" fmla="*/ 58514 w 668571"/>
              <a:gd name="connsiteY13" fmla="*/ 118039 h 1312961"/>
              <a:gd name="connsiteX14" fmla="*/ 334285 w 668571"/>
              <a:gd name="connsiteY14" fmla="*/ 1172700 h 1312961"/>
              <a:gd name="connsiteX15" fmla="*/ 276228 w 668571"/>
              <a:gd name="connsiteY15" fmla="*/ 1230757 h 1312961"/>
              <a:gd name="connsiteX16" fmla="*/ 334285 w 668571"/>
              <a:gd name="connsiteY16" fmla="*/ 1288814 h 1312961"/>
              <a:gd name="connsiteX17" fmla="*/ 392342 w 668571"/>
              <a:gd name="connsiteY17" fmla="*/ 1230757 h 1312961"/>
              <a:gd name="connsiteX18" fmla="*/ 334285 w 668571"/>
              <a:gd name="connsiteY18" fmla="*/ 1172700 h 131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68571" h="1312961">
                <a:moveTo>
                  <a:pt x="111431" y="0"/>
                </a:moveTo>
                <a:lnTo>
                  <a:pt x="557140" y="0"/>
                </a:lnTo>
                <a:cubicBezTo>
                  <a:pt x="618682" y="0"/>
                  <a:pt x="668571" y="49889"/>
                  <a:pt x="668571" y="111431"/>
                </a:cubicBezTo>
                <a:lnTo>
                  <a:pt x="668571" y="1201530"/>
                </a:lnTo>
                <a:cubicBezTo>
                  <a:pt x="668571" y="1263072"/>
                  <a:pt x="618682" y="1312961"/>
                  <a:pt x="557140" y="1312961"/>
                </a:cubicBezTo>
                <a:lnTo>
                  <a:pt x="111431" y="1312961"/>
                </a:lnTo>
                <a:cubicBezTo>
                  <a:pt x="49889" y="1312961"/>
                  <a:pt x="0" y="1263072"/>
                  <a:pt x="0" y="1201530"/>
                </a:cubicBezTo>
                <a:lnTo>
                  <a:pt x="0" y="111431"/>
                </a:lnTo>
                <a:cubicBezTo>
                  <a:pt x="0" y="49889"/>
                  <a:pt x="49889" y="0"/>
                  <a:pt x="111431" y="0"/>
                </a:cubicBezTo>
                <a:close/>
                <a:moveTo>
                  <a:pt x="58514" y="118039"/>
                </a:moveTo>
                <a:lnTo>
                  <a:pt x="58514" y="1141295"/>
                </a:lnTo>
                <a:lnTo>
                  <a:pt x="610057" y="1141295"/>
                </a:lnTo>
                <a:lnTo>
                  <a:pt x="610057" y="118039"/>
                </a:lnTo>
                <a:lnTo>
                  <a:pt x="58514" y="118039"/>
                </a:lnTo>
                <a:close/>
                <a:moveTo>
                  <a:pt x="334285" y="1172700"/>
                </a:moveTo>
                <a:cubicBezTo>
                  <a:pt x="302221" y="1172700"/>
                  <a:pt x="276228" y="1198693"/>
                  <a:pt x="276228" y="1230757"/>
                </a:cubicBezTo>
                <a:cubicBezTo>
                  <a:pt x="276228" y="1262821"/>
                  <a:pt x="302221" y="1288814"/>
                  <a:pt x="334285" y="1288814"/>
                </a:cubicBezTo>
                <a:cubicBezTo>
                  <a:pt x="366349" y="1288814"/>
                  <a:pt x="392342" y="1262821"/>
                  <a:pt x="392342" y="1230757"/>
                </a:cubicBezTo>
                <a:cubicBezTo>
                  <a:pt x="392342" y="1198693"/>
                  <a:pt x="366349" y="1172700"/>
                  <a:pt x="334285" y="11727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3165962" y="1873698"/>
            <a:ext cx="5374084" cy="14068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>
                <a:ln>
                  <a:noFill/>
                </a:ln>
                <a:solidFill>
                  <a:srgbClr val="003A78"/>
                </a:solidFill>
                <a:effectLst/>
                <a:uLnTx/>
                <a:uFillTx/>
                <a:latin typeface="+mj-lt"/>
                <a:ea typeface="+mj-ea"/>
                <a:cs typeface="Segoe UI Light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5400" b="0" i="0" dirty="0">
                <a:solidFill>
                  <a:schemeClr val="accent3"/>
                </a:solidFill>
                <a:latin typeface="Segoe UI Light" charset="0"/>
                <a:ea typeface="Segoe UI Light" charset="0"/>
                <a:cs typeface="Segoe UI Light" charset="0"/>
              </a:rPr>
              <a:t>Please silence </a:t>
            </a:r>
            <a:br>
              <a:rPr lang="en-US" sz="5400" b="0" i="0" dirty="0">
                <a:solidFill>
                  <a:schemeClr val="accent3"/>
                </a:solidFill>
                <a:latin typeface="Segoe UI Light" charset="0"/>
                <a:ea typeface="Segoe UI Light" charset="0"/>
                <a:cs typeface="Segoe UI Light" charset="0"/>
              </a:rPr>
            </a:br>
            <a:r>
              <a:rPr lang="en-US" sz="5400" b="0" i="0" dirty="0">
                <a:solidFill>
                  <a:schemeClr val="accent3"/>
                </a:solidFill>
                <a:latin typeface="Segoe UI Light" charset="0"/>
                <a:ea typeface="Segoe UI Light" charset="0"/>
                <a:cs typeface="Segoe UI Light" charset="0"/>
              </a:rPr>
              <a:t>cell phones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" t="8093" r="340" b="8093"/>
          <a:stretch/>
        </p:blipFill>
        <p:spPr>
          <a:xfrm>
            <a:off x="2" y="0"/>
            <a:ext cx="9143998" cy="5143500"/>
          </a:xfrm>
          <a:prstGeom prst="rect">
            <a:avLst/>
          </a:prstGeom>
        </p:spPr>
      </p:pic>
      <p:sp>
        <p:nvSpPr>
          <p:cNvPr id="7" name="Freeform 6"/>
          <p:cNvSpPr/>
          <p:nvPr userDrawn="1"/>
        </p:nvSpPr>
        <p:spPr>
          <a:xfrm>
            <a:off x="2225533" y="1874844"/>
            <a:ext cx="651710" cy="1279844"/>
          </a:xfrm>
          <a:custGeom>
            <a:avLst/>
            <a:gdLst>
              <a:gd name="connsiteX0" fmla="*/ 111431 w 668571"/>
              <a:gd name="connsiteY0" fmla="*/ 0 h 1312961"/>
              <a:gd name="connsiteX1" fmla="*/ 557140 w 668571"/>
              <a:gd name="connsiteY1" fmla="*/ 0 h 1312961"/>
              <a:gd name="connsiteX2" fmla="*/ 668571 w 668571"/>
              <a:gd name="connsiteY2" fmla="*/ 111431 h 1312961"/>
              <a:gd name="connsiteX3" fmla="*/ 668571 w 668571"/>
              <a:gd name="connsiteY3" fmla="*/ 1201530 h 1312961"/>
              <a:gd name="connsiteX4" fmla="*/ 557140 w 668571"/>
              <a:gd name="connsiteY4" fmla="*/ 1312961 h 1312961"/>
              <a:gd name="connsiteX5" fmla="*/ 111431 w 668571"/>
              <a:gd name="connsiteY5" fmla="*/ 1312961 h 1312961"/>
              <a:gd name="connsiteX6" fmla="*/ 0 w 668571"/>
              <a:gd name="connsiteY6" fmla="*/ 1201530 h 1312961"/>
              <a:gd name="connsiteX7" fmla="*/ 0 w 668571"/>
              <a:gd name="connsiteY7" fmla="*/ 111431 h 1312961"/>
              <a:gd name="connsiteX8" fmla="*/ 111431 w 668571"/>
              <a:gd name="connsiteY8" fmla="*/ 0 h 1312961"/>
              <a:gd name="connsiteX9" fmla="*/ 58514 w 668571"/>
              <a:gd name="connsiteY9" fmla="*/ 118039 h 1312961"/>
              <a:gd name="connsiteX10" fmla="*/ 58514 w 668571"/>
              <a:gd name="connsiteY10" fmla="*/ 1141295 h 1312961"/>
              <a:gd name="connsiteX11" fmla="*/ 610057 w 668571"/>
              <a:gd name="connsiteY11" fmla="*/ 1141295 h 1312961"/>
              <a:gd name="connsiteX12" fmla="*/ 610057 w 668571"/>
              <a:gd name="connsiteY12" fmla="*/ 118039 h 1312961"/>
              <a:gd name="connsiteX13" fmla="*/ 58514 w 668571"/>
              <a:gd name="connsiteY13" fmla="*/ 118039 h 1312961"/>
              <a:gd name="connsiteX14" fmla="*/ 334285 w 668571"/>
              <a:gd name="connsiteY14" fmla="*/ 1172700 h 1312961"/>
              <a:gd name="connsiteX15" fmla="*/ 276228 w 668571"/>
              <a:gd name="connsiteY15" fmla="*/ 1230757 h 1312961"/>
              <a:gd name="connsiteX16" fmla="*/ 334285 w 668571"/>
              <a:gd name="connsiteY16" fmla="*/ 1288814 h 1312961"/>
              <a:gd name="connsiteX17" fmla="*/ 392342 w 668571"/>
              <a:gd name="connsiteY17" fmla="*/ 1230757 h 1312961"/>
              <a:gd name="connsiteX18" fmla="*/ 334285 w 668571"/>
              <a:gd name="connsiteY18" fmla="*/ 1172700 h 131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68571" h="1312961">
                <a:moveTo>
                  <a:pt x="111431" y="0"/>
                </a:moveTo>
                <a:lnTo>
                  <a:pt x="557140" y="0"/>
                </a:lnTo>
                <a:cubicBezTo>
                  <a:pt x="618682" y="0"/>
                  <a:pt x="668571" y="49889"/>
                  <a:pt x="668571" y="111431"/>
                </a:cubicBezTo>
                <a:lnTo>
                  <a:pt x="668571" y="1201530"/>
                </a:lnTo>
                <a:cubicBezTo>
                  <a:pt x="668571" y="1263072"/>
                  <a:pt x="618682" y="1312961"/>
                  <a:pt x="557140" y="1312961"/>
                </a:cubicBezTo>
                <a:lnTo>
                  <a:pt x="111431" y="1312961"/>
                </a:lnTo>
                <a:cubicBezTo>
                  <a:pt x="49889" y="1312961"/>
                  <a:pt x="0" y="1263072"/>
                  <a:pt x="0" y="1201530"/>
                </a:cubicBezTo>
                <a:lnTo>
                  <a:pt x="0" y="111431"/>
                </a:lnTo>
                <a:cubicBezTo>
                  <a:pt x="0" y="49889"/>
                  <a:pt x="49889" y="0"/>
                  <a:pt x="111431" y="0"/>
                </a:cubicBezTo>
                <a:close/>
                <a:moveTo>
                  <a:pt x="58514" y="118039"/>
                </a:moveTo>
                <a:lnTo>
                  <a:pt x="58514" y="1141295"/>
                </a:lnTo>
                <a:lnTo>
                  <a:pt x="610057" y="1141295"/>
                </a:lnTo>
                <a:lnTo>
                  <a:pt x="610057" y="118039"/>
                </a:lnTo>
                <a:lnTo>
                  <a:pt x="58514" y="118039"/>
                </a:lnTo>
                <a:close/>
                <a:moveTo>
                  <a:pt x="334285" y="1172700"/>
                </a:moveTo>
                <a:cubicBezTo>
                  <a:pt x="302221" y="1172700"/>
                  <a:pt x="276228" y="1198693"/>
                  <a:pt x="276228" y="1230757"/>
                </a:cubicBezTo>
                <a:cubicBezTo>
                  <a:pt x="276228" y="1262821"/>
                  <a:pt x="302221" y="1288814"/>
                  <a:pt x="334285" y="1288814"/>
                </a:cubicBezTo>
                <a:cubicBezTo>
                  <a:pt x="366349" y="1288814"/>
                  <a:pt x="392342" y="1262821"/>
                  <a:pt x="392342" y="1230757"/>
                </a:cubicBezTo>
                <a:cubicBezTo>
                  <a:pt x="392342" y="1198693"/>
                  <a:pt x="366349" y="1172700"/>
                  <a:pt x="334285" y="11727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3199035" y="1847343"/>
            <a:ext cx="5374084" cy="14068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>
                <a:ln>
                  <a:noFill/>
                </a:ln>
                <a:solidFill>
                  <a:srgbClr val="003A78"/>
                </a:solidFill>
                <a:effectLst/>
                <a:uLnTx/>
                <a:uFillTx/>
                <a:latin typeface="+mj-lt"/>
                <a:ea typeface="+mj-ea"/>
                <a:cs typeface="Segoe UI Light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5400" b="0" i="0" dirty="0">
                <a:solidFill>
                  <a:schemeClr val="bg2"/>
                </a:solidFill>
                <a:latin typeface="Segoe UI Light" charset="0"/>
                <a:ea typeface="Segoe UI Light" charset="0"/>
                <a:cs typeface="Segoe UI Light" charset="0"/>
              </a:rPr>
              <a:t>Please silence </a:t>
            </a:r>
            <a:br>
              <a:rPr lang="en-US" sz="5400" b="0" i="0" dirty="0">
                <a:solidFill>
                  <a:schemeClr val="bg2"/>
                </a:solidFill>
                <a:latin typeface="Segoe UI Light" charset="0"/>
                <a:ea typeface="Segoe UI Light" charset="0"/>
                <a:cs typeface="Segoe UI Light" charset="0"/>
              </a:rPr>
            </a:br>
            <a:r>
              <a:rPr lang="en-US" sz="5400" b="0" i="0" dirty="0">
                <a:solidFill>
                  <a:schemeClr val="bg2"/>
                </a:solidFill>
                <a:latin typeface="Segoe UI Light" charset="0"/>
                <a:ea typeface="Segoe UI Light" charset="0"/>
                <a:cs typeface="Segoe UI Light" charset="0"/>
              </a:rPr>
              <a:t>cell phones</a:t>
            </a:r>
          </a:p>
        </p:txBody>
      </p:sp>
    </p:spTree>
    <p:extLst>
      <p:ext uri="{BB962C8B-B14F-4D97-AF65-F5344CB8AC3E}">
        <p14:creationId xmlns:p14="http://schemas.microsoft.com/office/powerpoint/2010/main" val="1890184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xplore PA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 userDrawn="1"/>
        </p:nvCxnSpPr>
        <p:spPr>
          <a:xfrm>
            <a:off x="1739711" y="1779118"/>
            <a:ext cx="0" cy="1998250"/>
          </a:xfrm>
          <a:prstGeom prst="line">
            <a:avLst/>
          </a:prstGeom>
          <a:ln w="635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 userDrawn="1"/>
        </p:nvCxnSpPr>
        <p:spPr>
          <a:xfrm>
            <a:off x="3142526" y="1779118"/>
            <a:ext cx="0" cy="1998250"/>
          </a:xfrm>
          <a:prstGeom prst="line">
            <a:avLst/>
          </a:prstGeom>
          <a:ln w="635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 userDrawn="1"/>
        </p:nvCxnSpPr>
        <p:spPr>
          <a:xfrm>
            <a:off x="4545341" y="1779118"/>
            <a:ext cx="0" cy="1998250"/>
          </a:xfrm>
          <a:prstGeom prst="line">
            <a:avLst/>
          </a:prstGeom>
          <a:ln w="635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5948156" y="1779118"/>
            <a:ext cx="0" cy="1998250"/>
          </a:xfrm>
          <a:prstGeom prst="line">
            <a:avLst/>
          </a:prstGeom>
          <a:ln w="635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7350971" y="1779118"/>
            <a:ext cx="0" cy="1998250"/>
          </a:xfrm>
          <a:prstGeom prst="line">
            <a:avLst/>
          </a:prstGeom>
          <a:ln w="635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hlinkClick r:id="rId2"/>
          </p:cNvPr>
          <p:cNvSpPr/>
          <p:nvPr userDrawn="1"/>
        </p:nvSpPr>
        <p:spPr>
          <a:xfrm>
            <a:off x="447503" y="2870508"/>
            <a:ext cx="1181448" cy="41196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dirty="0">
                <a:solidFill>
                  <a:schemeClr val="bg2">
                    <a:lumMod val="50000"/>
                  </a:schemeClr>
                </a:solidFill>
              </a:rPr>
              <a:t>Free online webinar events </a:t>
            </a:r>
          </a:p>
        </p:txBody>
      </p:sp>
      <p:sp>
        <p:nvSpPr>
          <p:cNvPr id="33" name="Rectangle 32">
            <a:hlinkClick r:id="rId3"/>
          </p:cNvPr>
          <p:cNvSpPr/>
          <p:nvPr userDrawn="1"/>
        </p:nvSpPr>
        <p:spPr>
          <a:xfrm>
            <a:off x="3202463" y="2870508"/>
            <a:ext cx="1285290" cy="41196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>
                <a:solidFill>
                  <a:schemeClr val="bg2">
                    <a:lumMod val="50000"/>
                  </a:schemeClr>
                </a:solidFill>
              </a:rPr>
              <a:t>Free 1-day local training events</a:t>
            </a:r>
            <a:endParaRPr 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Rectangle 33">
            <a:hlinkClick r:id="rId4"/>
          </p:cNvPr>
          <p:cNvSpPr/>
          <p:nvPr userDrawn="1"/>
        </p:nvSpPr>
        <p:spPr>
          <a:xfrm>
            <a:off x="1798399" y="2870508"/>
            <a:ext cx="1284192" cy="41196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>
                <a:solidFill>
                  <a:schemeClr val="bg2">
                    <a:lumMod val="50000"/>
                  </a:schemeClr>
                </a:solidFill>
              </a:rPr>
              <a:t>Local user groups around the world</a:t>
            </a:r>
            <a:endParaRPr 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Rectangle 34">
            <a:hlinkClick r:id="rId5"/>
          </p:cNvPr>
          <p:cNvSpPr/>
          <p:nvPr userDrawn="1"/>
        </p:nvSpPr>
        <p:spPr>
          <a:xfrm>
            <a:off x="4602930" y="2870508"/>
            <a:ext cx="1289156" cy="41196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dirty="0">
                <a:solidFill>
                  <a:schemeClr val="bg2">
                    <a:lumMod val="50000"/>
                  </a:schemeClr>
                </a:solidFill>
              </a:rPr>
              <a:t>Online special interest user groups </a:t>
            </a:r>
          </a:p>
        </p:txBody>
      </p:sp>
      <p:sp>
        <p:nvSpPr>
          <p:cNvPr id="36" name="Rectangle 35">
            <a:hlinkClick r:id="rId4"/>
          </p:cNvPr>
          <p:cNvSpPr/>
          <p:nvPr userDrawn="1"/>
        </p:nvSpPr>
        <p:spPr>
          <a:xfrm>
            <a:off x="6066409" y="2870508"/>
            <a:ext cx="1176020" cy="41196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dirty="0">
                <a:solidFill>
                  <a:schemeClr val="bg2">
                    <a:lumMod val="50000"/>
                  </a:schemeClr>
                </a:solidFill>
              </a:rPr>
              <a:t>Business analytics training </a:t>
            </a:r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1" t="9107" r="12861" b="9107"/>
          <a:stretch/>
        </p:blipFill>
        <p:spPr>
          <a:xfrm>
            <a:off x="644627" y="1868778"/>
            <a:ext cx="787200" cy="86675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0" t="15434" r="9820" b="15434"/>
          <a:stretch/>
        </p:blipFill>
        <p:spPr>
          <a:xfrm>
            <a:off x="3403193" y="1971382"/>
            <a:ext cx="894382" cy="76942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987" y="1877266"/>
            <a:ext cx="636282" cy="81073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936" y="1910824"/>
            <a:ext cx="611858" cy="77961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18" y="1944658"/>
            <a:ext cx="671176" cy="72471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3" t="15759" r="9343" b="15759"/>
          <a:stretch/>
        </p:blipFill>
        <p:spPr>
          <a:xfrm>
            <a:off x="6188523" y="1955841"/>
            <a:ext cx="931792" cy="78474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9530" r="6578" b="37311"/>
          <a:stretch/>
        </p:blipFill>
        <p:spPr>
          <a:xfrm>
            <a:off x="0" y="3518179"/>
            <a:ext cx="9144000" cy="1625321"/>
          </a:xfrm>
          <a:prstGeom prst="rect">
            <a:avLst/>
          </a:prstGeom>
        </p:spPr>
      </p:pic>
      <p:sp>
        <p:nvSpPr>
          <p:cNvPr id="44" name="Rounded Rectangle 43"/>
          <p:cNvSpPr/>
          <p:nvPr userDrawn="1"/>
        </p:nvSpPr>
        <p:spPr>
          <a:xfrm>
            <a:off x="803504" y="3863763"/>
            <a:ext cx="1891441" cy="224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91440" rtlCol="0" anchor="ctr"/>
          <a:lstStyle/>
          <a:p>
            <a:pPr algn="ctr"/>
            <a:r>
              <a:rPr lang="en-US" sz="1000" b="1" spc="20" dirty="0">
                <a:solidFill>
                  <a:schemeClr val="bg2"/>
                </a:solidFill>
              </a:rPr>
              <a:t>Free Online Resources </a:t>
            </a:r>
          </a:p>
        </p:txBody>
      </p:sp>
      <p:sp>
        <p:nvSpPr>
          <p:cNvPr id="46" name="Rectangle 45">
            <a:hlinkClick r:id="rId4"/>
          </p:cNvPr>
          <p:cNvSpPr/>
          <p:nvPr userDrawn="1"/>
        </p:nvSpPr>
        <p:spPr>
          <a:xfrm>
            <a:off x="970061" y="4138736"/>
            <a:ext cx="1558327" cy="67171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bg2"/>
                </a:solidFill>
              </a:rPr>
              <a:t>PASS Blog</a:t>
            </a:r>
          </a:p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bg2"/>
                </a:solidFill>
              </a:rPr>
              <a:t>White Papers</a:t>
            </a:r>
          </a:p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bg2"/>
                </a:solidFill>
              </a:rPr>
              <a:t>Session Recordings</a:t>
            </a:r>
          </a:p>
        </p:txBody>
      </p:sp>
      <p:sp>
        <p:nvSpPr>
          <p:cNvPr id="47" name="Rounded Rectangle 46"/>
          <p:cNvSpPr/>
          <p:nvPr userDrawn="1"/>
        </p:nvSpPr>
        <p:spPr>
          <a:xfrm>
            <a:off x="3372824" y="3863763"/>
            <a:ext cx="2345031" cy="224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91440" rtlCol="0" anchor="ctr"/>
          <a:lstStyle/>
          <a:p>
            <a:pPr algn="ctr"/>
            <a:r>
              <a:rPr lang="en-US" sz="1000" b="1" spc="20" dirty="0">
                <a:solidFill>
                  <a:schemeClr val="bg2"/>
                </a:solidFill>
              </a:rPr>
              <a:t>Newsletter </a:t>
            </a:r>
          </a:p>
        </p:txBody>
      </p:sp>
      <p:sp>
        <p:nvSpPr>
          <p:cNvPr id="48" name="Rounded Rectangle 47"/>
          <p:cNvSpPr/>
          <p:nvPr userDrawn="1"/>
        </p:nvSpPr>
        <p:spPr>
          <a:xfrm>
            <a:off x="6367496" y="3863763"/>
            <a:ext cx="1966949" cy="224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91440" rtlCol="0" anchor="ctr"/>
          <a:lstStyle/>
          <a:p>
            <a:pPr algn="ctr"/>
            <a:r>
              <a:rPr lang="en-US" sz="1000" b="1" spc="20" dirty="0" err="1">
                <a:solidFill>
                  <a:schemeClr val="bg2"/>
                </a:solidFill>
              </a:rPr>
              <a:t>www.pass.org</a:t>
            </a:r>
            <a:endParaRPr lang="en-US" sz="1000" b="1" spc="20" dirty="0">
              <a:solidFill>
                <a:schemeClr val="bg2"/>
              </a:solidFill>
            </a:endParaRPr>
          </a:p>
        </p:txBody>
      </p:sp>
      <p:sp>
        <p:nvSpPr>
          <p:cNvPr id="49" name="Title 3"/>
          <p:cNvSpPr txBox="1">
            <a:spLocks/>
          </p:cNvSpPr>
          <p:nvPr userDrawn="1"/>
        </p:nvSpPr>
        <p:spPr>
          <a:xfrm>
            <a:off x="457200" y="682304"/>
            <a:ext cx="8229600" cy="6129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l" defTabSz="4572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indent="0" algn="ctr">
              <a:tabLst>
                <a:tab pos="4338638" algn="l"/>
              </a:tabLst>
            </a:pPr>
            <a:r>
              <a:rPr lang="en-US" sz="4000" dirty="0"/>
              <a:t>Explore everything PASS has to offer </a:t>
            </a:r>
          </a:p>
        </p:txBody>
      </p:sp>
      <p:sp>
        <p:nvSpPr>
          <p:cNvPr id="26" name="Rectangle 25">
            <a:hlinkClick r:id="rId4"/>
          </p:cNvPr>
          <p:cNvSpPr/>
          <p:nvPr userDrawn="1"/>
        </p:nvSpPr>
        <p:spPr>
          <a:xfrm>
            <a:off x="3766175" y="4159055"/>
            <a:ext cx="1558327" cy="67171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bg2"/>
                </a:solidFill>
              </a:rPr>
              <a:t>PASS</a:t>
            </a:r>
            <a:r>
              <a:rPr lang="en-US" sz="800" baseline="0" dirty="0">
                <a:solidFill>
                  <a:schemeClr val="bg2"/>
                </a:solidFill>
              </a:rPr>
              <a:t> Connector</a:t>
            </a:r>
          </a:p>
          <a:p>
            <a:pPr algn="ctr">
              <a:lnSpc>
                <a:spcPct val="150000"/>
              </a:lnSpc>
            </a:pPr>
            <a:r>
              <a:rPr lang="en-US" sz="800" baseline="0" dirty="0">
                <a:solidFill>
                  <a:schemeClr val="bg2"/>
                </a:solidFill>
              </a:rPr>
              <a:t>BA Insights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43" name="Rectangle 42">
            <a:hlinkClick r:id="rId4"/>
          </p:cNvPr>
          <p:cNvSpPr/>
          <p:nvPr userDrawn="1"/>
        </p:nvSpPr>
        <p:spPr>
          <a:xfrm>
            <a:off x="7393596" y="2870508"/>
            <a:ext cx="1176020" cy="41196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dirty="0">
                <a:solidFill>
                  <a:schemeClr val="bg2">
                    <a:lumMod val="50000"/>
                  </a:schemeClr>
                </a:solidFill>
              </a:rPr>
              <a:t>Get involved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85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 userDrawn="1"/>
        </p:nvSpPr>
        <p:spPr>
          <a:xfrm>
            <a:off x="5580345" y="0"/>
            <a:ext cx="3563655" cy="51435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solidFill>
              <a:schemeClr val="bg2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42679" y="2632939"/>
            <a:ext cx="3248526" cy="470928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dirty="0"/>
              <a:t>Speaker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1042851" y="3096942"/>
            <a:ext cx="3248025" cy="405685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000" b="0" i="0" u="none" strike="noStrike" kern="1200" cap="none" spc="0" normalizeH="0" baseline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5971902" y="1121553"/>
            <a:ext cx="2833895" cy="268836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US" sz="1400" b="0" i="0" u="none" strike="noStrike" kern="1200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Segoe UI Light" charset="0"/>
                <a:cs typeface="Segoe UI Light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BIOGRAPHY POINT ONE</a:t>
            </a:r>
          </a:p>
        </p:txBody>
      </p:sp>
      <p:sp>
        <p:nvSpPr>
          <p:cNvPr id="39" name="Picture Placeholder 38"/>
          <p:cNvSpPr>
            <a:spLocks noGrp="1"/>
          </p:cNvSpPr>
          <p:nvPr>
            <p:ph type="pic" sz="quarter" idx="12" hasCustomPrompt="1"/>
          </p:nvPr>
        </p:nvSpPr>
        <p:spPr>
          <a:xfrm>
            <a:off x="1945839" y="768142"/>
            <a:ext cx="1443038" cy="1443037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anchor="ctr"/>
          <a:lstStyle>
            <a:lvl1pPr algn="ctr">
              <a:defRPr sz="1050"/>
            </a:lvl1pPr>
          </a:lstStyle>
          <a:p>
            <a:r>
              <a:rPr lang="en-US" dirty="0"/>
              <a:t>PLACE YOUR PHOTO HERE</a:t>
            </a:r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5971902" y="1390862"/>
            <a:ext cx="2833895" cy="594513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US" sz="1050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Segoe UI Light" charset="0"/>
                <a:cs typeface="Segoe UI Light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</a:t>
            </a:r>
          </a:p>
        </p:txBody>
      </p:sp>
      <p:sp>
        <p:nvSpPr>
          <p:cNvPr id="41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971902" y="2241809"/>
            <a:ext cx="2833895" cy="268836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US" sz="1400" b="0" i="0" u="none" strike="noStrike" kern="1200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Segoe UI Light" charset="0"/>
                <a:cs typeface="Segoe UI Light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BIOGRAPHY POINT TWO</a:t>
            </a:r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5971902" y="2511118"/>
            <a:ext cx="2833895" cy="594513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US" sz="1050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Segoe UI Light" charset="0"/>
                <a:cs typeface="Segoe UI Light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</a:t>
            </a:r>
          </a:p>
        </p:txBody>
      </p:sp>
      <p:sp>
        <p:nvSpPr>
          <p:cNvPr id="43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971902" y="3345531"/>
            <a:ext cx="2833895" cy="268836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US" sz="1400" b="0" i="0" u="none" strike="noStrike" kern="1200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Segoe UI Light" charset="0"/>
                <a:cs typeface="Segoe UI Light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BIOGRAPHY POINT THREE</a:t>
            </a:r>
          </a:p>
        </p:txBody>
      </p:sp>
      <p:sp>
        <p:nvSpPr>
          <p:cNvPr id="44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971902" y="3614840"/>
            <a:ext cx="2833895" cy="594513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US" sz="1050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Segoe UI Light" charset="0"/>
                <a:cs typeface="Segoe UI Light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</a:t>
            </a:r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18" hasCustomPrompt="1"/>
          </p:nvPr>
        </p:nvSpPr>
        <p:spPr>
          <a:xfrm>
            <a:off x="950881" y="3886200"/>
            <a:ext cx="869950" cy="261938"/>
          </a:xfrm>
        </p:spPr>
        <p:txBody>
          <a:bodyPr/>
          <a:lstStyle>
            <a:lvl1pPr marL="0" algn="l" defTabSz="914400" rtl="0" eaLnBrk="1" latinLnBrk="0" hangingPunct="1">
              <a:defRPr lang="en-US" sz="11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z="1100" dirty="0">
                <a:solidFill>
                  <a:schemeClr val="accent1"/>
                </a:solidFill>
              </a:rPr>
              <a:t>/</a:t>
            </a:r>
            <a:r>
              <a:rPr lang="en-US" sz="1100" dirty="0" err="1">
                <a:solidFill>
                  <a:schemeClr val="accent1"/>
                </a:solidFill>
              </a:rPr>
              <a:t>yourname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50" name="Text Placeholder 48"/>
          <p:cNvSpPr>
            <a:spLocks noGrp="1"/>
          </p:cNvSpPr>
          <p:nvPr>
            <p:ph type="body" sz="quarter" idx="19" hasCustomPrompt="1"/>
          </p:nvPr>
        </p:nvSpPr>
        <p:spPr>
          <a:xfrm>
            <a:off x="2368489" y="3886200"/>
            <a:ext cx="1035158" cy="261938"/>
          </a:xfrm>
        </p:spPr>
        <p:txBody>
          <a:bodyPr/>
          <a:lstStyle>
            <a:lvl1pPr marL="0" algn="l" defTabSz="914400" rtl="0" eaLnBrk="1" latinLnBrk="0" hangingPunct="1">
              <a:defRPr lang="en-US" sz="11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z="1100">
                <a:solidFill>
                  <a:schemeClr val="accent1"/>
                </a:solidFill>
              </a:rPr>
              <a:t>@</a:t>
            </a:r>
            <a:r>
              <a:rPr lang="en-US" sz="1100" dirty="0" err="1">
                <a:solidFill>
                  <a:schemeClr val="accent1"/>
                </a:solidFill>
              </a:rPr>
              <a:t>yourhandle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51" name="Text Placeholder 48"/>
          <p:cNvSpPr>
            <a:spLocks noGrp="1"/>
          </p:cNvSpPr>
          <p:nvPr>
            <p:ph type="body" sz="quarter" idx="20" hasCustomPrompt="1"/>
          </p:nvPr>
        </p:nvSpPr>
        <p:spPr>
          <a:xfrm>
            <a:off x="3903585" y="3886200"/>
            <a:ext cx="869950" cy="261938"/>
          </a:xfrm>
        </p:spPr>
        <p:txBody>
          <a:bodyPr/>
          <a:lstStyle>
            <a:lvl1pPr marL="0" algn="l" defTabSz="914400" rtl="0" eaLnBrk="1" latinLnBrk="0" hangingPunct="1">
              <a:defRPr lang="en-US" sz="11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z="1100" dirty="0" err="1">
                <a:solidFill>
                  <a:schemeClr val="accent1"/>
                </a:solidFill>
              </a:rPr>
              <a:t>yourname</a:t>
            </a:r>
            <a:endParaRPr 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36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816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452438" y="2059225"/>
            <a:ext cx="8242300" cy="2478400"/>
          </a:xfrm>
        </p:spPr>
        <p:txBody>
          <a:bodyPr>
            <a:noAutofit/>
          </a:bodyPr>
          <a:lstStyle>
            <a:lvl1pPr marL="231775" marR="0" indent="-2317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charset="0"/>
              <a:buChar char="•"/>
              <a:tabLst/>
              <a:defRPr sz="1800">
                <a:solidFill>
                  <a:srgbClr val="58585A"/>
                </a:solidFill>
                <a:latin typeface="+mn-lt"/>
              </a:defRPr>
            </a:lvl1pPr>
            <a:lvl2pPr>
              <a:buClr>
                <a:srgbClr val="0090D2"/>
              </a:buClr>
              <a:defRPr>
                <a:solidFill>
                  <a:srgbClr val="58585A"/>
                </a:solidFill>
                <a:latin typeface="+mn-lt"/>
              </a:defRPr>
            </a:lvl2pPr>
            <a:lvl3pPr>
              <a:buClr>
                <a:srgbClr val="0090D2"/>
              </a:buClr>
              <a:defRPr>
                <a:solidFill>
                  <a:srgbClr val="58585A"/>
                </a:solidFill>
                <a:latin typeface="+mn-lt"/>
              </a:defRPr>
            </a:lvl3pPr>
            <a:lvl4pPr>
              <a:buClr>
                <a:srgbClr val="0090D2"/>
              </a:buClr>
              <a:defRPr>
                <a:solidFill>
                  <a:srgbClr val="58585A"/>
                </a:solidFill>
                <a:latin typeface="+mn-lt"/>
              </a:defRPr>
            </a:lvl4pPr>
            <a:lvl5pPr>
              <a:buClr>
                <a:srgbClr val="0090D2"/>
              </a:buClr>
              <a:defRPr>
                <a:solidFill>
                  <a:srgbClr val="58585A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4" name="Content Placeholder 13"/>
          <p:cNvSpPr>
            <a:spLocks noGrp="1"/>
          </p:cNvSpPr>
          <p:nvPr>
            <p:ph sz="quarter" idx="11"/>
          </p:nvPr>
        </p:nvSpPr>
        <p:spPr>
          <a:xfrm>
            <a:off x="452438" y="1234203"/>
            <a:ext cx="8242300" cy="429594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charset="0"/>
              <a:buNone/>
              <a:tabLst/>
              <a:defRPr sz="2000">
                <a:solidFill>
                  <a:schemeClr val="accent1"/>
                </a:solidFill>
                <a:latin typeface="+mn-lt"/>
              </a:defRPr>
            </a:lvl1pPr>
            <a:lvl2pPr>
              <a:buClr>
                <a:srgbClr val="0090D2"/>
              </a:buClr>
              <a:defRPr>
                <a:solidFill>
                  <a:srgbClr val="58585A"/>
                </a:solidFill>
                <a:latin typeface="+mn-lt"/>
              </a:defRPr>
            </a:lvl2pPr>
            <a:lvl3pPr>
              <a:buClr>
                <a:srgbClr val="0090D2"/>
              </a:buClr>
              <a:defRPr>
                <a:solidFill>
                  <a:srgbClr val="58585A"/>
                </a:solidFill>
                <a:latin typeface="+mn-lt"/>
              </a:defRPr>
            </a:lvl3pPr>
            <a:lvl4pPr>
              <a:buClr>
                <a:srgbClr val="0090D2"/>
              </a:buClr>
              <a:defRPr>
                <a:solidFill>
                  <a:srgbClr val="58585A"/>
                </a:solidFill>
                <a:latin typeface="+mn-lt"/>
              </a:defRPr>
            </a:lvl4pPr>
            <a:lvl5pPr>
              <a:buClr>
                <a:srgbClr val="0090D2"/>
              </a:buClr>
              <a:defRPr>
                <a:solidFill>
                  <a:srgbClr val="58585A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Titles are set 36pt Segoe UI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431800" y="1505141"/>
            <a:ext cx="8261350" cy="448355"/>
          </a:xfrm>
        </p:spPr>
        <p:txBody>
          <a:bodyPr anchor="b"/>
          <a:lstStyle>
            <a:lvl1pPr marL="0" indent="0">
              <a:buNone/>
              <a:defRPr sz="2800" b="0" i="0">
                <a:solidFill>
                  <a:schemeClr val="accent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  <a:lvl3pPr marL="295275" marR="0" indent="-2952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/>
              <a:buNone/>
              <a:tabLst/>
              <a:defRPr/>
            </a:lvl3pPr>
          </a:lstStyle>
          <a:p>
            <a:pPr lvl="0"/>
            <a:r>
              <a:rPr lang="en-US" dirty="0"/>
              <a:t>Heading One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31800" y="1952028"/>
            <a:ext cx="8261350" cy="40710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3pPr marL="295275" marR="0" indent="-2952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/>
              <a:buNone/>
              <a:tabLst/>
              <a:defRPr/>
            </a:lvl3pPr>
          </a:lstStyle>
          <a:p>
            <a:pPr lvl="0"/>
            <a:r>
              <a:rPr lang="en-US" dirty="0"/>
              <a:t>Body content, 16pt Segoe UI (gray)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431800" y="2536420"/>
            <a:ext cx="8261350" cy="448355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Segoe UI Light" charset="0"/>
                <a:cs typeface="Segoe UI Light" charset="0"/>
              </a:defRPr>
            </a:lvl1pPr>
            <a:lvl3pPr marL="295275" marR="0" indent="-2952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/>
              <a:buNone/>
              <a:tabLst/>
              <a:defRPr/>
            </a:lvl3pPr>
          </a:lstStyle>
          <a:p>
            <a:pPr lvl="0"/>
            <a:r>
              <a:rPr lang="en-US" dirty="0"/>
              <a:t>Heading Two Style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431800" y="2983308"/>
            <a:ext cx="8261350" cy="40710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3pPr marL="295275" marR="0" indent="-2952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/>
              <a:buNone/>
              <a:tabLst/>
              <a:defRPr/>
            </a:lvl3pPr>
          </a:lstStyle>
          <a:p>
            <a:pPr lvl="0"/>
            <a:r>
              <a:rPr lang="en-US" dirty="0"/>
              <a:t>Body content, 16pt Segoe UI (gray)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431800" y="3540197"/>
            <a:ext cx="8261350" cy="448355"/>
          </a:xfrm>
        </p:spPr>
        <p:txBody>
          <a:bodyPr anchor="b"/>
          <a:lstStyle>
            <a:lvl1pPr marL="0" indent="0">
              <a:buNone/>
              <a:defRPr sz="1400" b="1" i="0">
                <a:solidFill>
                  <a:schemeClr val="accent3"/>
                </a:solidFill>
                <a:latin typeface="+mn-lt"/>
                <a:ea typeface="Segoe UI Light" charset="0"/>
                <a:cs typeface="Segoe UI Light" charset="0"/>
              </a:defRPr>
            </a:lvl1pPr>
            <a:lvl3pPr marL="295275" marR="0" indent="-2952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/>
              <a:buNone/>
              <a:tabLst/>
              <a:defRPr/>
            </a:lvl3pPr>
          </a:lstStyle>
          <a:p>
            <a:pPr lvl="0"/>
            <a:r>
              <a:rPr lang="en-US" dirty="0"/>
              <a:t>HEADING THREE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431800" y="3987085"/>
            <a:ext cx="8261350" cy="40710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3pPr marL="295275" marR="0" indent="-2952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/>
              <a:buNone/>
              <a:tabLst/>
              <a:defRPr/>
            </a:lvl3pPr>
          </a:lstStyle>
          <a:p>
            <a:pPr lvl="0"/>
            <a:r>
              <a:rPr lang="en-US" dirty="0"/>
              <a:t>Body content, 16pt Segoe UI (gray)</a:t>
            </a:r>
          </a:p>
        </p:txBody>
      </p:sp>
    </p:spTree>
    <p:extLst>
      <p:ext uri="{BB962C8B-B14F-4D97-AF65-F5344CB8AC3E}">
        <p14:creationId xmlns:p14="http://schemas.microsoft.com/office/powerpoint/2010/main" val="183441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451458" y="1776569"/>
            <a:ext cx="3680532" cy="390525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buNone/>
              <a:defRPr lang="en-US" sz="1400" kern="1200" baseline="0" dirty="0" smtClean="0">
                <a:solidFill>
                  <a:schemeClr val="accent1"/>
                </a:solidFill>
                <a:latin typeface="+mn-lt"/>
                <a:ea typeface="Gotham Book" charset="0"/>
                <a:cs typeface="Gotham Book" charset="0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30"/>
          <p:cNvSpPr>
            <a:spLocks noGrp="1"/>
          </p:cNvSpPr>
          <p:nvPr>
            <p:ph type="body" sz="quarter" idx="14" hasCustomPrompt="1"/>
          </p:nvPr>
        </p:nvSpPr>
        <p:spPr>
          <a:xfrm>
            <a:off x="5006268" y="1776569"/>
            <a:ext cx="3680532" cy="390525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buNone/>
              <a:defRPr lang="en-US" sz="1400" kern="1200" baseline="0" dirty="0" smtClean="0">
                <a:solidFill>
                  <a:schemeClr val="accent1"/>
                </a:solidFill>
                <a:latin typeface="+mn-lt"/>
                <a:ea typeface="Gotham Book" charset="0"/>
                <a:cs typeface="Gotham Book" charset="0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451457" y="2196449"/>
            <a:ext cx="3680532" cy="245115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lang="en-US" sz="12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Gotham Light" charset="0"/>
                <a:cs typeface="Gotham Light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5"/>
          </p:nvPr>
        </p:nvSpPr>
        <p:spPr>
          <a:xfrm>
            <a:off x="5006267" y="2196449"/>
            <a:ext cx="3680532" cy="245115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lang="en-US" sz="12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Gotham Light" charset="0"/>
                <a:cs typeface="Gotham Light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3341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84177" y="43660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51227"/>
            <a:ext cx="8229600" cy="6129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Title Styling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130877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0" t="33970" r="10590" b="33970"/>
          <a:stretch/>
        </p:blipFill>
        <p:spPr>
          <a:xfrm>
            <a:off x="8362655" y="4789968"/>
            <a:ext cx="648290" cy="26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7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54" r:id="rId2"/>
    <p:sldLayoutId id="2147483674" r:id="rId3"/>
    <p:sldLayoutId id="2147483660" r:id="rId4"/>
    <p:sldLayoutId id="2147483667" r:id="rId5"/>
    <p:sldLayoutId id="2147483666" r:id="rId6"/>
    <p:sldLayoutId id="2147483665" r:id="rId7"/>
    <p:sldLayoutId id="2147483659" r:id="rId8"/>
    <p:sldLayoutId id="2147483663" r:id="rId9"/>
    <p:sldLayoutId id="2147483669" r:id="rId10"/>
    <p:sldLayoutId id="2147483657" r:id="rId11"/>
    <p:sldLayoutId id="2147483668" r:id="rId12"/>
    <p:sldLayoutId id="2147483670" r:id="rId13"/>
    <p:sldLayoutId id="2147483671" r:id="rId14"/>
  </p:sldLayoutIdLst>
  <p:hf hdr="0" ftr="0" dt="0"/>
  <p:txStyles>
    <p:titleStyle>
      <a:lvl1pPr marL="0" marR="0" indent="0" algn="l" defTabSz="457200" rtl="0" eaLnBrk="1" fontAlgn="auto" latinLnBrk="0" hangingPunct="1">
        <a:lnSpc>
          <a:spcPts val="35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0" lang="en-US" sz="3600" b="0" i="0" u="none" strike="noStrike" kern="1200" cap="none" spc="0" normalizeH="0" baseline="0">
          <a:ln>
            <a:noFill/>
          </a:ln>
          <a:solidFill>
            <a:schemeClr val="tx2"/>
          </a:solidFill>
          <a:effectLst/>
          <a:uLnTx/>
          <a:uFillTx/>
          <a:latin typeface="Segoe UI Light" charset="0"/>
          <a:ea typeface="Segoe UI Light" charset="0"/>
          <a:cs typeface="Segoe UI Light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3"/>
        </a:buClr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Segoe UI"/>
        </a:defRPr>
      </a:lvl1pPr>
      <a:lvl2pPr marL="342900" indent="-342900" algn="l" defTabSz="914400" rtl="0" eaLnBrk="1" latinLnBrk="0" hangingPunct="1">
        <a:spcBef>
          <a:spcPct val="20000"/>
        </a:spcBef>
        <a:buClr>
          <a:schemeClr val="accent3"/>
        </a:buClr>
        <a:buFont typeface="Arial"/>
        <a:buChar char="•"/>
        <a:defRPr lang="en-US" sz="2000" kern="1200" dirty="0" smtClean="0">
          <a:solidFill>
            <a:schemeClr val="tx1"/>
          </a:solidFill>
          <a:latin typeface="+mn-lt"/>
          <a:ea typeface="+mn-ea"/>
          <a:cs typeface="Segoe UI"/>
        </a:defRPr>
      </a:lvl2pPr>
      <a:lvl3pPr marL="638175" indent="-342900" algn="l" defTabSz="914400" rtl="0" eaLnBrk="1" latinLnBrk="0" hangingPunct="1">
        <a:spcBef>
          <a:spcPct val="20000"/>
        </a:spcBef>
        <a:buClr>
          <a:schemeClr val="accent3"/>
        </a:buClr>
        <a:buFont typeface="Arial"/>
        <a:buChar char="•"/>
        <a:defRPr lang="en-US" sz="1800" kern="1200" dirty="0" smtClean="0">
          <a:solidFill>
            <a:schemeClr val="tx1"/>
          </a:solidFill>
          <a:latin typeface="+mn-lt"/>
          <a:ea typeface="+mn-ea"/>
          <a:cs typeface="Segoe UI"/>
        </a:defRPr>
      </a:lvl3pPr>
      <a:lvl4pPr marL="922338" indent="-342900" algn="l" defTabSz="914400" rtl="0" eaLnBrk="1" latinLnBrk="0" hangingPunct="1">
        <a:spcBef>
          <a:spcPct val="20000"/>
        </a:spcBef>
        <a:buClr>
          <a:schemeClr val="accent3"/>
        </a:buClr>
        <a:buFont typeface="Arial"/>
        <a:buChar char="•"/>
        <a:defRPr lang="en-US" sz="1800" kern="1200" dirty="0" smtClean="0">
          <a:solidFill>
            <a:schemeClr val="tx1"/>
          </a:solidFill>
          <a:latin typeface="+mn-lt"/>
          <a:ea typeface="+mn-ea"/>
          <a:cs typeface="Segoe UI"/>
        </a:defRPr>
      </a:lvl4pPr>
      <a:lvl5pPr marL="1189038" indent="-342900" algn="l" defTabSz="914400" rtl="0" eaLnBrk="1" latinLnBrk="0" hangingPunct="1">
        <a:spcBef>
          <a:spcPct val="20000"/>
        </a:spcBef>
        <a:buClr>
          <a:schemeClr val="accent3"/>
        </a:buClr>
        <a:buFont typeface="Arial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Segoe UI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E1DA904-3686-42BD-8513-5B75867A57ED}"/>
              </a:ext>
            </a:extLst>
          </p:cNvPr>
          <p:cNvSpPr/>
          <p:nvPr/>
        </p:nvSpPr>
        <p:spPr>
          <a:xfrm>
            <a:off x="1885507" y="354419"/>
            <a:ext cx="2899144" cy="176500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45031" y="2168556"/>
            <a:ext cx="4520966" cy="453733"/>
          </a:xfrm>
        </p:spPr>
        <p:txBody>
          <a:bodyPr/>
          <a:lstStyle/>
          <a:p>
            <a:r>
              <a:rPr lang="en-US" dirty="0"/>
              <a:t>The Key to the Database Engine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44914" y="2894141"/>
            <a:ext cx="4521200" cy="430213"/>
          </a:xfrm>
        </p:spPr>
        <p:txBody>
          <a:bodyPr/>
          <a:lstStyle/>
          <a:p>
            <a:r>
              <a:rPr lang="en-US" dirty="0"/>
              <a:t>Eugene Meidinger, BI Consultant, All Lines Technology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44914" y="1152268"/>
            <a:ext cx="4521200" cy="967155"/>
          </a:xfrm>
        </p:spPr>
        <p:txBody>
          <a:bodyPr/>
          <a:lstStyle/>
          <a:p>
            <a:r>
              <a:rPr lang="en-US" dirty="0"/>
              <a:t>Execution Plan Essentials</a:t>
            </a:r>
          </a:p>
        </p:txBody>
      </p:sp>
    </p:spTree>
    <p:extLst>
      <p:ext uri="{BB962C8B-B14F-4D97-AF65-F5344CB8AC3E}">
        <p14:creationId xmlns:p14="http://schemas.microsoft.com/office/powerpoint/2010/main" val="1690938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CA7B81-1D7A-40F3-9694-CB0B69BF5BB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Gathering Data</a:t>
            </a:r>
          </a:p>
          <a:p>
            <a:r>
              <a:rPr lang="en-US" dirty="0"/>
              <a:t>Joining Data</a:t>
            </a:r>
          </a:p>
          <a:p>
            <a:r>
              <a:rPr lang="en-US" dirty="0"/>
              <a:t>Manipulating Data</a:t>
            </a:r>
          </a:p>
          <a:p>
            <a:r>
              <a:rPr lang="en-US" dirty="0"/>
              <a:t>MISC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6544B4-7F9C-45E7-8CFA-4B9A05EA8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Operators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65F4AE-3413-4492-A357-B6025B2E020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There are a few broad categories.</a:t>
            </a:r>
          </a:p>
        </p:txBody>
      </p:sp>
    </p:spTree>
    <p:extLst>
      <p:ext uri="{BB962C8B-B14F-4D97-AF65-F5344CB8AC3E}">
        <p14:creationId xmlns:p14="http://schemas.microsoft.com/office/powerpoint/2010/main" val="1567340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CA7B81-1D7A-40F3-9694-CB0B69BF5B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2438" y="2059225"/>
            <a:ext cx="3136796" cy="2478400"/>
          </a:xfrm>
        </p:spPr>
        <p:txBody>
          <a:bodyPr/>
          <a:lstStyle/>
          <a:p>
            <a:r>
              <a:rPr lang="en-US" dirty="0"/>
              <a:t>Table scan</a:t>
            </a:r>
          </a:p>
          <a:p>
            <a:r>
              <a:rPr lang="en-US" dirty="0"/>
              <a:t>Clustered index scan</a:t>
            </a:r>
          </a:p>
          <a:p>
            <a:r>
              <a:rPr lang="en-US" dirty="0"/>
              <a:t>Clustered index seek</a:t>
            </a:r>
          </a:p>
          <a:p>
            <a:r>
              <a:rPr lang="en-US" dirty="0" err="1"/>
              <a:t>Nonclustered</a:t>
            </a:r>
            <a:r>
              <a:rPr lang="en-US" dirty="0"/>
              <a:t> index scan</a:t>
            </a:r>
          </a:p>
          <a:p>
            <a:r>
              <a:rPr lang="en-US" dirty="0" err="1"/>
              <a:t>Nonclustered</a:t>
            </a:r>
            <a:r>
              <a:rPr lang="en-US" dirty="0"/>
              <a:t> index seek</a:t>
            </a:r>
          </a:p>
          <a:p>
            <a:r>
              <a:rPr lang="en-US" dirty="0"/>
              <a:t>RID lookup</a:t>
            </a:r>
          </a:p>
          <a:p>
            <a:r>
              <a:rPr lang="en-US" dirty="0"/>
              <a:t>Key lookup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6544B4-7F9C-45E7-8CFA-4B9A05EA8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Gathering Data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65F4AE-3413-4492-A357-B6025B2E020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This is the starting point for any execution plan.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4E7E73-419C-4EC0-BACD-AF1FAB32F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780" y="3522624"/>
            <a:ext cx="819150" cy="7429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0A06F7-FB7A-4953-86CB-B3FF08081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805" y="2008150"/>
            <a:ext cx="2343150" cy="723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B98277-B736-43C1-BB62-4C408E5F3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3650" y="1991107"/>
            <a:ext cx="2343150" cy="723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E9ACB4-1F96-4484-B1E4-1443207B8F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3650" y="2732050"/>
            <a:ext cx="2343150" cy="819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5100A5-7D39-439D-BFA5-2E71D231A5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3330" y="2754460"/>
            <a:ext cx="2333625" cy="7810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E4D416-108F-43B4-9579-EC6C8B1200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3650" y="3484525"/>
            <a:ext cx="2343150" cy="7524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0CFA0A-0C28-4578-82C5-32FDB9DCCB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5380" y="3455949"/>
            <a:ext cx="116205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21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SARGability</a:t>
            </a:r>
            <a:r>
              <a:rPr lang="en-US" dirty="0"/>
              <a:t> (Search Argument) means your query can use your indexes.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Imagine if I asked for all the Smiths from the phonebook. That’s </a:t>
            </a:r>
            <a:r>
              <a:rPr lang="en-US" dirty="0" err="1"/>
              <a:t>SARGable</a:t>
            </a:r>
            <a:r>
              <a:rPr lang="en-US" dirty="0"/>
              <a:t>.</a:t>
            </a:r>
          </a:p>
          <a:p>
            <a:r>
              <a:rPr lang="en-US" dirty="0"/>
              <a:t>Imagine if I asked for all Last names with an R. That’s not </a:t>
            </a:r>
            <a:r>
              <a:rPr lang="en-US" dirty="0" err="1"/>
              <a:t>SARGable</a:t>
            </a:r>
            <a:r>
              <a:rPr lang="en-US" dirty="0"/>
              <a:t>.</a:t>
            </a:r>
          </a:p>
          <a:p>
            <a:r>
              <a:rPr lang="en-US" dirty="0"/>
              <a:t>Manipulating a column in your where clause can break </a:t>
            </a:r>
            <a:r>
              <a:rPr lang="en-US" dirty="0" err="1"/>
              <a:t>SARGability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SARGability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dirty="0"/>
              <a:t>When can you use your indexes?</a:t>
            </a:r>
          </a:p>
        </p:txBody>
      </p:sp>
    </p:spTree>
    <p:extLst>
      <p:ext uri="{BB962C8B-B14F-4D97-AF65-F5344CB8AC3E}">
        <p14:creationId xmlns:p14="http://schemas.microsoft.com/office/powerpoint/2010/main" val="2096723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 dirty="0"/>
              <a:t>Nested Loop Join</a:t>
            </a:r>
          </a:p>
          <a:p>
            <a:pPr lvl="2"/>
            <a:r>
              <a:rPr lang="en-US" dirty="0"/>
              <a:t>Ideal when one dataset is small</a:t>
            </a:r>
          </a:p>
          <a:p>
            <a:pPr lvl="0"/>
            <a:r>
              <a:rPr lang="en-US" dirty="0"/>
              <a:t>Merge Join</a:t>
            </a:r>
          </a:p>
          <a:p>
            <a:pPr lvl="2"/>
            <a:r>
              <a:rPr lang="en-US" dirty="0"/>
              <a:t>Ideal when both datasets are sorted</a:t>
            </a:r>
          </a:p>
          <a:p>
            <a:pPr lvl="0"/>
            <a:r>
              <a:rPr lang="en-US" dirty="0"/>
              <a:t>Hash Join</a:t>
            </a:r>
          </a:p>
          <a:p>
            <a:pPr lvl="2"/>
            <a:r>
              <a:rPr lang="en-US" dirty="0"/>
              <a:t>Ideal for large datasets</a:t>
            </a:r>
          </a:p>
          <a:p>
            <a:pPr lvl="2"/>
            <a:r>
              <a:rPr lang="en-US" dirty="0"/>
              <a:t>Memory intensive!!!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Joining Data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dirty="0"/>
              <a:t>There are three types of joins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28B41F-31FE-406D-AC20-0EB3CA584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148" y="2064424"/>
            <a:ext cx="781050" cy="7334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73B76D-2C91-41C8-AB73-D69577690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7148" y="2876687"/>
            <a:ext cx="800100" cy="7143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A48238-08E4-4495-A0C7-2669571E1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1911" y="3669900"/>
            <a:ext cx="77152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61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 dirty="0"/>
              <a:t>Compute Scalar</a:t>
            </a:r>
          </a:p>
          <a:p>
            <a:pPr lvl="0"/>
            <a:r>
              <a:rPr lang="en-US" dirty="0"/>
              <a:t>Filter</a:t>
            </a:r>
          </a:p>
          <a:p>
            <a:pPr lvl="0"/>
            <a:r>
              <a:rPr lang="en-US" dirty="0"/>
              <a:t>Sort</a:t>
            </a:r>
          </a:p>
          <a:p>
            <a:pPr lvl="0"/>
            <a:r>
              <a:rPr lang="en-US" dirty="0"/>
              <a:t>Top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Manipulating Data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52438" y="1234203"/>
            <a:ext cx="8242300" cy="429594"/>
          </a:xfrm>
        </p:spPr>
        <p:txBody>
          <a:bodyPr/>
          <a:lstStyle/>
          <a:p>
            <a:pPr lvl="0"/>
            <a:r>
              <a:rPr lang="en-US" dirty="0"/>
              <a:t>There are a lot of ways to manipulate data. These are a few.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E1A732-B1B3-4FB8-88DF-C8B353468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487" y="2185274"/>
            <a:ext cx="962025" cy="6191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48D523-8316-4107-AC04-7969942B4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8174" y="2804399"/>
            <a:ext cx="628650" cy="6191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D97425-FCCF-4628-80CD-2819E9311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0199" y="2185273"/>
            <a:ext cx="685800" cy="619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E71FDC-9485-4739-B9DB-CEE370EE4D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0199" y="2804399"/>
            <a:ext cx="657225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9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 dirty="0"/>
              <a:t>Compare </a:t>
            </a:r>
            <a:r>
              <a:rPr lang="en-US" dirty="0" err="1"/>
              <a:t>Showplan</a:t>
            </a:r>
            <a:endParaRPr lang="en-US" dirty="0"/>
          </a:p>
          <a:p>
            <a:pPr lvl="0"/>
            <a:r>
              <a:rPr lang="en-US" dirty="0"/>
              <a:t>Cardinality Estimator</a:t>
            </a:r>
          </a:p>
          <a:p>
            <a:pPr lvl="0"/>
            <a:r>
              <a:rPr lang="en-US" dirty="0"/>
              <a:t>Row Level Security</a:t>
            </a:r>
          </a:p>
          <a:p>
            <a:pPr lvl="0"/>
            <a:r>
              <a:rPr lang="en-US" dirty="0"/>
              <a:t>Live Query Statistics</a:t>
            </a:r>
          </a:p>
          <a:p>
            <a:pPr lvl="0"/>
            <a:r>
              <a:rPr lang="en-US" dirty="0"/>
              <a:t>Query Store</a:t>
            </a:r>
          </a:p>
          <a:p>
            <a:pPr lvl="0"/>
            <a:r>
              <a:rPr lang="en-US" dirty="0"/>
              <a:t>Adaptive Query Plans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new?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dirty="0"/>
              <a:t>A lot has changed since 2008 R2.</a:t>
            </a:r>
          </a:p>
        </p:txBody>
      </p:sp>
    </p:spTree>
    <p:extLst>
      <p:ext uri="{BB962C8B-B14F-4D97-AF65-F5344CB8AC3E}">
        <p14:creationId xmlns:p14="http://schemas.microsoft.com/office/powerpoint/2010/main" val="3173493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57130" y="2077164"/>
            <a:ext cx="4800148" cy="706657"/>
          </a:xfrm>
        </p:spPr>
        <p:txBody>
          <a:bodyPr/>
          <a:lstStyle/>
          <a:p>
            <a:r>
              <a:rPr lang="en-US" dirty="0"/>
              <a:t>Execution Plans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127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Learn more from Eugene Meidinger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5648509" y="3243798"/>
            <a:ext cx="2196529" cy="276225"/>
          </a:xfrm>
        </p:spPr>
        <p:txBody>
          <a:bodyPr/>
          <a:lstStyle/>
          <a:p>
            <a:r>
              <a:rPr lang="en-US" dirty="0"/>
              <a:t>eugene@eugenemeidinger.com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sqlgene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420258" y="3267111"/>
            <a:ext cx="229600" cy="229600"/>
            <a:chOff x="5748554" y="5146675"/>
            <a:chExt cx="353832" cy="353832"/>
          </a:xfrm>
        </p:grpSpPr>
        <p:sp>
          <p:nvSpPr>
            <p:cNvPr id="12" name="Freeform 383"/>
            <p:cNvSpPr>
              <a:spLocks/>
            </p:cNvSpPr>
            <p:nvPr/>
          </p:nvSpPr>
          <p:spPr bwMode="auto">
            <a:xfrm>
              <a:off x="5852152" y="5257800"/>
              <a:ext cx="159336" cy="137932"/>
            </a:xfrm>
            <a:custGeom>
              <a:avLst/>
              <a:gdLst>
                <a:gd name="T0" fmla="*/ 458484450 w 64"/>
                <a:gd name="T1" fmla="*/ 49083328 h 56"/>
                <a:gd name="T2" fmla="*/ 408336961 w 64"/>
                <a:gd name="T3" fmla="*/ 63107136 h 56"/>
                <a:gd name="T4" fmla="*/ 444156978 w 64"/>
                <a:gd name="T5" fmla="*/ 7011904 h 56"/>
                <a:gd name="T6" fmla="*/ 386847091 w 64"/>
                <a:gd name="T7" fmla="*/ 28047616 h 56"/>
                <a:gd name="T8" fmla="*/ 386847091 w 64"/>
                <a:gd name="T9" fmla="*/ 28047616 h 56"/>
                <a:gd name="T10" fmla="*/ 315207056 w 64"/>
                <a:gd name="T11" fmla="*/ 0 h 56"/>
                <a:gd name="T12" fmla="*/ 222077151 w 64"/>
                <a:gd name="T13" fmla="*/ 98166656 h 56"/>
                <a:gd name="T14" fmla="*/ 229242225 w 64"/>
                <a:gd name="T15" fmla="*/ 119202368 h 56"/>
                <a:gd name="T16" fmla="*/ 229242225 w 64"/>
                <a:gd name="T17" fmla="*/ 119202368 h 56"/>
                <a:gd name="T18" fmla="*/ 28654944 w 64"/>
                <a:gd name="T19" fmla="*/ 21035712 h 56"/>
                <a:gd name="T20" fmla="*/ 57309887 w 64"/>
                <a:gd name="T21" fmla="*/ 147249984 h 56"/>
                <a:gd name="T22" fmla="*/ 14327472 w 64"/>
                <a:gd name="T23" fmla="*/ 140238080 h 56"/>
                <a:gd name="T24" fmla="*/ 85964831 w 64"/>
                <a:gd name="T25" fmla="*/ 238404736 h 56"/>
                <a:gd name="T26" fmla="*/ 42982415 w 64"/>
                <a:gd name="T27" fmla="*/ 238404736 h 56"/>
                <a:gd name="T28" fmla="*/ 128949923 w 64"/>
                <a:gd name="T29" fmla="*/ 308523776 h 56"/>
                <a:gd name="T30" fmla="*/ 0 w 64"/>
                <a:gd name="T31" fmla="*/ 350595200 h 56"/>
                <a:gd name="T32" fmla="*/ 150439792 w 64"/>
                <a:gd name="T33" fmla="*/ 392666624 h 56"/>
                <a:gd name="T34" fmla="*/ 415502035 w 64"/>
                <a:gd name="T35" fmla="*/ 98166656 h 56"/>
                <a:gd name="T36" fmla="*/ 415502035 w 64"/>
                <a:gd name="T37" fmla="*/ 98166656 h 56"/>
                <a:gd name="T38" fmla="*/ 415502035 w 64"/>
                <a:gd name="T39" fmla="*/ 98166656 h 56"/>
                <a:gd name="T40" fmla="*/ 415502035 w 64"/>
                <a:gd name="T41" fmla="*/ 98166656 h 56"/>
                <a:gd name="T42" fmla="*/ 458484450 w 64"/>
                <a:gd name="T43" fmla="*/ 49083328 h 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4" h="56">
                  <a:moveTo>
                    <a:pt x="64" y="7"/>
                  </a:moveTo>
                  <a:cubicBezTo>
                    <a:pt x="63" y="7"/>
                    <a:pt x="60" y="9"/>
                    <a:pt x="57" y="9"/>
                  </a:cubicBezTo>
                  <a:cubicBezTo>
                    <a:pt x="59" y="8"/>
                    <a:pt x="61" y="4"/>
                    <a:pt x="62" y="1"/>
                  </a:cubicBezTo>
                  <a:cubicBezTo>
                    <a:pt x="60" y="3"/>
                    <a:pt x="56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2" y="2"/>
                    <a:pt x="48" y="0"/>
                    <a:pt x="44" y="0"/>
                  </a:cubicBezTo>
                  <a:cubicBezTo>
                    <a:pt x="37" y="0"/>
                    <a:pt x="31" y="6"/>
                    <a:pt x="31" y="14"/>
                  </a:cubicBezTo>
                  <a:cubicBezTo>
                    <a:pt x="31" y="15"/>
                    <a:pt x="31" y="16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22" y="17"/>
                    <a:pt x="10" y="12"/>
                    <a:pt x="4" y="3"/>
                  </a:cubicBezTo>
                  <a:cubicBezTo>
                    <a:pt x="0" y="10"/>
                    <a:pt x="3" y="18"/>
                    <a:pt x="8" y="21"/>
                  </a:cubicBezTo>
                  <a:cubicBezTo>
                    <a:pt x="6" y="22"/>
                    <a:pt x="3" y="21"/>
                    <a:pt x="2" y="20"/>
                  </a:cubicBezTo>
                  <a:cubicBezTo>
                    <a:pt x="2" y="25"/>
                    <a:pt x="4" y="31"/>
                    <a:pt x="12" y="34"/>
                  </a:cubicBezTo>
                  <a:cubicBezTo>
                    <a:pt x="10" y="35"/>
                    <a:pt x="8" y="34"/>
                    <a:pt x="6" y="34"/>
                  </a:cubicBezTo>
                  <a:cubicBezTo>
                    <a:pt x="7" y="38"/>
                    <a:pt x="12" y="44"/>
                    <a:pt x="18" y="44"/>
                  </a:cubicBezTo>
                  <a:cubicBezTo>
                    <a:pt x="16" y="46"/>
                    <a:pt x="9" y="51"/>
                    <a:pt x="0" y="50"/>
                  </a:cubicBezTo>
                  <a:cubicBezTo>
                    <a:pt x="6" y="54"/>
                    <a:pt x="13" y="56"/>
                    <a:pt x="21" y="56"/>
                  </a:cubicBezTo>
                  <a:cubicBezTo>
                    <a:pt x="42" y="56"/>
                    <a:pt x="58" y="37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60" y="13"/>
                    <a:pt x="62" y="10"/>
                    <a:pt x="64" y="7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748554" y="5146675"/>
              <a:ext cx="353832" cy="353832"/>
            </a:xfrm>
            <a:prstGeom prst="roundRect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5411896" y="3267111"/>
            <a:ext cx="229600" cy="229600"/>
          </a:xfrm>
          <a:prstGeom prst="round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77"/>
          <p:cNvSpPr>
            <a:spLocks noEditPoints="1"/>
          </p:cNvSpPr>
          <p:nvPr/>
        </p:nvSpPr>
        <p:spPr bwMode="auto">
          <a:xfrm>
            <a:off x="5475078" y="3347294"/>
            <a:ext cx="110250" cy="75652"/>
          </a:xfrm>
          <a:custGeom>
            <a:avLst/>
            <a:gdLst>
              <a:gd name="T0" fmla="*/ 638267519 w 216"/>
              <a:gd name="T1" fmla="*/ 0 h 149"/>
              <a:gd name="T2" fmla="*/ 27751602 w 216"/>
              <a:gd name="T3" fmla="*/ 0 h 149"/>
              <a:gd name="T4" fmla="*/ 0 w 216"/>
              <a:gd name="T5" fmla="*/ 27555164 h 149"/>
              <a:gd name="T6" fmla="*/ 0 w 216"/>
              <a:gd name="T7" fmla="*/ 428642686 h 149"/>
              <a:gd name="T8" fmla="*/ 27751602 w 216"/>
              <a:gd name="T9" fmla="*/ 456197851 h 149"/>
              <a:gd name="T10" fmla="*/ 638267519 w 216"/>
              <a:gd name="T11" fmla="*/ 456197851 h 149"/>
              <a:gd name="T12" fmla="*/ 666017365 w 216"/>
              <a:gd name="T13" fmla="*/ 428642686 h 149"/>
              <a:gd name="T14" fmla="*/ 666017365 w 216"/>
              <a:gd name="T15" fmla="*/ 27555164 h 149"/>
              <a:gd name="T16" fmla="*/ 638267519 w 216"/>
              <a:gd name="T17" fmla="*/ 0 h 149"/>
              <a:gd name="T18" fmla="*/ 434761628 w 216"/>
              <a:gd name="T19" fmla="*/ 244938678 h 149"/>
              <a:gd name="T20" fmla="*/ 616683135 w 216"/>
              <a:gd name="T21" fmla="*/ 382716247 h 149"/>
              <a:gd name="T22" fmla="*/ 619765866 w 216"/>
              <a:gd name="T23" fmla="*/ 401087522 h 149"/>
              <a:gd name="T24" fmla="*/ 604348700 w 216"/>
              <a:gd name="T25" fmla="*/ 407210115 h 149"/>
              <a:gd name="T26" fmla="*/ 410094513 w 216"/>
              <a:gd name="T27" fmla="*/ 269432546 h 149"/>
              <a:gd name="T28" fmla="*/ 403927296 w 216"/>
              <a:gd name="T29" fmla="*/ 269432546 h 149"/>
              <a:gd name="T30" fmla="*/ 345343118 w 216"/>
              <a:gd name="T31" fmla="*/ 315358985 h 149"/>
              <a:gd name="T32" fmla="*/ 333008682 w 216"/>
              <a:gd name="T33" fmla="*/ 318420281 h 149"/>
              <a:gd name="T34" fmla="*/ 320674247 w 216"/>
              <a:gd name="T35" fmla="*/ 315358985 h 149"/>
              <a:gd name="T36" fmla="*/ 259007338 w 216"/>
              <a:gd name="T37" fmla="*/ 266371249 h 149"/>
              <a:gd name="T38" fmla="*/ 255922851 w 216"/>
              <a:gd name="T39" fmla="*/ 266371249 h 149"/>
              <a:gd name="T40" fmla="*/ 61668665 w 216"/>
              <a:gd name="T41" fmla="*/ 407210115 h 149"/>
              <a:gd name="T42" fmla="*/ 43167011 w 216"/>
              <a:gd name="T43" fmla="*/ 401087522 h 149"/>
              <a:gd name="T44" fmla="*/ 46251499 w 216"/>
              <a:gd name="T45" fmla="*/ 382716247 h 149"/>
              <a:gd name="T46" fmla="*/ 231255737 w 216"/>
              <a:gd name="T47" fmla="*/ 247999974 h 149"/>
              <a:gd name="T48" fmla="*/ 231255737 w 216"/>
              <a:gd name="T49" fmla="*/ 241877381 h 149"/>
              <a:gd name="T50" fmla="*/ 43167011 w 216"/>
              <a:gd name="T51" fmla="*/ 73481603 h 149"/>
              <a:gd name="T52" fmla="*/ 37001550 w 216"/>
              <a:gd name="T53" fmla="*/ 52049032 h 149"/>
              <a:gd name="T54" fmla="*/ 49334229 w 216"/>
              <a:gd name="T55" fmla="*/ 45926439 h 149"/>
              <a:gd name="T56" fmla="*/ 58584178 w 216"/>
              <a:gd name="T57" fmla="*/ 48987736 h 149"/>
              <a:gd name="T58" fmla="*/ 326841464 w 216"/>
              <a:gd name="T59" fmla="*/ 281679480 h 149"/>
              <a:gd name="T60" fmla="*/ 333008682 w 216"/>
              <a:gd name="T61" fmla="*/ 281679480 h 149"/>
              <a:gd name="T62" fmla="*/ 339175900 w 216"/>
              <a:gd name="T63" fmla="*/ 281679480 h 149"/>
              <a:gd name="T64" fmla="*/ 604348700 w 216"/>
              <a:gd name="T65" fmla="*/ 48987736 h 149"/>
              <a:gd name="T66" fmla="*/ 613598648 w 216"/>
              <a:gd name="T67" fmla="*/ 45926439 h 149"/>
              <a:gd name="T68" fmla="*/ 625933084 w 216"/>
              <a:gd name="T69" fmla="*/ 52049032 h 149"/>
              <a:gd name="T70" fmla="*/ 622850353 w 216"/>
              <a:gd name="T71" fmla="*/ 73481603 h 149"/>
              <a:gd name="T72" fmla="*/ 434761628 w 216"/>
              <a:gd name="T73" fmla="*/ 241877381 h 149"/>
              <a:gd name="T74" fmla="*/ 434761628 w 216"/>
              <a:gd name="T75" fmla="*/ 244938678 h 14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16" h="149">
                <a:moveTo>
                  <a:pt x="207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4" y="149"/>
                  <a:pt x="9" y="149"/>
                </a:cubicBezTo>
                <a:cubicBezTo>
                  <a:pt x="207" y="149"/>
                  <a:pt x="207" y="149"/>
                  <a:pt x="207" y="149"/>
                </a:cubicBezTo>
                <a:cubicBezTo>
                  <a:pt x="212" y="149"/>
                  <a:pt x="216" y="144"/>
                  <a:pt x="216" y="140"/>
                </a:cubicBezTo>
                <a:cubicBezTo>
                  <a:pt x="216" y="9"/>
                  <a:pt x="216" y="9"/>
                  <a:pt x="216" y="9"/>
                </a:cubicBezTo>
                <a:cubicBezTo>
                  <a:pt x="216" y="4"/>
                  <a:pt x="212" y="0"/>
                  <a:pt x="207" y="0"/>
                </a:cubicBezTo>
                <a:close/>
                <a:moveTo>
                  <a:pt x="141" y="80"/>
                </a:moveTo>
                <a:cubicBezTo>
                  <a:pt x="157" y="92"/>
                  <a:pt x="200" y="125"/>
                  <a:pt x="200" y="125"/>
                </a:cubicBezTo>
                <a:cubicBezTo>
                  <a:pt x="202" y="126"/>
                  <a:pt x="202" y="129"/>
                  <a:pt x="201" y="131"/>
                </a:cubicBezTo>
                <a:cubicBezTo>
                  <a:pt x="200" y="133"/>
                  <a:pt x="198" y="134"/>
                  <a:pt x="196" y="133"/>
                </a:cubicBezTo>
                <a:cubicBezTo>
                  <a:pt x="196" y="133"/>
                  <a:pt x="150" y="100"/>
                  <a:pt x="133" y="88"/>
                </a:cubicBezTo>
                <a:cubicBezTo>
                  <a:pt x="132" y="87"/>
                  <a:pt x="131" y="88"/>
                  <a:pt x="131" y="88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11" y="104"/>
                  <a:pt x="109" y="104"/>
                  <a:pt x="108" y="104"/>
                </a:cubicBezTo>
                <a:cubicBezTo>
                  <a:pt x="106" y="104"/>
                  <a:pt x="105" y="104"/>
                  <a:pt x="104" y="103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7"/>
                  <a:pt x="84" y="87"/>
                  <a:pt x="83" y="87"/>
                </a:cubicBezTo>
                <a:cubicBezTo>
                  <a:pt x="66" y="99"/>
                  <a:pt x="20" y="133"/>
                  <a:pt x="20" y="133"/>
                </a:cubicBezTo>
                <a:cubicBezTo>
                  <a:pt x="18" y="134"/>
                  <a:pt x="15" y="133"/>
                  <a:pt x="14" y="131"/>
                </a:cubicBezTo>
                <a:cubicBezTo>
                  <a:pt x="13" y="129"/>
                  <a:pt x="14" y="126"/>
                  <a:pt x="15" y="125"/>
                </a:cubicBezTo>
                <a:cubicBezTo>
                  <a:pt x="15" y="125"/>
                  <a:pt x="58" y="92"/>
                  <a:pt x="75" y="81"/>
                </a:cubicBezTo>
                <a:cubicBezTo>
                  <a:pt x="76" y="80"/>
                  <a:pt x="75" y="79"/>
                  <a:pt x="75" y="79"/>
                </a:cubicBezTo>
                <a:cubicBezTo>
                  <a:pt x="14" y="24"/>
                  <a:pt x="14" y="24"/>
                  <a:pt x="14" y="24"/>
                </a:cubicBezTo>
                <a:cubicBezTo>
                  <a:pt x="12" y="23"/>
                  <a:pt x="11" y="19"/>
                  <a:pt x="12" y="17"/>
                </a:cubicBezTo>
                <a:cubicBezTo>
                  <a:pt x="13" y="16"/>
                  <a:pt x="15" y="15"/>
                  <a:pt x="16" y="15"/>
                </a:cubicBezTo>
                <a:cubicBezTo>
                  <a:pt x="17" y="15"/>
                  <a:pt x="18" y="15"/>
                  <a:pt x="19" y="16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6" y="92"/>
                  <a:pt x="107" y="92"/>
                  <a:pt x="108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7" y="15"/>
                  <a:pt x="198" y="15"/>
                  <a:pt x="199" y="15"/>
                </a:cubicBezTo>
                <a:cubicBezTo>
                  <a:pt x="201" y="15"/>
                  <a:pt x="202" y="16"/>
                  <a:pt x="203" y="17"/>
                </a:cubicBezTo>
                <a:cubicBezTo>
                  <a:pt x="205" y="19"/>
                  <a:pt x="204" y="23"/>
                  <a:pt x="202" y="24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41" y="79"/>
                  <a:pt x="140" y="80"/>
                  <a:pt x="141" y="8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04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43"/>
          <p:cNvSpPr>
            <a:spLocks noGrp="1"/>
          </p:cNvSpPr>
          <p:nvPr>
            <p:ph type="title"/>
          </p:nvPr>
        </p:nvSpPr>
        <p:spPr>
          <a:xfrm>
            <a:off x="813554" y="2632939"/>
            <a:ext cx="3706776" cy="470928"/>
          </a:xfrm>
        </p:spPr>
        <p:txBody>
          <a:bodyPr/>
          <a:lstStyle/>
          <a:p>
            <a:r>
              <a:rPr lang="en-US" dirty="0"/>
              <a:t>Eugene Meidinger</a:t>
            </a:r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0"/>
          </p:nvPr>
        </p:nvSpPr>
        <p:spPr>
          <a:xfrm>
            <a:off x="560192" y="3096942"/>
            <a:ext cx="4213344" cy="405685"/>
          </a:xfrm>
        </p:spPr>
        <p:txBody>
          <a:bodyPr/>
          <a:lstStyle/>
          <a:p>
            <a:r>
              <a:rPr lang="en-US" dirty="0"/>
              <a:t>BI Consultant, All Lines Technology</a:t>
            </a:r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BI Consultant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7ACADE3-3454-4C1E-9CDF-AB0DA0AB289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53" name="Text Placeholder 15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Pluralsight Author</a:t>
            </a:r>
          </a:p>
        </p:txBody>
      </p:sp>
      <p:sp>
        <p:nvSpPr>
          <p:cNvPr id="155" name="Text Placeholder 15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Pittsburgh PUG co-leader</a:t>
            </a:r>
          </a:p>
        </p:txBody>
      </p:sp>
      <p:sp>
        <p:nvSpPr>
          <p:cNvPr id="156" name="Text Placeholder 15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Help lead the Pittsburgh Power BI User Group.</a:t>
            </a:r>
          </a:p>
        </p:txBody>
      </p:sp>
      <p:sp>
        <p:nvSpPr>
          <p:cNvPr id="157" name="Text Placeholder 156"/>
          <p:cNvSpPr>
            <a:spLocks noGrp="1"/>
          </p:cNvSpPr>
          <p:nvPr>
            <p:ph type="body" sz="quarter" idx="18"/>
          </p:nvPr>
        </p:nvSpPr>
        <p:spPr>
          <a:xfrm>
            <a:off x="1455081" y="3820992"/>
            <a:ext cx="1357187" cy="261938"/>
          </a:xfrm>
        </p:spPr>
        <p:txBody>
          <a:bodyPr/>
          <a:lstStyle/>
          <a:p>
            <a:r>
              <a:rPr lang="en-US" dirty="0"/>
              <a:t>/</a:t>
            </a:r>
            <a:r>
              <a:rPr lang="en-US" dirty="0" err="1"/>
              <a:t>eugenemeidinger</a:t>
            </a:r>
            <a:endParaRPr lang="en-US" dirty="0"/>
          </a:p>
        </p:txBody>
      </p:sp>
      <p:sp>
        <p:nvSpPr>
          <p:cNvPr id="158" name="Text Placeholder 157"/>
          <p:cNvSpPr>
            <a:spLocks noGrp="1"/>
          </p:cNvSpPr>
          <p:nvPr>
            <p:ph type="body" sz="quarter" idx="19"/>
          </p:nvPr>
        </p:nvSpPr>
        <p:spPr>
          <a:xfrm>
            <a:off x="3128405" y="3835661"/>
            <a:ext cx="1035158" cy="261938"/>
          </a:xfrm>
        </p:spPr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sqlgene</a:t>
            </a:r>
            <a:endParaRPr lang="en-US" dirty="0"/>
          </a:p>
        </p:txBody>
      </p:sp>
      <p:grpSp>
        <p:nvGrpSpPr>
          <p:cNvPr id="91" name="Group 90"/>
          <p:cNvGrpSpPr/>
          <p:nvPr/>
        </p:nvGrpSpPr>
        <p:grpSpPr>
          <a:xfrm>
            <a:off x="2924864" y="3850330"/>
            <a:ext cx="229600" cy="229600"/>
            <a:chOff x="5748554" y="5146675"/>
            <a:chExt cx="353832" cy="353832"/>
          </a:xfrm>
        </p:grpSpPr>
        <p:sp>
          <p:nvSpPr>
            <p:cNvPr id="92" name="Freeform 383"/>
            <p:cNvSpPr>
              <a:spLocks/>
            </p:cNvSpPr>
            <p:nvPr/>
          </p:nvSpPr>
          <p:spPr bwMode="auto">
            <a:xfrm>
              <a:off x="5852152" y="5257800"/>
              <a:ext cx="159336" cy="137932"/>
            </a:xfrm>
            <a:custGeom>
              <a:avLst/>
              <a:gdLst>
                <a:gd name="T0" fmla="*/ 458484450 w 64"/>
                <a:gd name="T1" fmla="*/ 49083328 h 56"/>
                <a:gd name="T2" fmla="*/ 408336961 w 64"/>
                <a:gd name="T3" fmla="*/ 63107136 h 56"/>
                <a:gd name="T4" fmla="*/ 444156978 w 64"/>
                <a:gd name="T5" fmla="*/ 7011904 h 56"/>
                <a:gd name="T6" fmla="*/ 386847091 w 64"/>
                <a:gd name="T7" fmla="*/ 28047616 h 56"/>
                <a:gd name="T8" fmla="*/ 386847091 w 64"/>
                <a:gd name="T9" fmla="*/ 28047616 h 56"/>
                <a:gd name="T10" fmla="*/ 315207056 w 64"/>
                <a:gd name="T11" fmla="*/ 0 h 56"/>
                <a:gd name="T12" fmla="*/ 222077151 w 64"/>
                <a:gd name="T13" fmla="*/ 98166656 h 56"/>
                <a:gd name="T14" fmla="*/ 229242225 w 64"/>
                <a:gd name="T15" fmla="*/ 119202368 h 56"/>
                <a:gd name="T16" fmla="*/ 229242225 w 64"/>
                <a:gd name="T17" fmla="*/ 119202368 h 56"/>
                <a:gd name="T18" fmla="*/ 28654944 w 64"/>
                <a:gd name="T19" fmla="*/ 21035712 h 56"/>
                <a:gd name="T20" fmla="*/ 57309887 w 64"/>
                <a:gd name="T21" fmla="*/ 147249984 h 56"/>
                <a:gd name="T22" fmla="*/ 14327472 w 64"/>
                <a:gd name="T23" fmla="*/ 140238080 h 56"/>
                <a:gd name="T24" fmla="*/ 85964831 w 64"/>
                <a:gd name="T25" fmla="*/ 238404736 h 56"/>
                <a:gd name="T26" fmla="*/ 42982415 w 64"/>
                <a:gd name="T27" fmla="*/ 238404736 h 56"/>
                <a:gd name="T28" fmla="*/ 128949923 w 64"/>
                <a:gd name="T29" fmla="*/ 308523776 h 56"/>
                <a:gd name="T30" fmla="*/ 0 w 64"/>
                <a:gd name="T31" fmla="*/ 350595200 h 56"/>
                <a:gd name="T32" fmla="*/ 150439792 w 64"/>
                <a:gd name="T33" fmla="*/ 392666624 h 56"/>
                <a:gd name="T34" fmla="*/ 415502035 w 64"/>
                <a:gd name="T35" fmla="*/ 98166656 h 56"/>
                <a:gd name="T36" fmla="*/ 415502035 w 64"/>
                <a:gd name="T37" fmla="*/ 98166656 h 56"/>
                <a:gd name="T38" fmla="*/ 415502035 w 64"/>
                <a:gd name="T39" fmla="*/ 98166656 h 56"/>
                <a:gd name="T40" fmla="*/ 415502035 w 64"/>
                <a:gd name="T41" fmla="*/ 98166656 h 56"/>
                <a:gd name="T42" fmla="*/ 458484450 w 64"/>
                <a:gd name="T43" fmla="*/ 49083328 h 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4" h="56">
                  <a:moveTo>
                    <a:pt x="64" y="7"/>
                  </a:moveTo>
                  <a:cubicBezTo>
                    <a:pt x="63" y="7"/>
                    <a:pt x="60" y="9"/>
                    <a:pt x="57" y="9"/>
                  </a:cubicBezTo>
                  <a:cubicBezTo>
                    <a:pt x="59" y="8"/>
                    <a:pt x="61" y="4"/>
                    <a:pt x="62" y="1"/>
                  </a:cubicBezTo>
                  <a:cubicBezTo>
                    <a:pt x="60" y="3"/>
                    <a:pt x="56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2" y="2"/>
                    <a:pt x="48" y="0"/>
                    <a:pt x="44" y="0"/>
                  </a:cubicBezTo>
                  <a:cubicBezTo>
                    <a:pt x="37" y="0"/>
                    <a:pt x="31" y="6"/>
                    <a:pt x="31" y="14"/>
                  </a:cubicBezTo>
                  <a:cubicBezTo>
                    <a:pt x="31" y="15"/>
                    <a:pt x="31" y="16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22" y="17"/>
                    <a:pt x="10" y="12"/>
                    <a:pt x="4" y="3"/>
                  </a:cubicBezTo>
                  <a:cubicBezTo>
                    <a:pt x="0" y="10"/>
                    <a:pt x="3" y="18"/>
                    <a:pt x="8" y="21"/>
                  </a:cubicBezTo>
                  <a:cubicBezTo>
                    <a:pt x="6" y="22"/>
                    <a:pt x="3" y="21"/>
                    <a:pt x="2" y="20"/>
                  </a:cubicBezTo>
                  <a:cubicBezTo>
                    <a:pt x="2" y="25"/>
                    <a:pt x="4" y="31"/>
                    <a:pt x="12" y="34"/>
                  </a:cubicBezTo>
                  <a:cubicBezTo>
                    <a:pt x="10" y="35"/>
                    <a:pt x="8" y="34"/>
                    <a:pt x="6" y="34"/>
                  </a:cubicBezTo>
                  <a:cubicBezTo>
                    <a:pt x="7" y="38"/>
                    <a:pt x="12" y="44"/>
                    <a:pt x="18" y="44"/>
                  </a:cubicBezTo>
                  <a:cubicBezTo>
                    <a:pt x="16" y="46"/>
                    <a:pt x="9" y="51"/>
                    <a:pt x="0" y="50"/>
                  </a:cubicBezTo>
                  <a:cubicBezTo>
                    <a:pt x="6" y="54"/>
                    <a:pt x="13" y="56"/>
                    <a:pt x="21" y="56"/>
                  </a:cubicBezTo>
                  <a:cubicBezTo>
                    <a:pt x="42" y="56"/>
                    <a:pt x="58" y="37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60" y="13"/>
                    <a:pt x="62" y="10"/>
                    <a:pt x="64" y="7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Rounded Rectangle 92"/>
            <p:cNvSpPr/>
            <p:nvPr/>
          </p:nvSpPr>
          <p:spPr>
            <a:xfrm>
              <a:off x="5748554" y="5146675"/>
              <a:ext cx="353832" cy="353832"/>
            </a:xfrm>
            <a:prstGeom prst="roundRect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250158" y="3835661"/>
            <a:ext cx="229600" cy="229600"/>
            <a:chOff x="3348740" y="4138863"/>
            <a:chExt cx="229600" cy="229600"/>
          </a:xfrm>
        </p:grpSpPr>
        <p:sp>
          <p:nvSpPr>
            <p:cNvPr id="95" name="Rounded Rectangle 94"/>
            <p:cNvSpPr/>
            <p:nvPr/>
          </p:nvSpPr>
          <p:spPr>
            <a:xfrm>
              <a:off x="3348740" y="4138863"/>
              <a:ext cx="229600" cy="229600"/>
            </a:xfrm>
            <a:prstGeom prst="roundRect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6" name="Group 1216"/>
            <p:cNvGrpSpPr>
              <a:grpSpLocks/>
            </p:cNvGrpSpPr>
            <p:nvPr/>
          </p:nvGrpSpPr>
          <p:grpSpPr bwMode="auto">
            <a:xfrm>
              <a:off x="3416337" y="4197351"/>
              <a:ext cx="101582" cy="101580"/>
              <a:chOff x="8400256" y="3573016"/>
              <a:chExt cx="423863" cy="422275"/>
            </a:xfrm>
            <a:solidFill>
              <a:schemeClr val="tx1"/>
            </a:solidFill>
          </p:grpSpPr>
          <p:sp>
            <p:nvSpPr>
              <p:cNvPr id="97" name="Oval 315"/>
              <p:cNvSpPr>
                <a:spLocks noChangeArrowheads="1"/>
              </p:cNvSpPr>
              <p:nvPr/>
            </p:nvSpPr>
            <p:spPr bwMode="auto">
              <a:xfrm>
                <a:off x="8400256" y="3573016"/>
                <a:ext cx="103188" cy="1016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Open Sans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Open Sans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Open Sans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Open Sans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Open Sans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charset="0"/>
                  </a:defRPr>
                </a:lvl9pPr>
              </a:lstStyle>
              <a:p>
                <a:pPr eaLnBrk="1" hangingPunct="1"/>
                <a:endParaRPr lang="en-AU" altLang="x-none"/>
              </a:p>
            </p:txBody>
          </p:sp>
          <p:sp>
            <p:nvSpPr>
              <p:cNvPr id="98" name="Rectangle 316"/>
              <p:cNvSpPr>
                <a:spLocks noChangeArrowheads="1"/>
              </p:cNvSpPr>
              <p:nvPr/>
            </p:nvSpPr>
            <p:spPr bwMode="auto">
              <a:xfrm>
                <a:off x="8408194" y="3714304"/>
                <a:ext cx="87313" cy="280987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Open Sans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Open Sans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Open Sans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Open Sans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Open Sans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charset="0"/>
                  </a:defRPr>
                </a:lvl9pPr>
              </a:lstStyle>
              <a:p>
                <a:pPr eaLnBrk="1" hangingPunct="1"/>
                <a:endParaRPr lang="en-AU" altLang="x-none"/>
              </a:p>
            </p:txBody>
          </p:sp>
          <p:sp>
            <p:nvSpPr>
              <p:cNvPr id="99" name="Freeform 317"/>
              <p:cNvSpPr>
                <a:spLocks/>
              </p:cNvSpPr>
              <p:nvPr/>
            </p:nvSpPr>
            <p:spPr bwMode="auto">
              <a:xfrm>
                <a:off x="8551069" y="3706366"/>
                <a:ext cx="273050" cy="288925"/>
              </a:xfrm>
              <a:custGeom>
                <a:avLst/>
                <a:gdLst>
                  <a:gd name="T0" fmla="*/ 232890753 w 196"/>
                  <a:gd name="T1" fmla="*/ 0 h 207"/>
                  <a:gd name="T2" fmla="*/ 118386679 w 196"/>
                  <a:gd name="T3" fmla="*/ 62342199 h 207"/>
                  <a:gd name="T4" fmla="*/ 116446073 w 196"/>
                  <a:gd name="T5" fmla="*/ 62342199 h 207"/>
                  <a:gd name="T6" fmla="*/ 116446073 w 196"/>
                  <a:gd name="T7" fmla="*/ 9741099 h 207"/>
                  <a:gd name="T8" fmla="*/ 0 w 196"/>
                  <a:gd name="T9" fmla="*/ 9741099 h 207"/>
                  <a:gd name="T10" fmla="*/ 0 w 196"/>
                  <a:gd name="T11" fmla="*/ 403273699 h 207"/>
                  <a:gd name="T12" fmla="*/ 122267889 w 196"/>
                  <a:gd name="T13" fmla="*/ 403273699 h 207"/>
                  <a:gd name="T14" fmla="*/ 122267889 w 196"/>
                  <a:gd name="T15" fmla="*/ 208455898 h 207"/>
                  <a:gd name="T16" fmla="*/ 194075860 w 196"/>
                  <a:gd name="T17" fmla="*/ 107150698 h 207"/>
                  <a:gd name="T18" fmla="*/ 258121409 w 196"/>
                  <a:gd name="T19" fmla="*/ 212351500 h 207"/>
                  <a:gd name="T20" fmla="*/ 258121409 w 196"/>
                  <a:gd name="T21" fmla="*/ 403273699 h 207"/>
                  <a:gd name="T22" fmla="*/ 380389298 w 196"/>
                  <a:gd name="T23" fmla="*/ 403273699 h 207"/>
                  <a:gd name="T24" fmla="*/ 380389298 w 196"/>
                  <a:gd name="T25" fmla="*/ 187025200 h 207"/>
                  <a:gd name="T26" fmla="*/ 232890753 w 196"/>
                  <a:gd name="T27" fmla="*/ 0 h 20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6" h="207">
                    <a:moveTo>
                      <a:pt x="120" y="0"/>
                    </a:moveTo>
                    <a:cubicBezTo>
                      <a:pt x="90" y="0"/>
                      <a:pt x="69" y="16"/>
                      <a:pt x="61" y="32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63" y="207"/>
                      <a:pt x="63" y="207"/>
                      <a:pt x="63" y="2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81"/>
                      <a:pt x="68" y="55"/>
                      <a:pt x="100" y="55"/>
                    </a:cubicBezTo>
                    <a:cubicBezTo>
                      <a:pt x="133" y="55"/>
                      <a:pt x="133" y="85"/>
                      <a:pt x="133" y="109"/>
                    </a:cubicBezTo>
                    <a:cubicBezTo>
                      <a:pt x="133" y="207"/>
                      <a:pt x="133" y="207"/>
                      <a:pt x="133" y="207"/>
                    </a:cubicBezTo>
                    <a:cubicBezTo>
                      <a:pt x="196" y="207"/>
                      <a:pt x="196" y="207"/>
                      <a:pt x="196" y="207"/>
                    </a:cubicBezTo>
                    <a:cubicBezTo>
                      <a:pt x="196" y="96"/>
                      <a:pt x="196" y="96"/>
                      <a:pt x="196" y="96"/>
                    </a:cubicBezTo>
                    <a:cubicBezTo>
                      <a:pt x="196" y="42"/>
                      <a:pt x="184" y="0"/>
                      <a:pt x="120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6C04597-01DC-4520-84C6-494B8892B9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Went from SQL Newbie to SQL Pro in the last 6 years. Experience with T-SQL, SSRS and Power BI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DCAA521-3C37-413F-A52F-7E4DF4A19D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Author of video training on Pluralsight. Currently focusing on Power BI content</a:t>
            </a:r>
          </a:p>
        </p:txBody>
      </p:sp>
    </p:spTree>
    <p:extLst>
      <p:ext uri="{BB962C8B-B14F-4D97-AF65-F5344CB8AC3E}">
        <p14:creationId xmlns:p14="http://schemas.microsoft.com/office/powerpoint/2010/main" val="1515512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 dirty="0"/>
              <a:t>What are execution plans?</a:t>
            </a:r>
          </a:p>
          <a:p>
            <a:pPr lvl="0"/>
            <a:r>
              <a:rPr lang="en-US" dirty="0"/>
              <a:t>How do you read them?</a:t>
            </a:r>
          </a:p>
          <a:p>
            <a:pPr lvl="0"/>
            <a:r>
              <a:rPr lang="en-US" dirty="0"/>
              <a:t>What do the operators mean?</a:t>
            </a:r>
          </a:p>
          <a:p>
            <a:pPr lvl="0"/>
            <a:r>
              <a:rPr lang="en-US" dirty="0"/>
              <a:t>What’s new since SQL Server 2012?</a:t>
            </a:r>
          </a:p>
          <a:p>
            <a:pPr lvl="0"/>
            <a:r>
              <a:rPr lang="en-US" dirty="0"/>
              <a:t>Demos, Demos, Demos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dirty="0"/>
              <a:t>This is an introductory session on execution plans. </a:t>
            </a:r>
          </a:p>
        </p:txBody>
      </p:sp>
    </p:spTree>
    <p:extLst>
      <p:ext uri="{BB962C8B-B14F-4D97-AF65-F5344CB8AC3E}">
        <p14:creationId xmlns:p14="http://schemas.microsoft.com/office/powerpoint/2010/main" val="18885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5C4584-8375-4935-B332-5A0D6A4C48A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When the Database Engine processes a query, it creates a series of steps</a:t>
            </a:r>
          </a:p>
          <a:p>
            <a:pPr lvl="2"/>
            <a:r>
              <a:rPr lang="en-US" dirty="0"/>
              <a:t>You can think of this like a recipe, or driving directions</a:t>
            </a:r>
          </a:p>
          <a:p>
            <a:r>
              <a:rPr lang="en-US" dirty="0"/>
              <a:t>Execution plans give you insight into the choices the engine made</a:t>
            </a:r>
          </a:p>
          <a:p>
            <a:r>
              <a:rPr lang="en-US" dirty="0"/>
              <a:t>Some plans can be wildly inefficient (human error, bad statistics</a:t>
            </a:r>
            <a:r>
              <a:rPr lang="en-US"/>
              <a:t>, etc.)</a:t>
            </a:r>
            <a:endParaRPr lang="en-US" dirty="0"/>
          </a:p>
          <a:p>
            <a:r>
              <a:rPr lang="en-US" dirty="0"/>
              <a:t>Execution plans are cached for future runs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C95891-1AF2-41C8-A71C-4F11631AB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Execution Plans?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1CF56C-A103-45A7-A11F-B6A42316672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An execution plan represents the steps the database engine takes.</a:t>
            </a:r>
          </a:p>
        </p:txBody>
      </p:sp>
    </p:spTree>
    <p:extLst>
      <p:ext uri="{BB962C8B-B14F-4D97-AF65-F5344CB8AC3E}">
        <p14:creationId xmlns:p14="http://schemas.microsoft.com/office/powerpoint/2010/main" val="403752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Engines are like GPS Devices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GPS Device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Database Engine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You use a GPS device to tell you how to get from point A to point B as efficiently as possible</a:t>
            </a:r>
          </a:p>
          <a:p>
            <a:endParaRPr lang="en-US" dirty="0"/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 driving plan is a series of steps or operations (turn left, turn right, go straight, etc.)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 driving plan has a set of costs (miles, gas, time, tolls, etc.)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 GPS device usually provides multiple options, with different costs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Part of the Database Engine works to figure out how to get data from disk to the client as efficiently as possible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An execution plan is a series of steps or operations (Index scan, filter data, SELECT)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An execution plan has a set of costs (IO, CPU, RAM, time)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database engine will produce multiple potential execution plans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865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234C45-6826-4201-982D-38BE72B0110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Go to Query</a:t>
            </a:r>
          </a:p>
          <a:p>
            <a:pPr lvl="2"/>
            <a:r>
              <a:rPr lang="en-US" dirty="0"/>
              <a:t>Click Include Actual Execution Plan</a:t>
            </a:r>
          </a:p>
          <a:p>
            <a:r>
              <a:rPr lang="en-US" dirty="0"/>
              <a:t>Or, press Ctrl + M</a:t>
            </a:r>
          </a:p>
          <a:p>
            <a:r>
              <a:rPr lang="en-US" dirty="0"/>
              <a:t>Or, click the execution plan icon on the toolbar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E1A8FF-B643-4E03-84F2-282795234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View Execution Plans?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F1BA3-4D5B-4E7E-81C3-7ADE0BD3F7A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We have three different options.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A392DD-502A-4030-8D67-908E988EB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66" y="3513790"/>
            <a:ext cx="4546770" cy="8360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2EDD84-CF9E-4531-B55E-69E7753DD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366" y="1035099"/>
            <a:ext cx="2524914" cy="24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886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D1C5D-2154-42AF-8347-9C85A41BC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a Plan Look Like?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4CC2C7-A847-4900-9E80-CFB5D924A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005" y="1424252"/>
            <a:ext cx="7099990" cy="265209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613127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Read an Execution Plan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1457" y="864183"/>
            <a:ext cx="3680532" cy="390525"/>
          </a:xfrm>
        </p:spPr>
        <p:txBody>
          <a:bodyPr/>
          <a:lstStyle/>
          <a:p>
            <a:r>
              <a:rPr lang="en-US" dirty="0"/>
              <a:t>It’s a roadmap for your data.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1457" y="1477139"/>
            <a:ext cx="3680532" cy="3170466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Read from right to left and top to bottom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bg2">
                    <a:lumMod val="50000"/>
                  </a:schemeClr>
                </a:solidFill>
              </a:rPr>
              <a:t>Imagine everyone driving towards the SELECT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Icons represent operators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bg2">
                    <a:lumMod val="50000"/>
                  </a:schemeClr>
                </a:solidFill>
              </a:rPr>
              <a:t>Thinks of operators as turns on your road trip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bg2">
                    <a:lumMod val="50000"/>
                  </a:schemeClr>
                </a:solidFill>
              </a:rPr>
              <a:t>Operators have costs below them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Arrow represent data flow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bg2">
                    <a:lumMod val="50000"/>
                  </a:schemeClr>
                </a:solidFill>
              </a:rPr>
              <a:t>Think of them as traffic indicators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bg2">
                    <a:lumMod val="50000"/>
                  </a:schemeClr>
                </a:solidFill>
              </a:rPr>
              <a:t>Bigger arrows mean more rows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Hover over icons and arrows for more detail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endParaRPr lang="en-US" dirty="0">
              <a:solidFill>
                <a:srgbClr val="939598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9305B6-E07C-446A-AB0F-F142F2978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989" y="1589302"/>
            <a:ext cx="4352210" cy="96460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7ADE7F-32AE-42B8-A800-15736F783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989" y="2999584"/>
            <a:ext cx="4421067" cy="965654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643435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 Indexes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dirty="0"/>
              <a:t>The database engine will suggest missing indexes.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8C7370-8461-493A-9654-4C5C94088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8" y="1941008"/>
            <a:ext cx="7705725" cy="1381125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85297254"/>
      </p:ext>
    </p:extLst>
  </p:cSld>
  <p:clrMapOvr>
    <a:masterClrMapping/>
  </p:clrMapOvr>
</p:sld>
</file>

<file path=ppt/theme/theme1.xml><?xml version="1.0" encoding="utf-8"?>
<a:theme xmlns:a="http://schemas.openxmlformats.org/drawingml/2006/main" name="PASS 2013_SpeakerTemplate_16x9">
  <a:themeElements>
    <a:clrScheme name="PASS Brand Colors">
      <a:dk1>
        <a:srgbClr val="101820"/>
      </a:dk1>
      <a:lt1>
        <a:srgbClr val="6558B1"/>
      </a:lt1>
      <a:dk2>
        <a:srgbClr val="414954"/>
      </a:dk2>
      <a:lt2>
        <a:srgbClr val="FFFFFF"/>
      </a:lt2>
      <a:accent1>
        <a:srgbClr val="F9413A"/>
      </a:accent1>
      <a:accent2>
        <a:srgbClr val="AF272F"/>
      </a:accent2>
      <a:accent3>
        <a:srgbClr val="2CCCD3"/>
      </a:accent3>
      <a:accent4>
        <a:srgbClr val="007377"/>
      </a:accent4>
      <a:accent5>
        <a:srgbClr val="2E008B"/>
      </a:accent5>
      <a:accent6>
        <a:srgbClr val="6558B1"/>
      </a:accent6>
      <a:hlink>
        <a:srgbClr val="00BF6F"/>
      </a:hlink>
      <a:folHlink>
        <a:srgbClr val="00793E"/>
      </a:folHlink>
    </a:clrScheme>
    <a:fontScheme name="PAS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PASS 2013_SpeakerTemplate_16x9.potx</Template>
  <TotalTime>2664</TotalTime>
  <Words>673</Words>
  <Application>Microsoft Office PowerPoint</Application>
  <PresentationFormat>On-screen Show (16:9)</PresentationFormat>
  <Paragraphs>111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Calibri</vt:lpstr>
      <vt:lpstr>Century Gothic</vt:lpstr>
      <vt:lpstr>Consolas</vt:lpstr>
      <vt:lpstr>Gill Sans</vt:lpstr>
      <vt:lpstr>Gotham Book</vt:lpstr>
      <vt:lpstr>Gotham Light</vt:lpstr>
      <vt:lpstr>Open Sans</vt:lpstr>
      <vt:lpstr>Segoe UI</vt:lpstr>
      <vt:lpstr>Segoe UI Light</vt:lpstr>
      <vt:lpstr>PASS 2013_SpeakerTemplate_16x9</vt:lpstr>
      <vt:lpstr>PowerPoint Presentation</vt:lpstr>
      <vt:lpstr>Eugene Meidinger</vt:lpstr>
      <vt:lpstr>Agenda</vt:lpstr>
      <vt:lpstr>What are Execution Plans?</vt:lpstr>
      <vt:lpstr>Database Engines are like GPS Devices</vt:lpstr>
      <vt:lpstr>How Do We View Execution Plans?</vt:lpstr>
      <vt:lpstr>What Does a Plan Look Like?</vt:lpstr>
      <vt:lpstr>How to Read an Execution Plan</vt:lpstr>
      <vt:lpstr>Missing Indexes</vt:lpstr>
      <vt:lpstr>Types of Operators</vt:lpstr>
      <vt:lpstr>Gathering Data</vt:lpstr>
      <vt:lpstr>SARGability</vt:lpstr>
      <vt:lpstr>Joining Data</vt:lpstr>
      <vt:lpstr>Manipulating Data</vt:lpstr>
      <vt:lpstr>What’s new?</vt:lpstr>
      <vt:lpstr>Execution Plans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No more than 2 lines</dc:title>
  <dc:creator>Lana Montgomery</dc:creator>
  <cp:lastModifiedBy>Eugene Meidinger</cp:lastModifiedBy>
  <cp:revision>420</cp:revision>
  <dcterms:created xsi:type="dcterms:W3CDTF">2013-07-12T18:23:55Z</dcterms:created>
  <dcterms:modified xsi:type="dcterms:W3CDTF">2017-12-12T22:10:19Z</dcterms:modified>
</cp:coreProperties>
</file>