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9" r:id="rId1"/>
  </p:sldMasterIdLst>
  <p:sldIdLst>
    <p:sldId id="256" r:id="rId2"/>
    <p:sldId id="257" r:id="rId3"/>
    <p:sldId id="260" r:id="rId4"/>
    <p:sldId id="282" r:id="rId5"/>
    <p:sldId id="280" r:id="rId6"/>
    <p:sldId id="259" r:id="rId7"/>
    <p:sldId id="263" r:id="rId8"/>
    <p:sldId id="276" r:id="rId9"/>
    <p:sldId id="270" r:id="rId10"/>
    <p:sldId id="286" r:id="rId11"/>
    <p:sldId id="266" r:id="rId12"/>
    <p:sldId id="279" r:id="rId13"/>
    <p:sldId id="267" r:id="rId14"/>
    <p:sldId id="287" r:id="rId15"/>
    <p:sldId id="278" r:id="rId16"/>
    <p:sldId id="271" r:id="rId17"/>
    <p:sldId id="261" r:id="rId18"/>
    <p:sldId id="283" r:id="rId19"/>
    <p:sldId id="272" r:id="rId20"/>
    <p:sldId id="262" r:id="rId21"/>
    <p:sldId id="273" r:id="rId22"/>
    <p:sldId id="284" r:id="rId23"/>
    <p:sldId id="265" r:id="rId24"/>
    <p:sldId id="285" r:id="rId25"/>
    <p:sldId id="281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7" autoAdjust="0"/>
    <p:restoredTop sz="86435" autoAdjust="0"/>
  </p:normalViewPr>
  <p:slideViewPr>
    <p:cSldViewPr snapToGrid="0">
      <p:cViewPr varScale="1">
        <p:scale>
          <a:sx n="73" d="100"/>
          <a:sy n="73" d="100"/>
        </p:scale>
        <p:origin x="28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1966-F290-4024-B990-125E806D8455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15FD9-5C76-470C-8AF4-A3F1C937A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5624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1966-F290-4024-B990-125E806D8455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15FD9-5C76-470C-8AF4-A3F1C937A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528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1966-F290-4024-B990-125E806D8455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15FD9-5C76-470C-8AF4-A3F1C937A6A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3206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1966-F290-4024-B990-125E806D8455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15FD9-5C76-470C-8AF4-A3F1C937A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4265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1966-F290-4024-B990-125E806D8455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15FD9-5C76-470C-8AF4-A3F1C937A6A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0717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1966-F290-4024-B990-125E806D8455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15FD9-5C76-470C-8AF4-A3F1C937A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453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1966-F290-4024-B990-125E806D8455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15FD9-5C76-470C-8AF4-A3F1C937A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44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1966-F290-4024-B990-125E806D8455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15FD9-5C76-470C-8AF4-A3F1C937A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892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1966-F290-4024-B990-125E806D8455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15FD9-5C76-470C-8AF4-A3F1C937A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132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1966-F290-4024-B990-125E806D8455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15FD9-5C76-470C-8AF4-A3F1C937A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814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1966-F290-4024-B990-125E806D8455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15FD9-5C76-470C-8AF4-A3F1C937A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9030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1966-F290-4024-B990-125E806D8455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15FD9-5C76-470C-8AF4-A3F1C937A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2359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1966-F290-4024-B990-125E806D8455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15FD9-5C76-470C-8AF4-A3F1C937A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060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1966-F290-4024-B990-125E806D8455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15FD9-5C76-470C-8AF4-A3F1C937A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63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1966-F290-4024-B990-125E806D8455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15FD9-5C76-470C-8AF4-A3F1C937A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953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1966-F290-4024-B990-125E806D8455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15FD9-5C76-470C-8AF4-A3F1C937A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843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51966-F290-4024-B990-125E806D8455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C15FD9-5C76-470C-8AF4-A3F1C937A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7471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00" r:id="rId1"/>
    <p:sldLayoutId id="2147484001" r:id="rId2"/>
    <p:sldLayoutId id="2147484002" r:id="rId3"/>
    <p:sldLayoutId id="2147484003" r:id="rId4"/>
    <p:sldLayoutId id="2147484004" r:id="rId5"/>
    <p:sldLayoutId id="2147484005" r:id="rId6"/>
    <p:sldLayoutId id="2147484006" r:id="rId7"/>
    <p:sldLayoutId id="2147484007" r:id="rId8"/>
    <p:sldLayoutId id="2147484008" r:id="rId9"/>
    <p:sldLayoutId id="2147484009" r:id="rId10"/>
    <p:sldLayoutId id="2147484010" r:id="rId11"/>
    <p:sldLayoutId id="2147484011" r:id="rId12"/>
    <p:sldLayoutId id="2147484012" r:id="rId13"/>
    <p:sldLayoutId id="2147484013" r:id="rId14"/>
    <p:sldLayoutId id="2147484014" r:id="rId15"/>
    <p:sldLayoutId id="214748401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sqlgene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Execution%20plans%202015-05-09.pptx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qlbi.com/articles/many-to-many-relationships-in-power-bi-and-excel-2016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ED322-C2D8-4A9A-98C4-EE6D433E49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Just Enough Database Theory for Power Pivot / Power BI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36C03C-D3F2-436E-88BB-38418E923A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@</a:t>
            </a:r>
            <a:r>
              <a:rPr lang="en-US" dirty="0" err="1"/>
              <a:t>sqlgene</a:t>
            </a:r>
            <a:endParaRPr lang="en-US" dirty="0"/>
          </a:p>
          <a:p>
            <a:r>
              <a:rPr lang="en-US" dirty="0">
                <a:hlinkClick r:id="rId2"/>
              </a:rPr>
              <a:t>http://sqlgene.com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046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F776F-0130-43C2-9501-C05FF81E3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2B83C-5E48-4E51-8407-FAD63D3C2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u="sng" dirty="0"/>
              <a:t>Joins</a:t>
            </a:r>
            <a:r>
              <a:rPr lang="en-US" sz="3200" dirty="0"/>
              <a:t> are when we associate two tables via a primary key and the related foreign key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2000" dirty="0"/>
              <a:t>If you’ve done a VLOOKUP(), you’ve done a join</a:t>
            </a:r>
          </a:p>
          <a:p>
            <a:pPr lvl="1"/>
            <a:r>
              <a:rPr lang="en-US" sz="2000" dirty="0"/>
              <a:t>If you’ve written SQL before, you’ve done a join</a:t>
            </a:r>
          </a:p>
        </p:txBody>
      </p:sp>
    </p:spTree>
    <p:extLst>
      <p:ext uri="{BB962C8B-B14F-4D97-AF65-F5344CB8AC3E}">
        <p14:creationId xmlns:p14="http://schemas.microsoft.com/office/powerpoint/2010/main" val="1470321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0AE3C-B082-45EB-8E3D-0D526A9D6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2736E-455A-47E2-AE7D-72C4B30E2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u="sng" dirty="0"/>
              <a:t>Normal form</a:t>
            </a:r>
            <a:r>
              <a:rPr lang="en-US" sz="3200" b="1" dirty="0"/>
              <a:t> </a:t>
            </a:r>
            <a:r>
              <a:rPr lang="en-US" sz="3200" dirty="0"/>
              <a:t>is a measure of how tightly the data relates to the key</a:t>
            </a:r>
          </a:p>
        </p:txBody>
      </p:sp>
    </p:spTree>
    <p:extLst>
      <p:ext uri="{BB962C8B-B14F-4D97-AF65-F5344CB8AC3E}">
        <p14:creationId xmlns:p14="http://schemas.microsoft.com/office/powerpoint/2010/main" val="485634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B421E-C655-4FAC-8C65-ABF315E6D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Form: An Analogy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69C26-1E24-41C0-A706-4E5772D0A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paper was expensive? What if ink was expensive?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14B51BE-FC9C-4ACC-80F7-C93BCC08DE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700583"/>
              </p:ext>
            </p:extLst>
          </p:nvPr>
        </p:nvGraphicFramePr>
        <p:xfrm>
          <a:off x="1613989" y="2888774"/>
          <a:ext cx="65024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13537293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84542183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65882709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1460535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sng" dirty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 bird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City Population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506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Pittsburgh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Ruffed Grouse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303,625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97856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Philadelphia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Ruffed Grouse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1,568,000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248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7546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1B52F-3191-4386-AD43-87CD02B09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Levels of Normal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252A3-A4FB-4656-8F58-70B60BE2B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normal form</a:t>
            </a:r>
          </a:p>
          <a:p>
            <a:pPr lvl="1"/>
            <a:r>
              <a:rPr lang="en-US" dirty="0"/>
              <a:t>Fits in a table</a:t>
            </a:r>
          </a:p>
          <a:p>
            <a:pPr lvl="1"/>
            <a:r>
              <a:rPr lang="en-US" dirty="0"/>
              <a:t>No repeated groups</a:t>
            </a:r>
          </a:p>
          <a:p>
            <a:pPr lvl="1"/>
            <a:r>
              <a:rPr lang="en-US" dirty="0"/>
              <a:t>No comma separated values</a:t>
            </a:r>
          </a:p>
          <a:p>
            <a:r>
              <a:rPr lang="en-US" dirty="0"/>
              <a:t>Second normal form</a:t>
            </a:r>
          </a:p>
          <a:p>
            <a:pPr lvl="1"/>
            <a:r>
              <a:rPr lang="en-US" dirty="0"/>
              <a:t>Everything that relates to only part of the key goes in it’s own table</a:t>
            </a:r>
          </a:p>
          <a:p>
            <a:r>
              <a:rPr lang="en-US" dirty="0"/>
              <a:t>Third normal form</a:t>
            </a:r>
          </a:p>
          <a:p>
            <a:pPr lvl="1"/>
            <a:r>
              <a:rPr lang="en-US" dirty="0"/>
              <a:t>Everything that can go into it’s own table does</a:t>
            </a:r>
          </a:p>
        </p:txBody>
      </p:sp>
    </p:spTree>
    <p:extLst>
      <p:ext uri="{BB962C8B-B14F-4D97-AF65-F5344CB8AC3E}">
        <p14:creationId xmlns:p14="http://schemas.microsoft.com/office/powerpoint/2010/main" val="4148395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B421E-C655-4FAC-8C65-ABF315E6D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Level of Normal Form is This?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14B51BE-FC9C-4ACC-80F7-C93BCC08DE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570678"/>
              </p:ext>
            </p:extLst>
          </p:nvPr>
        </p:nvGraphicFramePr>
        <p:xfrm>
          <a:off x="1613989" y="2888774"/>
          <a:ext cx="65024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13537293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84542183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65882709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1460535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sng" dirty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 bird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City Population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506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Pittsburgh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Ruffed Grouse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303,625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97856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Philadelphia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Ruffed Grouse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1,568,000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248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764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FCEF6-37F6-47F6-9D6A-F555DBBE5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Denormalization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2EE17-366E-425E-A803-9A9D07D2C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normal form is optimized for space and writes,</a:t>
            </a:r>
          </a:p>
          <a:p>
            <a:r>
              <a:rPr lang="en-US" dirty="0"/>
              <a:t>Denormalization optimizes for reads</a:t>
            </a:r>
          </a:p>
          <a:p>
            <a:r>
              <a:rPr lang="en-US" dirty="0"/>
              <a:t>If you’ve ever dumped a multi-table query to a csv file, you’ve denormalized data</a:t>
            </a:r>
          </a:p>
          <a:p>
            <a:r>
              <a:rPr lang="en-US" dirty="0"/>
              <a:t>Denormalized data is often preferred for analytical reporting</a:t>
            </a:r>
          </a:p>
        </p:txBody>
      </p:sp>
    </p:spTree>
    <p:extLst>
      <p:ext uri="{BB962C8B-B14F-4D97-AF65-F5344CB8AC3E}">
        <p14:creationId xmlns:p14="http://schemas.microsoft.com/office/powerpoint/2010/main" val="1438083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5FA1B-A02D-4418-A6FA-9A3A5A90C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This Have to do With Power BI?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60C5A-1C94-4811-9B3B-3E955AEBE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don’t need to</a:t>
            </a:r>
            <a:r>
              <a:rPr lang="en-US" baseline="0" dirty="0"/>
              <a:t> memorize the levels of normal form</a:t>
            </a:r>
            <a:endParaRPr lang="en-US" dirty="0"/>
          </a:p>
          <a:p>
            <a:r>
              <a:rPr lang="en-US" dirty="0"/>
              <a:t>Third normal form is BAD for</a:t>
            </a:r>
            <a:r>
              <a:rPr lang="en-US" baseline="0" dirty="0"/>
              <a:t> Power BI</a:t>
            </a:r>
          </a:p>
          <a:p>
            <a:pPr lvl="1"/>
            <a:r>
              <a:rPr lang="en-US" dirty="0"/>
              <a:t>Joins are expensive</a:t>
            </a:r>
          </a:p>
          <a:p>
            <a:r>
              <a:rPr lang="en-US" dirty="0"/>
              <a:t>Wide Tables are BAD</a:t>
            </a:r>
            <a:r>
              <a:rPr lang="en-US" baseline="0" dirty="0"/>
              <a:t> for Power BI</a:t>
            </a:r>
          </a:p>
          <a:p>
            <a:pPr lvl="1"/>
            <a:r>
              <a:rPr lang="en-US" dirty="0"/>
              <a:t>More columns = worse compression</a:t>
            </a:r>
            <a:endParaRPr lang="en-US" baseline="0" dirty="0"/>
          </a:p>
          <a:p>
            <a:r>
              <a:rPr lang="en-US" baseline="0" dirty="0"/>
              <a:t>Power BI is optimized for deep, skinny tables, with few joins</a:t>
            </a:r>
          </a:p>
          <a:p>
            <a:r>
              <a:rPr lang="en-US" baseline="0" dirty="0"/>
              <a:t>Power BI is optimized for Star Schema</a:t>
            </a:r>
          </a:p>
          <a:p>
            <a:pPr lvl="1"/>
            <a:r>
              <a:rPr lang="en-US" dirty="0"/>
              <a:t>(We’ll get to that at the end)</a:t>
            </a:r>
          </a:p>
        </p:txBody>
      </p:sp>
    </p:spTree>
    <p:extLst>
      <p:ext uri="{BB962C8B-B14F-4D97-AF65-F5344CB8AC3E}">
        <p14:creationId xmlns:p14="http://schemas.microsoft.com/office/powerpoint/2010/main" val="867069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35D2F-44BB-4024-A4EE-963DCBC57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Granularity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C95A3-133A-45A1-99CB-7485F2936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u="sng" dirty="0"/>
              <a:t>Granularity</a:t>
            </a:r>
            <a:r>
              <a:rPr lang="en-US" sz="3200" dirty="0"/>
              <a:t>, or </a:t>
            </a:r>
            <a:r>
              <a:rPr lang="en-US" sz="3200" b="1" u="sng" dirty="0"/>
              <a:t>grain</a:t>
            </a:r>
            <a:r>
              <a:rPr lang="en-US" sz="3200" dirty="0"/>
              <a:t>,</a:t>
            </a:r>
            <a:r>
              <a:rPr lang="en-US" sz="3200" baseline="0" dirty="0"/>
              <a:t> is what level of detail your key refers to</a:t>
            </a:r>
          </a:p>
        </p:txBody>
      </p:sp>
    </p:spTree>
    <p:extLst>
      <p:ext uri="{BB962C8B-B14F-4D97-AF65-F5344CB8AC3E}">
        <p14:creationId xmlns:p14="http://schemas.microsoft.com/office/powerpoint/2010/main" val="2829124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83955-B961-4D96-AF88-F0937739C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Key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49B1-4351-450F-8106-2A0516A65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you answer the following question:</a:t>
            </a:r>
          </a:p>
          <a:p>
            <a:pPr lvl="1"/>
            <a:r>
              <a:rPr lang="en-US" dirty="0"/>
              <a:t>What does this row “represent” 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8B93024-C0BF-401E-950F-EB9FFC113E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08577"/>
              </p:ext>
            </p:extLst>
          </p:nvPr>
        </p:nvGraphicFramePr>
        <p:xfrm>
          <a:off x="1222104" y="3528854"/>
          <a:ext cx="65024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13537293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84542183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65882709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1460535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sng" dirty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 bird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City Population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506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u="sng" dirty="0"/>
                        <a:t>Pittsburgh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sng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sng" dirty="0">
                          <a:solidFill>
                            <a:schemeClr val="bg1"/>
                          </a:solidFill>
                        </a:rPr>
                        <a:t>Ruffed Grouse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303,625</a:t>
                      </a:r>
                      <a:endParaRPr lang="en-US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97856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Philadelphia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Ruffed Grouse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1,568,000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248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7154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C5CF6-5D63-467E-9464-D01640921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This Have to do With Power BI?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8A833-8208-4CDD-9CB7-628B1600C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Granularity helps you under understand</a:t>
            </a:r>
            <a:r>
              <a:rPr lang="en-US" baseline="0" dirty="0"/>
              <a:t> cardinality and relationships</a:t>
            </a:r>
          </a:p>
          <a:p>
            <a:r>
              <a:rPr lang="en-US" dirty="0"/>
              <a:t>Aggregate on the finer granularity (e.g. Sales table)</a:t>
            </a:r>
          </a:p>
          <a:p>
            <a:r>
              <a:rPr lang="en-US" dirty="0"/>
              <a:t>Filter on the coarser granularity (e.g. Customer table, Location table)</a:t>
            </a:r>
          </a:p>
          <a:p>
            <a:r>
              <a:rPr lang="en-US" dirty="0"/>
              <a:t>Important for understanding facts vs. dimensions and star schema</a:t>
            </a:r>
          </a:p>
        </p:txBody>
      </p:sp>
    </p:spTree>
    <p:extLst>
      <p:ext uri="{BB962C8B-B14F-4D97-AF65-F5344CB8AC3E}">
        <p14:creationId xmlns:p14="http://schemas.microsoft.com/office/powerpoint/2010/main" val="88540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F30A0-E059-417B-9437-54C3CF6A8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</a:t>
            </a:r>
            <a:r>
              <a:rPr lang="en-US" baseline="0" dirty="0"/>
              <a:t> me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F6874-E9DC-487B-A52E-713F618B2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</a:t>
            </a:r>
            <a:r>
              <a:rPr lang="en-US" baseline="0" dirty="0"/>
              <a:t> Consultant for All-lines-technology</a:t>
            </a:r>
          </a:p>
          <a:p>
            <a:r>
              <a:rPr lang="en-US" baseline="0" dirty="0">
                <a:hlinkClick r:id="rId2" action="ppaction://hlinkpres?slideindex=1&amp;slidetitle="/>
              </a:rPr>
              <a:t>Pluralsight Author</a:t>
            </a:r>
            <a:endParaRPr lang="en-US" baseline="0" dirty="0"/>
          </a:p>
          <a:p>
            <a:r>
              <a:rPr lang="en-US" baseline="0" dirty="0"/>
              <a:t>PASS Summit speaker (SOON!)</a:t>
            </a:r>
          </a:p>
          <a:p>
            <a:r>
              <a:rPr lang="en-US" baseline="0" dirty="0"/>
              <a:t>Co-leader Pittsburgh Power BI user group</a:t>
            </a:r>
          </a:p>
          <a:p>
            <a:r>
              <a:rPr lang="en-US" baseline="0" dirty="0"/>
              <a:t>Former Newbie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3299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2B56F-E647-4773-8265-98AF73F8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Cardinality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3B07C-77BE-4A4E-BA74-23A9EFBEB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</a:t>
            </a:r>
            <a:r>
              <a:rPr lang="en-US" baseline="0" dirty="0"/>
              <a:t> many rows from one table correspond directly to the rows in another table?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AC2BED-08FA-464B-B597-F57F0AB50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6029" y="2944019"/>
            <a:ext cx="8149046" cy="27661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534321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B7DAE-AFE4-4AE1-8474-F7214AE4D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This Have to do With Power BI?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152C1-E68F-4446-A8E0-917824A1F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Filters generally flow from 1 side to many side</a:t>
            </a:r>
          </a:p>
          <a:p>
            <a:r>
              <a:rPr lang="en-US" dirty="0"/>
              <a:t>Power BI does</a:t>
            </a:r>
            <a:r>
              <a:rPr lang="en-US" baseline="0" dirty="0"/>
              <a:t> not support implicitly support many-to-many relationships</a:t>
            </a:r>
          </a:p>
          <a:p>
            <a:pPr lvl="1" algn="just"/>
            <a:r>
              <a:rPr lang="en-US" dirty="0"/>
              <a:t>Used to have to manually filter data</a:t>
            </a:r>
          </a:p>
          <a:p>
            <a:pPr lvl="1" algn="just"/>
            <a:r>
              <a:rPr lang="en-US" dirty="0"/>
              <a:t>Now easier with bi-directional filtering</a:t>
            </a:r>
            <a:endParaRPr lang="en-US" dirty="0">
              <a:hlinkClick r:id="rId2"/>
            </a:endParaRPr>
          </a:p>
          <a:p>
            <a:pPr lvl="1"/>
            <a:r>
              <a:rPr lang="en-US" dirty="0">
                <a:hlinkClick r:id="rId2"/>
              </a:rPr>
              <a:t>https://www.sqlbi.com/articles/many-to-many-relationships-in-power-bi-and-excel-2016/</a:t>
            </a:r>
            <a:r>
              <a:rPr lang="en-US" dirty="0"/>
              <a:t> by Marco Russo</a:t>
            </a:r>
            <a:endParaRPr lang="en-US" baseline="0" dirty="0"/>
          </a:p>
          <a:p>
            <a:r>
              <a:rPr lang="en-US" baseline="0" dirty="0"/>
              <a:t>Bad data can prevent joins</a:t>
            </a:r>
          </a:p>
          <a:p>
            <a:pPr lvl="1"/>
            <a:r>
              <a:rPr lang="en-US" dirty="0"/>
              <a:t>Keys need to be unique</a:t>
            </a:r>
          </a:p>
        </p:txBody>
      </p:sp>
    </p:spTree>
    <p:extLst>
      <p:ext uri="{BB962C8B-B14F-4D97-AF65-F5344CB8AC3E}">
        <p14:creationId xmlns:p14="http://schemas.microsoft.com/office/powerpoint/2010/main" val="23811544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9A7AB-8FD6-45A7-9088-093688C90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OLTP versus OLAP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FB0E2-B324-4090-AACB-9246876CA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OLTP (Online Transaction Processing)</a:t>
            </a:r>
          </a:p>
          <a:p>
            <a:pPr lvl="1"/>
            <a:r>
              <a:rPr lang="en-US" dirty="0"/>
              <a:t>Traditional relational design</a:t>
            </a:r>
          </a:p>
          <a:p>
            <a:pPr lvl="1"/>
            <a:r>
              <a:rPr lang="en-US" dirty="0"/>
              <a:t>Highly normalized</a:t>
            </a:r>
          </a:p>
          <a:p>
            <a:pPr lvl="1"/>
            <a:r>
              <a:rPr lang="en-US" dirty="0"/>
              <a:t>Optimized for modifying individual transactions</a:t>
            </a:r>
          </a:p>
          <a:p>
            <a:r>
              <a:rPr lang="en-US" dirty="0"/>
              <a:t>OLAP (Online Analytical Processing)</a:t>
            </a:r>
          </a:p>
          <a:p>
            <a:pPr lvl="1"/>
            <a:r>
              <a:rPr lang="en-US" dirty="0"/>
              <a:t>Denormalized data with a fact table in the middle surrounded by dimensions</a:t>
            </a:r>
          </a:p>
          <a:p>
            <a:pPr lvl="1"/>
            <a:r>
              <a:rPr lang="en-US" dirty="0"/>
              <a:t>Known as star schema</a:t>
            </a:r>
          </a:p>
          <a:p>
            <a:pPr lvl="1"/>
            <a:r>
              <a:rPr lang="en-US" dirty="0"/>
              <a:t>Optimized for reading and analyzing lots of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3633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69399-CC21-4B6E-85D3-7C97CE6CC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 vs.</a:t>
            </a:r>
            <a:r>
              <a:rPr lang="en-US" baseline="0" dirty="0"/>
              <a:t> Dimensions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9BF1F-16FC-4627-97C3-269B49174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fact table is your central transaction table</a:t>
            </a:r>
          </a:p>
          <a:p>
            <a:pPr lvl="1"/>
            <a:r>
              <a:rPr lang="en-US" dirty="0"/>
              <a:t>Usually has a surrogate key</a:t>
            </a:r>
          </a:p>
          <a:p>
            <a:pPr lvl="1"/>
            <a:r>
              <a:rPr lang="en-US" dirty="0"/>
              <a:t>Usually has many foreign keys</a:t>
            </a:r>
          </a:p>
          <a:p>
            <a:pPr lvl="1"/>
            <a:r>
              <a:rPr lang="en-US" dirty="0"/>
              <a:t>Very fine granularity</a:t>
            </a:r>
          </a:p>
          <a:p>
            <a:pPr lvl="1"/>
            <a:r>
              <a:rPr lang="en-US" dirty="0"/>
              <a:t>Continually growing</a:t>
            </a:r>
          </a:p>
          <a:p>
            <a:r>
              <a:rPr lang="en-US" dirty="0"/>
              <a:t>A dimension table is your reference tables</a:t>
            </a:r>
          </a:p>
          <a:p>
            <a:pPr lvl="1"/>
            <a:r>
              <a:rPr lang="en-US" dirty="0"/>
              <a:t>Usually has a natural key</a:t>
            </a:r>
          </a:p>
          <a:p>
            <a:pPr lvl="1"/>
            <a:r>
              <a:rPr lang="en-US" dirty="0"/>
              <a:t>Coarse granularity</a:t>
            </a:r>
          </a:p>
          <a:p>
            <a:pPr lvl="1"/>
            <a:r>
              <a:rPr lang="en-US" dirty="0"/>
              <a:t>Slowly changing, slowly growing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854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56B2-98A5-4B89-8FA5-0E845DBC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This Have to do With Power BI?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82CA1-EA40-4726-8B41-F889B1B77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dimensions for filters</a:t>
            </a:r>
          </a:p>
          <a:p>
            <a:r>
              <a:rPr lang="en-US" dirty="0"/>
              <a:t>Use facts for aggregates</a:t>
            </a:r>
          </a:p>
          <a:p>
            <a:r>
              <a:rPr lang="en-US" dirty="0"/>
              <a:t>Try to aim for a star schema design</a:t>
            </a:r>
          </a:p>
          <a:p>
            <a:pPr lvl="1"/>
            <a:r>
              <a:rPr lang="en-US" dirty="0"/>
              <a:t>A fact table joined to multiple dimension tables</a:t>
            </a:r>
          </a:p>
          <a:p>
            <a:pPr lvl="1"/>
            <a:r>
              <a:rPr lang="en-US" dirty="0"/>
              <a:t>Leads to better performance</a:t>
            </a:r>
          </a:p>
        </p:txBody>
      </p:sp>
    </p:spTree>
    <p:extLst>
      <p:ext uri="{BB962C8B-B14F-4D97-AF65-F5344CB8AC3E}">
        <p14:creationId xmlns:p14="http://schemas.microsoft.com/office/powerpoint/2010/main" val="1198602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DECB1-95F2-47C0-A232-D97ADA3C2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B047C-AAB1-454C-BFA0-0C448220F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Keys identify</a:t>
            </a:r>
            <a:r>
              <a:rPr lang="en-US" baseline="0" dirty="0"/>
              <a:t> rows</a:t>
            </a:r>
          </a:p>
          <a:p>
            <a:r>
              <a:rPr lang="en-US" dirty="0"/>
              <a:t>Tables are joined on primary keys and foreign keys</a:t>
            </a:r>
            <a:endParaRPr lang="en-US" baseline="0" dirty="0"/>
          </a:p>
          <a:p>
            <a:r>
              <a:rPr lang="en-US" dirty="0"/>
              <a:t>Granularity helps identify relationships</a:t>
            </a:r>
          </a:p>
          <a:p>
            <a:pPr lvl="1"/>
            <a:r>
              <a:rPr lang="en-US" dirty="0"/>
              <a:t>Goes from course granularity to fine granularity (1 to many cardinality)</a:t>
            </a:r>
          </a:p>
          <a:p>
            <a:r>
              <a:rPr lang="en-US" baseline="0" dirty="0"/>
              <a:t>Cardinality helps organize</a:t>
            </a:r>
            <a:r>
              <a:rPr lang="en-US" dirty="0"/>
              <a:t> those relationships</a:t>
            </a:r>
          </a:p>
          <a:p>
            <a:r>
              <a:rPr lang="en-US" baseline="0" dirty="0"/>
              <a:t>Aim for </a:t>
            </a:r>
            <a:r>
              <a:rPr lang="en-US" dirty="0"/>
              <a:t>s</a:t>
            </a:r>
            <a:r>
              <a:rPr lang="en-US" baseline="0" dirty="0"/>
              <a:t>tar schema design</a:t>
            </a:r>
          </a:p>
          <a:p>
            <a:pPr lvl="1"/>
            <a:r>
              <a:rPr lang="en-US" dirty="0"/>
              <a:t>Central transactional/fact tables</a:t>
            </a:r>
          </a:p>
          <a:p>
            <a:pPr lvl="1"/>
            <a:r>
              <a:rPr lang="en-US" baseline="0" dirty="0"/>
              <a:t>Surrounded by dimension tables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802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DFFAD-5F77-41DF-AE92-43A1CCFE9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This Talk?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4824E-B30A-4549-94BE-79FBB7BD2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Self-service BI encourages ad-hoc learning</a:t>
            </a:r>
          </a:p>
          <a:p>
            <a:r>
              <a:rPr lang="en-US" dirty="0"/>
              <a:t>Power Pivot and Power BI reach a broader audience</a:t>
            </a:r>
          </a:p>
          <a:p>
            <a:r>
              <a:rPr lang="en-US" dirty="0"/>
              <a:t>Not everyone is formally trained</a:t>
            </a:r>
          </a:p>
          <a:p>
            <a:r>
              <a:rPr lang="en-US" dirty="0"/>
              <a:t>Accordingly, a quick refresher on database theory is due</a:t>
            </a:r>
          </a:p>
        </p:txBody>
      </p:sp>
    </p:spTree>
    <p:extLst>
      <p:ext uri="{BB962C8B-B14F-4D97-AF65-F5344CB8AC3E}">
        <p14:creationId xmlns:p14="http://schemas.microsoft.com/office/powerpoint/2010/main" val="3551281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76872-B8D1-40A0-9D8A-D5329D213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Caused by Lack of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9DEE7-CB15-4173-B0A8-820DE0B0D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Duplicate rows</a:t>
            </a:r>
          </a:p>
          <a:p>
            <a:r>
              <a:rPr lang="en-US" dirty="0"/>
              <a:t>Incorrect joins</a:t>
            </a:r>
          </a:p>
          <a:p>
            <a:r>
              <a:rPr lang="en-US" dirty="0"/>
              <a:t>Muddling</a:t>
            </a:r>
            <a:r>
              <a:rPr lang="en-US" baseline="0" dirty="0"/>
              <a:t> through your modeling</a:t>
            </a:r>
          </a:p>
          <a:p>
            <a:r>
              <a:rPr lang="en-US" dirty="0"/>
              <a:t>Aggregates not adding up properly</a:t>
            </a:r>
          </a:p>
          <a:p>
            <a:pPr lvl="1"/>
            <a:r>
              <a:rPr lang="en-US" dirty="0"/>
              <a:t>Repeated values being counted twice</a:t>
            </a:r>
          </a:p>
        </p:txBody>
      </p:sp>
    </p:spTree>
    <p:extLst>
      <p:ext uri="{BB962C8B-B14F-4D97-AF65-F5344CB8AC3E}">
        <p14:creationId xmlns:p14="http://schemas.microsoft.com/office/powerpoint/2010/main" val="1378217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3CCCF-C97E-4D8A-9769-37B576B4E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</a:t>
            </a:r>
            <a:r>
              <a:rPr lang="en-US" baseline="0" dirty="0"/>
              <a:t> is this talk about?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364DD-57F3-4496-9FA4-EF0EF2D61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Keys</a:t>
            </a:r>
          </a:p>
          <a:p>
            <a:r>
              <a:rPr lang="en-US" dirty="0"/>
              <a:t>Normal form</a:t>
            </a:r>
          </a:p>
          <a:p>
            <a:r>
              <a:rPr lang="en-US" dirty="0"/>
              <a:t>Granularity</a:t>
            </a:r>
          </a:p>
          <a:p>
            <a:r>
              <a:rPr lang="en-US" dirty="0"/>
              <a:t>Cardinality</a:t>
            </a:r>
          </a:p>
          <a:p>
            <a:r>
              <a:rPr lang="en-US" dirty="0"/>
              <a:t>OLTP versus OLAP</a:t>
            </a:r>
          </a:p>
        </p:txBody>
      </p:sp>
    </p:spTree>
    <p:extLst>
      <p:ext uri="{BB962C8B-B14F-4D97-AF65-F5344CB8AC3E}">
        <p14:creationId xmlns:p14="http://schemas.microsoft.com/office/powerpoint/2010/main" val="2974291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75ED6-9D2B-4E39-9265-BC0C9E83D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A0DDF-B132-4002-A82C-C22AA049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A </a:t>
            </a:r>
            <a:r>
              <a:rPr lang="en-US" sz="3600" b="1" u="sng" dirty="0"/>
              <a:t>key</a:t>
            </a:r>
            <a:r>
              <a:rPr lang="en-US" sz="3600" dirty="0"/>
              <a:t> is a way of identifying a row, ideally uniquely.</a:t>
            </a:r>
          </a:p>
        </p:txBody>
      </p:sp>
    </p:spTree>
    <p:extLst>
      <p:ext uri="{BB962C8B-B14F-4D97-AF65-F5344CB8AC3E}">
        <p14:creationId xmlns:p14="http://schemas.microsoft.com/office/powerpoint/2010/main" val="2015315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17E9E-C7E4-47DB-81A6-67A5D187B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keys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5A571-EDBA-40BF-8E2A-ABB031452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Primary key – A unique identifier for a row</a:t>
            </a:r>
          </a:p>
          <a:p>
            <a:r>
              <a:rPr lang="en-US" dirty="0"/>
              <a:t>Composite key – A key made of multiple columns</a:t>
            </a:r>
          </a:p>
          <a:p>
            <a:r>
              <a:rPr lang="en-US" dirty="0"/>
              <a:t>Natural key – A key based on the natural data</a:t>
            </a:r>
          </a:p>
          <a:p>
            <a:r>
              <a:rPr lang="en-US" dirty="0"/>
              <a:t>Surrogate key – A key arbitrarily</a:t>
            </a:r>
            <a:r>
              <a:rPr lang="en-US" baseline="0" dirty="0"/>
              <a:t> assigned, usually an integer</a:t>
            </a:r>
            <a:endParaRPr lang="en-US" dirty="0"/>
          </a:p>
          <a:p>
            <a:r>
              <a:rPr lang="en-US" dirty="0"/>
              <a:t>Foreign</a:t>
            </a:r>
            <a:r>
              <a:rPr lang="en-US" baseline="0" dirty="0"/>
              <a:t> key – A reference to the primary key of another table</a:t>
            </a:r>
          </a:p>
        </p:txBody>
      </p:sp>
    </p:spTree>
    <p:extLst>
      <p:ext uri="{BB962C8B-B14F-4D97-AF65-F5344CB8AC3E}">
        <p14:creationId xmlns:p14="http://schemas.microsoft.com/office/powerpoint/2010/main" val="719710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C444E-D6E5-4D1D-B147-9BFB05E72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53ECAEF-808A-4CB4-A6A3-6672313E9E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4306973"/>
              </p:ext>
            </p:extLst>
          </p:nvPr>
        </p:nvGraphicFramePr>
        <p:xfrm>
          <a:off x="677863" y="2160588"/>
          <a:ext cx="8596312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>
                  <a:extLst>
                    <a:ext uri="{9D8B030D-6E8A-4147-A177-3AD203B41FA5}">
                      <a16:colId xmlns:a16="http://schemas.microsoft.com/office/drawing/2014/main" val="2456237469"/>
                    </a:ext>
                  </a:extLst>
                </a:gridCol>
                <a:gridCol w="4298156">
                  <a:extLst>
                    <a:ext uri="{9D8B030D-6E8A-4147-A177-3AD203B41FA5}">
                      <a16:colId xmlns:a16="http://schemas.microsoft.com/office/drawing/2014/main" val="39159497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Type of Key</a:t>
                      </a: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</a:t>
                      </a:r>
                    </a:p>
                  </a:txBody>
                  <a:tcPr marL="74751" marR="74751"/>
                </a:tc>
                <a:extLst>
                  <a:ext uri="{0D108BD9-81ED-4DB2-BD59-A6C34878D82A}">
                    <a16:rowId xmlns:a16="http://schemas.microsoft.com/office/drawing/2014/main" val="1188072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Primary</a:t>
                      </a: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Username</a:t>
                      </a:r>
                    </a:p>
                  </a:txBody>
                  <a:tcPr marL="74751" marR="74751"/>
                </a:tc>
                <a:extLst>
                  <a:ext uri="{0D108BD9-81ED-4DB2-BD59-A6C34878D82A}">
                    <a16:rowId xmlns:a16="http://schemas.microsoft.com/office/drawing/2014/main" val="1201368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Composite</a:t>
                      </a: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City &amp; state; make &amp; model;</a:t>
                      </a:r>
                    </a:p>
                  </a:txBody>
                  <a:tcPr marL="74751" marR="74751"/>
                </a:tc>
                <a:extLst>
                  <a:ext uri="{0D108BD9-81ED-4DB2-BD59-A6C34878D82A}">
                    <a16:rowId xmlns:a16="http://schemas.microsoft.com/office/drawing/2014/main" val="2878553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Natural key</a:t>
                      </a: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Employee name; customer name; state name</a:t>
                      </a:r>
                    </a:p>
                  </a:txBody>
                  <a:tcPr marL="74751" marR="74751"/>
                </a:tc>
                <a:extLst>
                  <a:ext uri="{0D108BD9-81ED-4DB2-BD59-A6C34878D82A}">
                    <a16:rowId xmlns:a16="http://schemas.microsoft.com/office/drawing/2014/main" val="1480791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Surrogate key</a:t>
                      </a: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Employee number; social security number</a:t>
                      </a:r>
                    </a:p>
                  </a:txBody>
                  <a:tcPr marL="74751" marR="74751"/>
                </a:tc>
                <a:extLst>
                  <a:ext uri="{0D108BD9-81ED-4DB2-BD59-A6C34878D82A}">
                    <a16:rowId xmlns:a16="http://schemas.microsoft.com/office/drawing/2014/main" val="3040703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Foreign key</a:t>
                      </a: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N/A</a:t>
                      </a:r>
                    </a:p>
                  </a:txBody>
                  <a:tcPr marL="74751" marR="74751"/>
                </a:tc>
                <a:extLst>
                  <a:ext uri="{0D108BD9-81ED-4DB2-BD59-A6C34878D82A}">
                    <a16:rowId xmlns:a16="http://schemas.microsoft.com/office/drawing/2014/main" val="38750313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337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B8DA0-AA93-4C63-9B99-2F72D7598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This Have to do With Power BI?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C6454-203B-44D1-8118-23000CC2E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don’t understand keys, it’s hard to understand the rest of this talk</a:t>
            </a:r>
          </a:p>
          <a:p>
            <a:r>
              <a:rPr lang="en-US" dirty="0"/>
              <a:t>Power BI doesn’t require primary keys on tables</a:t>
            </a:r>
          </a:p>
          <a:p>
            <a:pPr lvl="1"/>
            <a:r>
              <a:rPr lang="en-US" dirty="0"/>
              <a:t>It </a:t>
            </a:r>
            <a:r>
              <a:rPr lang="en-US" b="1" dirty="0"/>
              <a:t>does</a:t>
            </a:r>
            <a:r>
              <a:rPr lang="en-US" dirty="0"/>
              <a:t> enforce uniqueness constraints on joins (see cardinality section)</a:t>
            </a:r>
          </a:p>
          <a:p>
            <a:pPr lvl="1"/>
            <a:r>
              <a:rPr lang="en-US" dirty="0"/>
              <a:t>Some</a:t>
            </a:r>
            <a:r>
              <a:rPr lang="en-US" baseline="0" dirty="0"/>
              <a:t> joins won’t work if your keys aren’t unique</a:t>
            </a:r>
            <a:endParaRPr lang="en-US" dirty="0"/>
          </a:p>
          <a:p>
            <a:r>
              <a:rPr lang="en-US" dirty="0"/>
              <a:t>Power BI does not support composite keys</a:t>
            </a:r>
          </a:p>
          <a:p>
            <a:pPr lvl="1"/>
            <a:r>
              <a:rPr lang="en-US" dirty="0"/>
              <a:t>You have to fake them</a:t>
            </a:r>
          </a:p>
          <a:p>
            <a:pPr lvl="0"/>
            <a:r>
              <a:rPr lang="en-US" dirty="0"/>
              <a:t>Power BI can take advantage of</a:t>
            </a:r>
            <a:r>
              <a:rPr lang="en-US" baseline="0" dirty="0"/>
              <a:t> foreign key relationships</a:t>
            </a:r>
          </a:p>
          <a:p>
            <a:pPr lvl="0"/>
            <a:r>
              <a:rPr lang="en-US" dirty="0"/>
              <a:t>There is no clustered index, the engine sort the data</a:t>
            </a:r>
          </a:p>
        </p:txBody>
      </p:sp>
    </p:spTree>
    <p:extLst>
      <p:ext uri="{BB962C8B-B14F-4D97-AF65-F5344CB8AC3E}">
        <p14:creationId xmlns:p14="http://schemas.microsoft.com/office/powerpoint/2010/main" val="117920860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327</TotalTime>
  <Words>940</Words>
  <Application>Microsoft Office PowerPoint</Application>
  <PresentationFormat>Widescreen</PresentationFormat>
  <Paragraphs>181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Trebuchet MS</vt:lpstr>
      <vt:lpstr>Wingdings 3</vt:lpstr>
      <vt:lpstr>Facet</vt:lpstr>
      <vt:lpstr>Just Enough Database Theory for Power Pivot / Power BI</vt:lpstr>
      <vt:lpstr>About me</vt:lpstr>
      <vt:lpstr>Why This Talk?</vt:lpstr>
      <vt:lpstr>Problems Caused by Lack of Theory</vt:lpstr>
      <vt:lpstr>What is this talk about?</vt:lpstr>
      <vt:lpstr>Keys</vt:lpstr>
      <vt:lpstr>Types of keys</vt:lpstr>
      <vt:lpstr>Examples</vt:lpstr>
      <vt:lpstr>What Does This Have to do With Power BI?</vt:lpstr>
      <vt:lpstr>Joins</vt:lpstr>
      <vt:lpstr>Normal Form</vt:lpstr>
      <vt:lpstr>Normal Form: An Analogy</vt:lpstr>
      <vt:lpstr>Levels of Normal Form</vt:lpstr>
      <vt:lpstr>What Level of Normal Form is This?</vt:lpstr>
      <vt:lpstr>Denormalization</vt:lpstr>
      <vt:lpstr>What Does This Have to do With Power BI?</vt:lpstr>
      <vt:lpstr>Granularity</vt:lpstr>
      <vt:lpstr>The Key Question</vt:lpstr>
      <vt:lpstr>What Does This Have to do With Power BI?</vt:lpstr>
      <vt:lpstr>Cardinality</vt:lpstr>
      <vt:lpstr>What Does This Have to do With Power BI?</vt:lpstr>
      <vt:lpstr>OLTP versus OLAP</vt:lpstr>
      <vt:lpstr>Fact vs. Dimensions</vt:lpstr>
      <vt:lpstr>What Does This Have to do With Power BI?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 Enough Database Theory for PowerPivot / Power BI</dc:title>
  <dc:creator>Eugene Meidinger</dc:creator>
  <cp:lastModifiedBy>Eugene Meidinger</cp:lastModifiedBy>
  <cp:revision>40</cp:revision>
  <dcterms:created xsi:type="dcterms:W3CDTF">2017-07-19T23:06:25Z</dcterms:created>
  <dcterms:modified xsi:type="dcterms:W3CDTF">2017-07-21T11:20:46Z</dcterms:modified>
</cp:coreProperties>
</file>