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300" r:id="rId4"/>
    <p:sldId id="301" r:id="rId5"/>
    <p:sldId id="302" r:id="rId6"/>
    <p:sldId id="303" r:id="rId7"/>
    <p:sldId id="328" r:id="rId8"/>
    <p:sldId id="339" r:id="rId9"/>
    <p:sldId id="304" r:id="rId10"/>
    <p:sldId id="306" r:id="rId11"/>
    <p:sldId id="305" r:id="rId12"/>
    <p:sldId id="335" r:id="rId13"/>
    <p:sldId id="336" r:id="rId14"/>
    <p:sldId id="337" r:id="rId15"/>
    <p:sldId id="338" r:id="rId16"/>
    <p:sldId id="332" r:id="rId17"/>
    <p:sldId id="340" r:id="rId18"/>
    <p:sldId id="307" r:id="rId19"/>
    <p:sldId id="331" r:id="rId20"/>
    <p:sldId id="327" r:id="rId21"/>
    <p:sldId id="308" r:id="rId22"/>
    <p:sldId id="309" r:id="rId23"/>
    <p:sldId id="310" r:id="rId24"/>
    <p:sldId id="334" r:id="rId25"/>
    <p:sldId id="311" r:id="rId26"/>
    <p:sldId id="312" r:id="rId27"/>
    <p:sldId id="313" r:id="rId28"/>
    <p:sldId id="314" r:id="rId29"/>
    <p:sldId id="315" r:id="rId30"/>
    <p:sldId id="330" r:id="rId31"/>
    <p:sldId id="316" r:id="rId32"/>
    <p:sldId id="329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  <p:sldId id="333" r:id="rId42"/>
    <p:sldId id="325" r:id="rId43"/>
    <p:sldId id="326" r:id="rId44"/>
  </p:sldIdLst>
  <p:sldSz cx="12192000" cy="6858000"/>
  <p:notesSz cx="7010400" cy="9296400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10F"/>
    <a:srgbClr val="606060"/>
    <a:srgbClr val="0EAAE3"/>
    <a:srgbClr val="00C6FD"/>
    <a:srgbClr val="00A0CC"/>
    <a:srgbClr val="3F3F3F"/>
    <a:srgbClr val="008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>
      <p:cViewPr varScale="1">
        <p:scale>
          <a:sx n="56" d="100"/>
          <a:sy n="56" d="100"/>
        </p:scale>
        <p:origin x="324" y="48"/>
      </p:cViewPr>
      <p:guideLst/>
    </p:cSldViewPr>
  </p:slideViewPr>
  <p:outlineViewPr>
    <p:cViewPr>
      <p:scale>
        <a:sx n="33" d="100"/>
        <a:sy n="33" d="100"/>
      </p:scale>
      <p:origin x="0" y="-3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 snapToGrid="0">
      <p:cViewPr varScale="1">
        <p:scale>
          <a:sx n="69" d="100"/>
          <a:sy n="69" d="100"/>
        </p:scale>
        <p:origin x="32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Inflation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Volatility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Kills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Kills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Old Tech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New Tech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Kills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Kills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VHS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HD-DVD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Kills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Kills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B4135A-E3A4-41FD-9771-BE1224F69E5D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00B387-6270-4449-A24A-A236E23BB54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VB6</a:t>
          </a:r>
        </a:p>
      </dgm:t>
    </dgm:pt>
    <dgm:pt modelId="{30261E17-E45F-4329-8D67-5FB3471E46EE}" type="parTrans" cxnId="{2860E9E3-C21C-44DB-8DF2-8A4CBAC50305}">
      <dgm:prSet/>
      <dgm:spPr/>
      <dgm:t>
        <a:bodyPr/>
        <a:lstStyle/>
        <a:p>
          <a:endParaRPr lang="en-US"/>
        </a:p>
      </dgm:t>
    </dgm:pt>
    <dgm:pt modelId="{0102B9BD-9609-4248-9BBE-3BA9CDDB1BF1}" type="sibTrans" cxnId="{2860E9E3-C21C-44DB-8DF2-8A4CBAC50305}">
      <dgm:prSet/>
      <dgm:spPr/>
      <dgm:t>
        <a:bodyPr/>
        <a:lstStyle/>
        <a:p>
          <a:endParaRPr lang="en-US"/>
        </a:p>
      </dgm:t>
    </dgm:pt>
    <dgm:pt modelId="{DD30A996-98A3-46D5-B229-51EE19023936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Hadoop</a:t>
          </a:r>
        </a:p>
      </dgm:t>
    </dgm:pt>
    <dgm:pt modelId="{837A341B-C716-46FD-B3D8-BA9F27B76658}" type="parTrans" cxnId="{3183EABA-2A4D-4183-90B6-516DE2A39523}">
      <dgm:prSet/>
      <dgm:spPr/>
      <dgm:t>
        <a:bodyPr/>
        <a:lstStyle/>
        <a:p>
          <a:endParaRPr lang="en-US"/>
        </a:p>
      </dgm:t>
    </dgm:pt>
    <dgm:pt modelId="{F0B04345-BE52-4166-9C76-C8271C52A69C}" type="sibTrans" cxnId="{3183EABA-2A4D-4183-90B6-516DE2A39523}">
      <dgm:prSet/>
      <dgm:spPr/>
      <dgm:t>
        <a:bodyPr/>
        <a:lstStyle/>
        <a:p>
          <a:endParaRPr lang="en-US"/>
        </a:p>
      </dgm:t>
    </dgm:pt>
    <dgm:pt modelId="{6824BDD5-4698-43E2-8401-A596C0A46790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Kills you slowly</a:t>
          </a:r>
        </a:p>
      </dgm:t>
    </dgm:pt>
    <dgm:pt modelId="{0FC931CF-8EEA-450F-8F79-A2820FCE074E}" type="parTrans" cxnId="{1DCC43AE-27C0-4D17-A5EF-B0C1ECE85F74}">
      <dgm:prSet/>
      <dgm:spPr/>
      <dgm:t>
        <a:bodyPr/>
        <a:lstStyle/>
        <a:p>
          <a:endParaRPr lang="en-US"/>
        </a:p>
      </dgm:t>
    </dgm:pt>
    <dgm:pt modelId="{11903B3B-CC3D-4B6C-A18A-FBB71F0869A4}" type="sibTrans" cxnId="{1DCC43AE-27C0-4D17-A5EF-B0C1ECE85F74}">
      <dgm:prSet/>
      <dgm:spPr/>
      <dgm:t>
        <a:bodyPr/>
        <a:lstStyle/>
        <a:p>
          <a:endParaRPr lang="en-US"/>
        </a:p>
      </dgm:t>
    </dgm:pt>
    <dgm:pt modelId="{56B64C62-0097-49F6-A81A-79DF8761B1E3}">
      <dgm:prSet phldrT="[Text]"/>
      <dgm:spPr>
        <a:solidFill>
          <a:srgbClr val="C7210F"/>
        </a:solidFill>
      </dgm:spPr>
      <dgm:t>
        <a:bodyPr/>
        <a:lstStyle/>
        <a:p>
          <a:r>
            <a:rPr lang="en-US" dirty="0"/>
            <a:t>Kills you quickly </a:t>
          </a:r>
        </a:p>
      </dgm:t>
    </dgm:pt>
    <dgm:pt modelId="{74A3BE3D-CC62-40DB-8F6B-C6D19FAD6A13}" type="parTrans" cxnId="{B1BBEF69-E6C6-41F0-8CF0-ED24EDE62FCF}">
      <dgm:prSet/>
      <dgm:spPr/>
      <dgm:t>
        <a:bodyPr/>
        <a:lstStyle/>
        <a:p>
          <a:endParaRPr lang="en-US"/>
        </a:p>
      </dgm:t>
    </dgm:pt>
    <dgm:pt modelId="{9CF3496F-E278-4BB6-90C9-EF218BC43046}" type="sibTrans" cxnId="{B1BBEF69-E6C6-41F0-8CF0-ED24EDE62FCF}">
      <dgm:prSet/>
      <dgm:spPr/>
      <dgm:t>
        <a:bodyPr/>
        <a:lstStyle/>
        <a:p>
          <a:endParaRPr lang="en-US"/>
        </a:p>
      </dgm:t>
    </dgm:pt>
    <dgm:pt modelId="{CDCD4ECF-7AB9-490C-9415-B6355E6F779F}" type="pres">
      <dgm:prSet presAssocID="{10B4135A-E3A4-41FD-9771-BE1224F69E5D}" presName="cycle" presStyleCnt="0">
        <dgm:presLayoutVars>
          <dgm:dir/>
          <dgm:resizeHandles val="exact"/>
        </dgm:presLayoutVars>
      </dgm:prSet>
      <dgm:spPr/>
    </dgm:pt>
    <dgm:pt modelId="{DA7AF306-829F-4744-A9E2-C790E09CE4DC}" type="pres">
      <dgm:prSet presAssocID="{A400B387-6270-4449-A24A-A236E23BB546}" presName="arrow" presStyleLbl="node1" presStyleIdx="0" presStyleCnt="2">
        <dgm:presLayoutVars>
          <dgm:bulletEnabled val="1"/>
        </dgm:presLayoutVars>
      </dgm:prSet>
      <dgm:spPr/>
    </dgm:pt>
    <dgm:pt modelId="{93C5FDE7-897E-4743-8905-05EE0E48CBBF}" type="pres">
      <dgm:prSet presAssocID="{DD30A996-98A3-46D5-B229-51EE19023936}" presName="arrow" presStyleLbl="node1" presStyleIdx="1" presStyleCnt="2">
        <dgm:presLayoutVars>
          <dgm:bulletEnabled val="1"/>
        </dgm:presLayoutVars>
      </dgm:prSet>
      <dgm:spPr/>
    </dgm:pt>
  </dgm:ptLst>
  <dgm:cxnLst>
    <dgm:cxn modelId="{B1BBEF69-E6C6-41F0-8CF0-ED24EDE62FCF}" srcId="{DD30A996-98A3-46D5-B229-51EE19023936}" destId="{56B64C62-0097-49F6-A81A-79DF8761B1E3}" srcOrd="0" destOrd="0" parTransId="{74A3BE3D-CC62-40DB-8F6B-C6D19FAD6A13}" sibTransId="{9CF3496F-E278-4BB6-90C9-EF218BC43046}"/>
    <dgm:cxn modelId="{D5C4C072-CC36-4C37-B0DA-37335A6B7383}" type="presOf" srcId="{56B64C62-0097-49F6-A81A-79DF8761B1E3}" destId="{93C5FDE7-897E-4743-8905-05EE0E48CBBF}" srcOrd="0" destOrd="1" presId="urn:microsoft.com/office/officeart/2005/8/layout/arrow1"/>
    <dgm:cxn modelId="{F2FA6BAD-6C59-47E8-9B02-6C4098E69F6C}" type="presOf" srcId="{DD30A996-98A3-46D5-B229-51EE19023936}" destId="{93C5FDE7-897E-4743-8905-05EE0E48CBBF}" srcOrd="0" destOrd="0" presId="urn:microsoft.com/office/officeart/2005/8/layout/arrow1"/>
    <dgm:cxn modelId="{1DCC43AE-27C0-4D17-A5EF-B0C1ECE85F74}" srcId="{A400B387-6270-4449-A24A-A236E23BB546}" destId="{6824BDD5-4698-43E2-8401-A596C0A46790}" srcOrd="0" destOrd="0" parTransId="{0FC931CF-8EEA-450F-8F79-A2820FCE074E}" sibTransId="{11903B3B-CC3D-4B6C-A18A-FBB71F0869A4}"/>
    <dgm:cxn modelId="{3183EABA-2A4D-4183-90B6-516DE2A39523}" srcId="{10B4135A-E3A4-41FD-9771-BE1224F69E5D}" destId="{DD30A996-98A3-46D5-B229-51EE19023936}" srcOrd="1" destOrd="0" parTransId="{837A341B-C716-46FD-B3D8-BA9F27B76658}" sibTransId="{F0B04345-BE52-4166-9C76-C8271C52A69C}"/>
    <dgm:cxn modelId="{77B45BC0-E601-45D1-9065-E2D3B1756032}" type="presOf" srcId="{A400B387-6270-4449-A24A-A236E23BB546}" destId="{DA7AF306-829F-4744-A9E2-C790E09CE4DC}" srcOrd="0" destOrd="0" presId="urn:microsoft.com/office/officeart/2005/8/layout/arrow1"/>
    <dgm:cxn modelId="{0D8368E0-F270-4508-B943-D6A5235A3B78}" type="presOf" srcId="{6824BDD5-4698-43E2-8401-A596C0A46790}" destId="{DA7AF306-829F-4744-A9E2-C790E09CE4DC}" srcOrd="0" destOrd="1" presId="urn:microsoft.com/office/officeart/2005/8/layout/arrow1"/>
    <dgm:cxn modelId="{2860E9E3-C21C-44DB-8DF2-8A4CBAC50305}" srcId="{10B4135A-E3A4-41FD-9771-BE1224F69E5D}" destId="{A400B387-6270-4449-A24A-A236E23BB546}" srcOrd="0" destOrd="0" parTransId="{30261E17-E45F-4329-8D67-5FB3471E46EE}" sibTransId="{0102B9BD-9609-4248-9BBE-3BA9CDDB1BF1}"/>
    <dgm:cxn modelId="{B03550E7-9D37-4D30-AFB3-2097A018EE87}" type="presOf" srcId="{10B4135A-E3A4-41FD-9771-BE1224F69E5D}" destId="{CDCD4ECF-7AB9-490C-9415-B6355E6F779F}" srcOrd="0" destOrd="0" presId="urn:microsoft.com/office/officeart/2005/8/layout/arrow1"/>
    <dgm:cxn modelId="{04F4CD6C-6B14-4206-9278-83DA6589D2BF}" type="presParOf" srcId="{CDCD4ECF-7AB9-490C-9415-B6355E6F779F}" destId="{DA7AF306-829F-4744-A9E2-C790E09CE4DC}" srcOrd="0" destOrd="0" presId="urn:microsoft.com/office/officeart/2005/8/layout/arrow1"/>
    <dgm:cxn modelId="{A426F9B8-EA2A-4B7C-A714-ECF3559431B9}" type="presParOf" srcId="{CDCD4ECF-7AB9-490C-9415-B6355E6F779F}" destId="{93C5FDE7-897E-4743-8905-05EE0E48CBB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36585E-AEAA-4B76-AB30-E71D4D2B5FB5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2535FE-C55F-4DE3-BA52-F4A37D668E0B}">
      <dgm:prSet phldrT="[Text]"/>
      <dgm:spPr/>
      <dgm:t>
        <a:bodyPr/>
        <a:lstStyle/>
        <a:p>
          <a:r>
            <a:rPr lang="en-US" dirty="0"/>
            <a:t>Immature markets are high </a:t>
          </a:r>
          <a:r>
            <a:rPr lang="en-US" dirty="0">
              <a:solidFill>
                <a:srgbClr val="C00000"/>
              </a:solidFill>
            </a:rPr>
            <a:t>volatility</a:t>
          </a:r>
        </a:p>
      </dgm:t>
    </dgm:pt>
    <dgm:pt modelId="{9ABA3132-803E-47AD-96B5-568A732D9ED0}" type="parTrans" cxnId="{F12EA996-F49D-4F3B-AB67-166FDB5B993E}">
      <dgm:prSet/>
      <dgm:spPr/>
      <dgm:t>
        <a:bodyPr/>
        <a:lstStyle/>
        <a:p>
          <a:endParaRPr lang="en-US"/>
        </a:p>
      </dgm:t>
    </dgm:pt>
    <dgm:pt modelId="{164B55B8-D287-45CC-B75C-88105BE428A3}" type="sibTrans" cxnId="{F12EA996-F49D-4F3B-AB67-166FDB5B993E}">
      <dgm:prSet/>
      <dgm:spPr/>
      <dgm:t>
        <a:bodyPr/>
        <a:lstStyle/>
        <a:p>
          <a:endParaRPr lang="en-US"/>
        </a:p>
      </dgm:t>
    </dgm:pt>
    <dgm:pt modelId="{42AC5941-EE56-431D-A3FC-D8E054FE2C2D}">
      <dgm:prSet phldrT="[Text]"/>
      <dgm:spPr/>
      <dgm:t>
        <a:bodyPr/>
        <a:lstStyle/>
        <a:p>
          <a:r>
            <a:rPr lang="en-US" dirty="0"/>
            <a:t>Mature markets are low </a:t>
          </a:r>
          <a:r>
            <a:rPr lang="en-US" dirty="0">
              <a:solidFill>
                <a:schemeClr val="accent6">
                  <a:lumMod val="75000"/>
                </a:schemeClr>
              </a:solidFill>
            </a:rPr>
            <a:t>growth</a:t>
          </a:r>
        </a:p>
      </dgm:t>
    </dgm:pt>
    <dgm:pt modelId="{9B84AD0E-3AC3-4BC3-870C-CC892A4D1E3E}" type="parTrans" cxnId="{0E0EF983-139A-4D10-8B2B-048C9BCDC578}">
      <dgm:prSet/>
      <dgm:spPr/>
      <dgm:t>
        <a:bodyPr/>
        <a:lstStyle/>
        <a:p>
          <a:endParaRPr lang="en-US"/>
        </a:p>
      </dgm:t>
    </dgm:pt>
    <dgm:pt modelId="{10A19002-F056-4AD7-A712-D1E5ED74BB25}" type="sibTrans" cxnId="{0E0EF983-139A-4D10-8B2B-048C9BCDC578}">
      <dgm:prSet/>
      <dgm:spPr/>
      <dgm:t>
        <a:bodyPr/>
        <a:lstStyle/>
        <a:p>
          <a:endParaRPr lang="en-US"/>
        </a:p>
      </dgm:t>
    </dgm:pt>
    <dgm:pt modelId="{9819B0AE-5900-4EC0-B3C9-841670FE56CD}" type="pres">
      <dgm:prSet presAssocID="{8D36585E-AEAA-4B76-AB30-E71D4D2B5FB5}" presName="compositeShape" presStyleCnt="0">
        <dgm:presLayoutVars>
          <dgm:chMax val="2"/>
          <dgm:dir/>
          <dgm:resizeHandles val="exact"/>
        </dgm:presLayoutVars>
      </dgm:prSet>
      <dgm:spPr/>
    </dgm:pt>
    <dgm:pt modelId="{EE7B1A65-9938-4DC0-A329-F00665CB6D36}" type="pres">
      <dgm:prSet presAssocID="{D52535FE-C55F-4DE3-BA52-F4A37D668E0B}" presName="upArrow" presStyleLbl="node1" presStyleIdx="0" presStyleCnt="2"/>
      <dgm:spPr>
        <a:solidFill>
          <a:srgbClr val="C00000"/>
        </a:solidFill>
      </dgm:spPr>
    </dgm:pt>
    <dgm:pt modelId="{BA6D1B9D-0A20-4E80-AFD6-8668DAA0D127}" type="pres">
      <dgm:prSet presAssocID="{D52535FE-C55F-4DE3-BA52-F4A37D668E0B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25B3B0B2-317D-4EA6-9042-4F285A8C8D4F}" type="pres">
      <dgm:prSet presAssocID="{42AC5941-EE56-431D-A3FC-D8E054FE2C2D}" presName="downArrow" presStyleLbl="node1" presStyleIdx="1" presStyleCnt="2"/>
      <dgm:spPr>
        <a:solidFill>
          <a:schemeClr val="bg1">
            <a:lumMod val="50000"/>
          </a:schemeClr>
        </a:solidFill>
      </dgm:spPr>
    </dgm:pt>
    <dgm:pt modelId="{E42FAEC3-DEC1-4074-B561-9F19658F042E}" type="pres">
      <dgm:prSet presAssocID="{42AC5941-EE56-431D-A3FC-D8E054FE2C2D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0E0EF983-139A-4D10-8B2B-048C9BCDC578}" srcId="{8D36585E-AEAA-4B76-AB30-E71D4D2B5FB5}" destId="{42AC5941-EE56-431D-A3FC-D8E054FE2C2D}" srcOrd="1" destOrd="0" parTransId="{9B84AD0E-3AC3-4BC3-870C-CC892A4D1E3E}" sibTransId="{10A19002-F056-4AD7-A712-D1E5ED74BB25}"/>
    <dgm:cxn modelId="{985E9588-6BF6-4E34-B653-898A36A10F96}" type="presOf" srcId="{D52535FE-C55F-4DE3-BA52-F4A37D668E0B}" destId="{BA6D1B9D-0A20-4E80-AFD6-8668DAA0D127}" srcOrd="0" destOrd="0" presId="urn:microsoft.com/office/officeart/2005/8/layout/arrow4"/>
    <dgm:cxn modelId="{F12EA996-F49D-4F3B-AB67-166FDB5B993E}" srcId="{8D36585E-AEAA-4B76-AB30-E71D4D2B5FB5}" destId="{D52535FE-C55F-4DE3-BA52-F4A37D668E0B}" srcOrd="0" destOrd="0" parTransId="{9ABA3132-803E-47AD-96B5-568A732D9ED0}" sibTransId="{164B55B8-D287-45CC-B75C-88105BE428A3}"/>
    <dgm:cxn modelId="{16E9F79A-D4BB-4966-A1B7-34529228CFB7}" type="presOf" srcId="{42AC5941-EE56-431D-A3FC-D8E054FE2C2D}" destId="{E42FAEC3-DEC1-4074-B561-9F19658F042E}" srcOrd="0" destOrd="0" presId="urn:microsoft.com/office/officeart/2005/8/layout/arrow4"/>
    <dgm:cxn modelId="{302BE3ED-179F-404A-8EE8-422EBE0408B3}" type="presOf" srcId="{8D36585E-AEAA-4B76-AB30-E71D4D2B5FB5}" destId="{9819B0AE-5900-4EC0-B3C9-841670FE56CD}" srcOrd="0" destOrd="0" presId="urn:microsoft.com/office/officeart/2005/8/layout/arrow4"/>
    <dgm:cxn modelId="{E2A715D2-62AD-4545-BD59-933C349CCC71}" type="presParOf" srcId="{9819B0AE-5900-4EC0-B3C9-841670FE56CD}" destId="{EE7B1A65-9938-4DC0-A329-F00665CB6D36}" srcOrd="0" destOrd="0" presId="urn:microsoft.com/office/officeart/2005/8/layout/arrow4"/>
    <dgm:cxn modelId="{63320021-7833-4B45-BECB-7C774ED33C56}" type="presParOf" srcId="{9819B0AE-5900-4EC0-B3C9-841670FE56CD}" destId="{BA6D1B9D-0A20-4E80-AFD6-8668DAA0D127}" srcOrd="1" destOrd="0" presId="urn:microsoft.com/office/officeart/2005/8/layout/arrow4"/>
    <dgm:cxn modelId="{EAB76738-8561-4071-AE28-DB49CFC7ECCE}" type="presParOf" srcId="{9819B0AE-5900-4EC0-B3C9-841670FE56CD}" destId="{25B3B0B2-317D-4EA6-9042-4F285A8C8D4F}" srcOrd="2" destOrd="0" presId="urn:microsoft.com/office/officeart/2005/8/layout/arrow4"/>
    <dgm:cxn modelId="{C8DD24DF-814C-429B-8189-0F07DCF04BD8}" type="presParOf" srcId="{9819B0AE-5900-4EC0-B3C9-841670FE56CD}" destId="{E42FAEC3-DEC1-4074-B561-9F19658F042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7A6F64-C800-4517-8142-935354A30D5B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522574-C780-40C7-992C-013894396171}">
      <dgm:prSet phldrT="[Text]"/>
      <dgm:spPr/>
      <dgm:t>
        <a:bodyPr/>
        <a:lstStyle/>
        <a:p>
          <a:r>
            <a:rPr lang="en-US" dirty="0"/>
            <a:t>Go Deep</a:t>
          </a:r>
        </a:p>
      </dgm:t>
    </dgm:pt>
    <dgm:pt modelId="{8C15A461-8323-41EC-A1E4-D4A481B7E4A0}" type="parTrans" cxnId="{FAAB8050-10F2-4B10-A84B-6071F8BD47BF}">
      <dgm:prSet/>
      <dgm:spPr/>
      <dgm:t>
        <a:bodyPr/>
        <a:lstStyle/>
        <a:p>
          <a:endParaRPr lang="en-US"/>
        </a:p>
      </dgm:t>
    </dgm:pt>
    <dgm:pt modelId="{C32745F8-E689-4E0B-90C5-94571E49BCA8}" type="sibTrans" cxnId="{FAAB8050-10F2-4B10-A84B-6071F8BD47BF}">
      <dgm:prSet/>
      <dgm:spPr/>
      <dgm:t>
        <a:bodyPr/>
        <a:lstStyle/>
        <a:p>
          <a:endParaRPr lang="en-US"/>
        </a:p>
      </dgm:t>
    </dgm:pt>
    <dgm:pt modelId="{0750590D-DE65-4606-A4F0-F592FDA6C4AB}">
      <dgm:prSet phldrT="[Text]"/>
      <dgm:spPr/>
      <dgm:t>
        <a:bodyPr/>
        <a:lstStyle/>
        <a:p>
          <a:r>
            <a:rPr lang="en-US" dirty="0"/>
            <a:t>Go Wide</a:t>
          </a:r>
        </a:p>
      </dgm:t>
    </dgm:pt>
    <dgm:pt modelId="{8DF2DB36-8E96-4855-A3FC-EA7D0B77F9C5}" type="parTrans" cxnId="{31686D01-813C-4878-931D-995E0143E44E}">
      <dgm:prSet/>
      <dgm:spPr/>
      <dgm:t>
        <a:bodyPr/>
        <a:lstStyle/>
        <a:p>
          <a:endParaRPr lang="en-US"/>
        </a:p>
      </dgm:t>
    </dgm:pt>
    <dgm:pt modelId="{2D124D59-EFAE-47AA-9A23-96C9B7B949AB}" type="sibTrans" cxnId="{31686D01-813C-4878-931D-995E0143E44E}">
      <dgm:prSet/>
      <dgm:spPr/>
      <dgm:t>
        <a:bodyPr/>
        <a:lstStyle/>
        <a:p>
          <a:endParaRPr lang="en-US"/>
        </a:p>
      </dgm:t>
    </dgm:pt>
    <dgm:pt modelId="{2AE5F0F3-9F75-4CA1-89FD-0F30C4899180}">
      <dgm:prSet phldrT="[Text]"/>
      <dgm:spPr/>
      <dgm:t>
        <a:bodyPr/>
        <a:lstStyle/>
        <a:p>
          <a:r>
            <a:rPr lang="en-US" dirty="0"/>
            <a:t>To keep your job</a:t>
          </a:r>
        </a:p>
      </dgm:t>
    </dgm:pt>
    <dgm:pt modelId="{F4097B8A-A718-4261-B019-F7A1132BF0DB}" type="parTrans" cxnId="{AC061F05-7A48-4792-89CB-EE3292264075}">
      <dgm:prSet/>
      <dgm:spPr/>
      <dgm:t>
        <a:bodyPr/>
        <a:lstStyle/>
        <a:p>
          <a:endParaRPr lang="en-US"/>
        </a:p>
      </dgm:t>
    </dgm:pt>
    <dgm:pt modelId="{199F0EC7-EA65-422D-A762-EC604C8C9F23}" type="sibTrans" cxnId="{AC061F05-7A48-4792-89CB-EE3292264075}">
      <dgm:prSet/>
      <dgm:spPr/>
      <dgm:t>
        <a:bodyPr/>
        <a:lstStyle/>
        <a:p>
          <a:endParaRPr lang="en-US"/>
        </a:p>
      </dgm:t>
    </dgm:pt>
    <dgm:pt modelId="{535FBA50-D9E9-42ED-8313-0136FA13322E}">
      <dgm:prSet phldrT="[Text]"/>
      <dgm:spPr/>
      <dgm:t>
        <a:bodyPr/>
        <a:lstStyle/>
        <a:p>
          <a:r>
            <a:rPr lang="en-US" dirty="0"/>
            <a:t>To pay the bills</a:t>
          </a:r>
        </a:p>
      </dgm:t>
    </dgm:pt>
    <dgm:pt modelId="{0CF957FD-C400-4EB9-A772-B99FE9420EC3}" type="sibTrans" cxnId="{134F1A88-3DA1-436F-A08A-969B576BA620}">
      <dgm:prSet/>
      <dgm:spPr/>
      <dgm:t>
        <a:bodyPr/>
        <a:lstStyle/>
        <a:p>
          <a:endParaRPr lang="en-US"/>
        </a:p>
      </dgm:t>
    </dgm:pt>
    <dgm:pt modelId="{8F1503CB-4F17-4DD9-B35A-1AB67119B0FB}" type="parTrans" cxnId="{134F1A88-3DA1-436F-A08A-969B576BA620}">
      <dgm:prSet/>
      <dgm:spPr/>
      <dgm:t>
        <a:bodyPr/>
        <a:lstStyle/>
        <a:p>
          <a:endParaRPr lang="en-US"/>
        </a:p>
      </dgm:t>
    </dgm:pt>
    <dgm:pt modelId="{E460EB1C-BA83-4448-A36C-31ACD831AB5C}" type="pres">
      <dgm:prSet presAssocID="{1A7A6F64-C800-4517-8142-935354A30D5B}" presName="Name0" presStyleCnt="0">
        <dgm:presLayoutVars>
          <dgm:chMax val="2"/>
          <dgm:chPref val="2"/>
          <dgm:animLvl val="lvl"/>
        </dgm:presLayoutVars>
      </dgm:prSet>
      <dgm:spPr/>
    </dgm:pt>
    <dgm:pt modelId="{C7D8C83D-13B7-48F6-A455-80D347392E4E}" type="pres">
      <dgm:prSet presAssocID="{1A7A6F64-C800-4517-8142-935354A30D5B}" presName="LeftText" presStyleLbl="revTx" presStyleIdx="0" presStyleCnt="0">
        <dgm:presLayoutVars>
          <dgm:bulletEnabled val="1"/>
        </dgm:presLayoutVars>
      </dgm:prSet>
      <dgm:spPr/>
    </dgm:pt>
    <dgm:pt modelId="{57F26BA7-C33B-4F38-9B8A-2434145A5530}" type="pres">
      <dgm:prSet presAssocID="{1A7A6F64-C800-4517-8142-935354A30D5B}" presName="LeftNode" presStyleLbl="bgImgPlace1" presStyleIdx="0" presStyleCnt="2" custScaleX="134011" custLinFactNeighborX="-24099" custLinFactNeighborY="-868">
        <dgm:presLayoutVars>
          <dgm:chMax val="2"/>
          <dgm:chPref val="2"/>
        </dgm:presLayoutVars>
      </dgm:prSet>
      <dgm:spPr/>
    </dgm:pt>
    <dgm:pt modelId="{C4D55943-87F2-4FA3-9A8D-92B765894397}" type="pres">
      <dgm:prSet presAssocID="{1A7A6F64-C800-4517-8142-935354A30D5B}" presName="RightText" presStyleLbl="revTx" presStyleIdx="0" presStyleCnt="0">
        <dgm:presLayoutVars>
          <dgm:bulletEnabled val="1"/>
        </dgm:presLayoutVars>
      </dgm:prSet>
      <dgm:spPr/>
    </dgm:pt>
    <dgm:pt modelId="{2EB77AA2-16BD-424C-99D5-9349FD289F28}" type="pres">
      <dgm:prSet presAssocID="{1A7A6F64-C800-4517-8142-935354A30D5B}" presName="RightNode" presStyleLbl="bgImgPlace1" presStyleIdx="1" presStyleCnt="2" custScaleX="142749" custLinFactNeighborX="40689" custLinFactNeighborY="-868">
        <dgm:presLayoutVars>
          <dgm:chMax val="0"/>
          <dgm:chPref val="0"/>
        </dgm:presLayoutVars>
      </dgm:prSet>
      <dgm:spPr/>
    </dgm:pt>
    <dgm:pt modelId="{9915A2E4-D698-4097-8B87-DC15C9D20865}" type="pres">
      <dgm:prSet presAssocID="{1A7A6F64-C800-4517-8142-935354A30D5B}" presName="TopArrow" presStyleLbl="node1" presStyleIdx="0" presStyleCnt="2"/>
      <dgm:spPr/>
    </dgm:pt>
    <dgm:pt modelId="{CB63586C-D6AD-494D-BB56-04CBB3855BC3}" type="pres">
      <dgm:prSet presAssocID="{1A7A6F64-C800-4517-8142-935354A30D5B}" presName="BottomArrow" presStyleLbl="node1" presStyleIdx="1" presStyleCnt="2"/>
      <dgm:spPr/>
    </dgm:pt>
  </dgm:ptLst>
  <dgm:cxnLst>
    <dgm:cxn modelId="{31686D01-813C-4878-931D-995E0143E44E}" srcId="{1A7A6F64-C800-4517-8142-935354A30D5B}" destId="{0750590D-DE65-4606-A4F0-F592FDA6C4AB}" srcOrd="1" destOrd="0" parTransId="{8DF2DB36-8E96-4855-A3FC-EA7D0B77F9C5}" sibTransId="{2D124D59-EFAE-47AA-9A23-96C9B7B949AB}"/>
    <dgm:cxn modelId="{AC061F05-7A48-4792-89CB-EE3292264075}" srcId="{0750590D-DE65-4606-A4F0-F592FDA6C4AB}" destId="{2AE5F0F3-9F75-4CA1-89FD-0F30C4899180}" srcOrd="0" destOrd="0" parTransId="{F4097B8A-A718-4261-B019-F7A1132BF0DB}" sibTransId="{199F0EC7-EA65-422D-A762-EC604C8C9F23}"/>
    <dgm:cxn modelId="{9CA9381E-20CA-4B3B-97A0-0DBDAFDA454C}" type="presOf" srcId="{2AE5F0F3-9F75-4CA1-89FD-0F30C4899180}" destId="{C4D55943-87F2-4FA3-9A8D-92B765894397}" srcOrd="0" destOrd="1" presId="urn:microsoft.com/office/officeart/2009/layout/ReverseList"/>
    <dgm:cxn modelId="{3959535B-19ED-4D01-BF82-B243A4EB1FFC}" type="presOf" srcId="{535FBA50-D9E9-42ED-8313-0136FA13322E}" destId="{57F26BA7-C33B-4F38-9B8A-2434145A5530}" srcOrd="1" destOrd="1" presId="urn:microsoft.com/office/officeart/2009/layout/ReverseList"/>
    <dgm:cxn modelId="{FAAB8050-10F2-4B10-A84B-6071F8BD47BF}" srcId="{1A7A6F64-C800-4517-8142-935354A30D5B}" destId="{2E522574-C780-40C7-992C-013894396171}" srcOrd="0" destOrd="0" parTransId="{8C15A461-8323-41EC-A1E4-D4A481B7E4A0}" sibTransId="{C32745F8-E689-4E0B-90C5-94571E49BCA8}"/>
    <dgm:cxn modelId="{7FD5B37A-E0AD-4AE7-8F95-4310EE045D80}" type="presOf" srcId="{1A7A6F64-C800-4517-8142-935354A30D5B}" destId="{E460EB1C-BA83-4448-A36C-31ACD831AB5C}" srcOrd="0" destOrd="0" presId="urn:microsoft.com/office/officeart/2009/layout/ReverseList"/>
    <dgm:cxn modelId="{4BEE6C7E-DB7C-4AAB-9EC7-18C982CAECFC}" type="presOf" srcId="{2AE5F0F3-9F75-4CA1-89FD-0F30C4899180}" destId="{2EB77AA2-16BD-424C-99D5-9349FD289F28}" srcOrd="1" destOrd="1" presId="urn:microsoft.com/office/officeart/2009/layout/ReverseList"/>
    <dgm:cxn modelId="{134F1A88-3DA1-436F-A08A-969B576BA620}" srcId="{2E522574-C780-40C7-992C-013894396171}" destId="{535FBA50-D9E9-42ED-8313-0136FA13322E}" srcOrd="0" destOrd="0" parTransId="{8F1503CB-4F17-4DD9-B35A-1AB67119B0FB}" sibTransId="{0CF957FD-C400-4EB9-A772-B99FE9420EC3}"/>
    <dgm:cxn modelId="{00A7068D-F62D-427B-9F8D-E29D7A26F2B1}" type="presOf" srcId="{535FBA50-D9E9-42ED-8313-0136FA13322E}" destId="{C7D8C83D-13B7-48F6-A455-80D347392E4E}" srcOrd="0" destOrd="1" presId="urn:microsoft.com/office/officeart/2009/layout/ReverseList"/>
    <dgm:cxn modelId="{FBA4FF93-BEE0-47A5-A17D-EB178D0ECA8D}" type="presOf" srcId="{2E522574-C780-40C7-992C-013894396171}" destId="{C7D8C83D-13B7-48F6-A455-80D347392E4E}" srcOrd="0" destOrd="0" presId="urn:microsoft.com/office/officeart/2009/layout/ReverseList"/>
    <dgm:cxn modelId="{EDA614A4-52D0-4F0F-B6E0-4391FF964783}" type="presOf" srcId="{2E522574-C780-40C7-992C-013894396171}" destId="{57F26BA7-C33B-4F38-9B8A-2434145A5530}" srcOrd="1" destOrd="0" presId="urn:microsoft.com/office/officeart/2009/layout/ReverseList"/>
    <dgm:cxn modelId="{0BFD7EB4-5D9C-404D-93DE-615F3078FAE3}" type="presOf" srcId="{0750590D-DE65-4606-A4F0-F592FDA6C4AB}" destId="{2EB77AA2-16BD-424C-99D5-9349FD289F28}" srcOrd="1" destOrd="0" presId="urn:microsoft.com/office/officeart/2009/layout/ReverseList"/>
    <dgm:cxn modelId="{D0B908E7-F03A-43DC-8E01-A6D200EB9F4F}" type="presOf" srcId="{0750590D-DE65-4606-A4F0-F592FDA6C4AB}" destId="{C4D55943-87F2-4FA3-9A8D-92B765894397}" srcOrd="0" destOrd="0" presId="urn:microsoft.com/office/officeart/2009/layout/ReverseList"/>
    <dgm:cxn modelId="{BB6BFD25-C6BA-4C95-BB3F-607CDCAB11F3}" type="presParOf" srcId="{E460EB1C-BA83-4448-A36C-31ACD831AB5C}" destId="{C7D8C83D-13B7-48F6-A455-80D347392E4E}" srcOrd="0" destOrd="0" presId="urn:microsoft.com/office/officeart/2009/layout/ReverseList"/>
    <dgm:cxn modelId="{285BDFDA-0575-4C9D-BF69-F4F17EEE77CA}" type="presParOf" srcId="{E460EB1C-BA83-4448-A36C-31ACD831AB5C}" destId="{57F26BA7-C33B-4F38-9B8A-2434145A5530}" srcOrd="1" destOrd="0" presId="urn:microsoft.com/office/officeart/2009/layout/ReverseList"/>
    <dgm:cxn modelId="{93BF5AE4-E3AC-4C50-869A-430BA199D1B7}" type="presParOf" srcId="{E460EB1C-BA83-4448-A36C-31ACD831AB5C}" destId="{C4D55943-87F2-4FA3-9A8D-92B765894397}" srcOrd="2" destOrd="0" presId="urn:microsoft.com/office/officeart/2009/layout/ReverseList"/>
    <dgm:cxn modelId="{B9160ED4-E49A-4F5D-A189-DC35787482A3}" type="presParOf" srcId="{E460EB1C-BA83-4448-A36C-31ACD831AB5C}" destId="{2EB77AA2-16BD-424C-99D5-9349FD289F28}" srcOrd="3" destOrd="0" presId="urn:microsoft.com/office/officeart/2009/layout/ReverseList"/>
    <dgm:cxn modelId="{31A53EAB-9A99-45E2-8718-3DEA561F8831}" type="presParOf" srcId="{E460EB1C-BA83-4448-A36C-31ACD831AB5C}" destId="{9915A2E4-D698-4097-8B87-DC15C9D20865}" srcOrd="4" destOrd="0" presId="urn:microsoft.com/office/officeart/2009/layout/ReverseList"/>
    <dgm:cxn modelId="{971AA98F-3F72-4697-8ECF-D6284A23253A}" type="presParOf" srcId="{E460EB1C-BA83-4448-A36C-31ACD831AB5C}" destId="{CB63586C-D6AD-494D-BB56-04CBB3855BC3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Inflation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Volatility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Old Tech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New Tech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VHS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HD-DVD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AF306-829F-4744-A9E2-C790E09CE4DC}">
      <dsp:nvSpPr>
        <dsp:cNvPr id="0" name=""/>
        <dsp:cNvSpPr/>
      </dsp:nvSpPr>
      <dsp:spPr>
        <a:xfrm rot="16200000">
          <a:off x="337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VB6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slowly</a:t>
          </a:r>
        </a:p>
      </dsp:txBody>
      <dsp:txXfrm rot="5400000">
        <a:off x="677505" y="1741950"/>
        <a:ext cx="3192363" cy="1934765"/>
      </dsp:txXfrm>
    </dsp:sp>
    <dsp:sp modelId="{93C5FDE7-897E-4743-8905-05EE0E48CBBF}">
      <dsp:nvSpPr>
        <dsp:cNvPr id="0" name=""/>
        <dsp:cNvSpPr/>
      </dsp:nvSpPr>
      <dsp:spPr>
        <a:xfrm rot="5400000">
          <a:off x="4258130" y="774567"/>
          <a:ext cx="3869531" cy="3869531"/>
        </a:xfrm>
        <a:prstGeom prst="upArrow">
          <a:avLst>
            <a:gd name="adj1" fmla="val 50000"/>
            <a:gd name="adj2" fmla="val 35000"/>
          </a:avLst>
        </a:prstGeom>
        <a:solidFill>
          <a:srgbClr val="C7210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Hadoop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Kills you quickly </a:t>
          </a:r>
        </a:p>
      </dsp:txBody>
      <dsp:txXfrm rot="-5400000">
        <a:off x="4258130" y="1741950"/>
        <a:ext cx="3192363" cy="19347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B1A65-9938-4DC0-A329-F00665CB6D36}">
      <dsp:nvSpPr>
        <dsp:cNvPr id="0" name=""/>
        <dsp:cNvSpPr/>
      </dsp:nvSpPr>
      <dsp:spPr>
        <a:xfrm>
          <a:off x="4470" y="0"/>
          <a:ext cx="2682240" cy="2600960"/>
        </a:xfrm>
        <a:prstGeom prst="upArrow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D1B9D-0A20-4E80-AFD6-8668DAA0D127}">
      <dsp:nvSpPr>
        <dsp:cNvPr id="0" name=""/>
        <dsp:cNvSpPr/>
      </dsp:nvSpPr>
      <dsp:spPr>
        <a:xfrm>
          <a:off x="2767177" y="0"/>
          <a:ext cx="455168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936" tIns="0" rIns="376936" bIns="376936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Immature markets are high </a:t>
          </a:r>
          <a:r>
            <a:rPr lang="en-US" sz="5300" kern="1200" dirty="0">
              <a:solidFill>
                <a:srgbClr val="C00000"/>
              </a:solidFill>
            </a:rPr>
            <a:t>volatility</a:t>
          </a:r>
        </a:p>
      </dsp:txBody>
      <dsp:txXfrm>
        <a:off x="2767177" y="0"/>
        <a:ext cx="4551680" cy="2600960"/>
      </dsp:txXfrm>
    </dsp:sp>
    <dsp:sp modelId="{25B3B0B2-317D-4EA6-9042-4F285A8C8D4F}">
      <dsp:nvSpPr>
        <dsp:cNvPr id="0" name=""/>
        <dsp:cNvSpPr/>
      </dsp:nvSpPr>
      <dsp:spPr>
        <a:xfrm>
          <a:off x="809142" y="2817706"/>
          <a:ext cx="2682240" cy="2600960"/>
        </a:xfrm>
        <a:prstGeom prst="downArrow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FAEC3-DEC1-4074-B561-9F19658F042E}">
      <dsp:nvSpPr>
        <dsp:cNvPr id="0" name=""/>
        <dsp:cNvSpPr/>
      </dsp:nvSpPr>
      <dsp:spPr>
        <a:xfrm>
          <a:off x="3571849" y="2817706"/>
          <a:ext cx="4551680" cy="260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6936" tIns="0" rIns="376936" bIns="376936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Mature markets are low </a:t>
          </a:r>
          <a:r>
            <a:rPr lang="en-US" sz="5300" kern="1200" dirty="0">
              <a:solidFill>
                <a:schemeClr val="accent6">
                  <a:lumMod val="75000"/>
                </a:schemeClr>
              </a:solidFill>
            </a:rPr>
            <a:t>growth</a:t>
          </a:r>
        </a:p>
      </dsp:txBody>
      <dsp:txXfrm>
        <a:off x="3571849" y="2817706"/>
        <a:ext cx="4551680" cy="26009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26BA7-C33B-4F38-9B8A-2434145A5530}">
      <dsp:nvSpPr>
        <dsp:cNvPr id="0" name=""/>
        <dsp:cNvSpPr/>
      </dsp:nvSpPr>
      <dsp:spPr>
        <a:xfrm rot="16200000">
          <a:off x="787706" y="1297626"/>
          <a:ext cx="3608033" cy="295479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317500" rIns="285750" bIns="317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Go Deep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900" kern="1200" dirty="0"/>
            <a:t>To pay the bills</a:t>
          </a:r>
        </a:p>
      </dsp:txBody>
      <dsp:txXfrm rot="5400000">
        <a:off x="1258592" y="1115275"/>
        <a:ext cx="2810529" cy="3319499"/>
      </dsp:txXfrm>
    </dsp:sp>
    <dsp:sp modelId="{2EB77AA2-16BD-424C-99D5-9349FD289F28}">
      <dsp:nvSpPr>
        <dsp:cNvPr id="0" name=""/>
        <dsp:cNvSpPr/>
      </dsp:nvSpPr>
      <dsp:spPr>
        <a:xfrm rot="5400000">
          <a:off x="4521221" y="1201294"/>
          <a:ext cx="3608033" cy="314746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035" tIns="311150" rIns="186690" bIns="311150" numCol="1" spcCol="1270" anchor="t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Go Wide</a:t>
          </a:r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kern="1200" dirty="0"/>
            <a:t>To keep your job</a:t>
          </a:r>
        </a:p>
      </dsp:txBody>
      <dsp:txXfrm rot="-5400000">
        <a:off x="4751507" y="1124682"/>
        <a:ext cx="2993786" cy="3300685"/>
      </dsp:txXfrm>
    </dsp:sp>
    <dsp:sp modelId="{9915A2E4-D698-4097-8B87-DC15C9D20865}">
      <dsp:nvSpPr>
        <dsp:cNvPr id="0" name=""/>
        <dsp:cNvSpPr/>
      </dsp:nvSpPr>
      <dsp:spPr>
        <a:xfrm>
          <a:off x="3122854" y="0"/>
          <a:ext cx="2305010" cy="230489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3586C-D6AD-494D-BB56-04CBB3855BC3}">
      <dsp:nvSpPr>
        <dsp:cNvPr id="0" name=""/>
        <dsp:cNvSpPr/>
      </dsp:nvSpPr>
      <dsp:spPr>
        <a:xfrm rot="10800000">
          <a:off x="3122854" y="3307224"/>
          <a:ext cx="2305010" cy="230489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1903270-7BBC-486C-A54F-ABC92DD8C960}" type="datetimeFigureOut">
              <a:rPr lang="en-US"/>
              <a:pPr>
                <a:defRPr/>
              </a:pPr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BA97AE8D-6F9F-464C-B5D4-EC0A0B60B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94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B8FC763-5363-43F3-9BD6-5BABCE46EE78}" type="datetimeFigureOut">
              <a:rPr lang="en-US" smtClean="0"/>
              <a:t>6/2/2017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25AFCE3F-A699-403D-B003-6243DA066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3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Animation for header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4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Animation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22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99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35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9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620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1989669" y="2307813"/>
            <a:ext cx="1587499" cy="15609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859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28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-1" y="2150535"/>
            <a:ext cx="12192001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432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5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341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5644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9767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27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6" y="6054852"/>
            <a:ext cx="1316248" cy="4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5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6" y="6054852"/>
            <a:ext cx="1316248" cy="49648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9956800" y="5791200"/>
            <a:ext cx="2133600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23" r:id="rId2"/>
    <p:sldLayoutId id="2147483725" r:id="rId3"/>
    <p:sldLayoutId id="2147483726" r:id="rId4"/>
    <p:sldLayoutId id="2147483737" r:id="rId5"/>
    <p:sldLayoutId id="2147483769" r:id="rId6"/>
    <p:sldLayoutId id="2147483770" r:id="rId7"/>
    <p:sldLayoutId id="2147483771" r:id="rId8"/>
    <p:sldLayoutId id="2147483772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qlgene.com/powerbi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littlekendra.com/dearsqldba/" TargetMode="External"/><Relationship Id="rId7" Type="http://schemas.openxmlformats.org/officeDocument/2006/relationships/hyperlink" Target="http://www.sqlserverradio.com/feed/podcast/" TargetMode="External"/><Relationship Id="rId2" Type="http://schemas.openxmlformats.org/officeDocument/2006/relationships/hyperlink" Target="http://datadriven.tv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sqldatapartners.com/sql-server-podcast/" TargetMode="External"/><Relationship Id="rId5" Type="http://schemas.openxmlformats.org/officeDocument/2006/relationships/hyperlink" Target="https://www.brentozar.com/office-hours-podcast/" TargetMode="External"/><Relationship Id="rId4" Type="http://schemas.openxmlformats.org/officeDocument/2006/relationships/hyperlink" Target="https://groupby.org/podcasts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addons.mozilla.org/en-US/firefox/addon/leechblock/" TargetMode="External"/><Relationship Id="rId2" Type="http://schemas.openxmlformats.org/officeDocument/2006/relationships/hyperlink" Target="https://en.wikipedia.org/wiki/Pomodoro_Technique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beeminder.com/" TargetMode="External"/><Relationship Id="rId5" Type="http://schemas.openxmlformats.org/officeDocument/2006/relationships/hyperlink" Target="https://sites.google.com/site/gchromeat/nannyForGoogleChrome" TargetMode="External"/><Relationship Id="rId4" Type="http://schemas.openxmlformats.org/officeDocument/2006/relationships/hyperlink" Target="https://www.google.com/url?sa=t&amp;rct=j&amp;q=&amp;esrc=s&amp;source=web&amp;cd=1&amp;cad=rja&amp;uact=8&amp;ved=0ahUKEwjs8qLmpJ_UAhVEyoMKHZGACsoQFggrMAA&amp;url=https://chrome.google.com/webstore/detail/stayfocusd/laankejkbhbdhmipfmgcngdelahlfoji?hl%3Den&amp;usg=AFQjCNGBpwCkBI5H1O_wTBodmT79QFzbRg&amp;sig2=SsIhIkNEGMbHP4a66QSJXg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etteridge's_law_of_headlines" TargetMode="External"/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nager-tools.com/all-podcasts?field_content_domain_tid=5" TargetMode="External"/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235200" y="3255963"/>
            <a:ext cx="36671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57925" y="3255963"/>
            <a:ext cx="366871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mond 13"/>
          <p:cNvSpPr/>
          <p:nvPr/>
        </p:nvSpPr>
        <p:spPr>
          <a:xfrm>
            <a:off x="5984875" y="3159125"/>
            <a:ext cx="192088" cy="193675"/>
          </a:xfrm>
          <a:prstGeom prst="diamon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sp>
        <p:nvSpPr>
          <p:cNvPr id="3078" name="TextBox 25"/>
          <p:cNvSpPr txBox="1">
            <a:spLocks noChangeArrowheads="1"/>
          </p:cNvSpPr>
          <p:nvPr/>
        </p:nvSpPr>
        <p:spPr bwMode="auto">
          <a:xfrm>
            <a:off x="11658600" y="65786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PT Sans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141" y="4743450"/>
            <a:ext cx="2373717" cy="8953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90086" y="2572713"/>
            <a:ext cx="3892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Eugene Meidinger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2235200" y="1007110"/>
            <a:ext cx="7691438" cy="124875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000" dirty="0">
                <a:solidFill>
                  <a:schemeClr val="accent1"/>
                </a:solidFill>
                <a:ea typeface="+mn-ea"/>
                <a:cs typeface="+mn-cs"/>
              </a:rPr>
              <a:t>Keeping up With</a:t>
            </a:r>
            <a:r>
              <a:rPr lang="en-US" sz="4000" baseline="0" dirty="0">
                <a:solidFill>
                  <a:schemeClr val="accent1"/>
                </a:solidFill>
                <a:ea typeface="+mn-ea"/>
                <a:cs typeface="+mn-cs"/>
              </a:rPr>
              <a:t> Technology: Drinking From the Firehose</a:t>
            </a:r>
            <a:endParaRPr lang="en-US" sz="4000" dirty="0">
              <a:solidFill>
                <a:schemeClr val="accent1"/>
              </a:solidFill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27485" y="3488422"/>
            <a:ext cx="3137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sqlgene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www.sqlgene.com/keepingup/</a:t>
            </a: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eugene@eugenemeidinger.com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Why do we have to learn new things?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New</a:t>
            </a:r>
            <a:r>
              <a:rPr lang="en-US" baseline="0" dirty="0"/>
              <a:t> stuff comes out</a:t>
            </a:r>
          </a:p>
          <a:p>
            <a:pPr lvl="1"/>
            <a:r>
              <a:rPr lang="en-US" dirty="0"/>
              <a:t>SQL</a:t>
            </a:r>
            <a:r>
              <a:rPr lang="en-US" baseline="0" dirty="0"/>
              <a:t> Server 2017</a:t>
            </a:r>
          </a:p>
          <a:p>
            <a:pPr lvl="1"/>
            <a:r>
              <a:rPr lang="en-US" baseline="0" dirty="0"/>
              <a:t>JSON support</a:t>
            </a:r>
          </a:p>
          <a:p>
            <a:pPr lvl="1"/>
            <a:r>
              <a:rPr lang="en-US" baseline="0" dirty="0" err="1"/>
              <a:t>PowerBI</a:t>
            </a:r>
            <a:endParaRPr lang="en-US" baseline="0" dirty="0"/>
          </a:p>
          <a:p>
            <a:pPr lvl="0"/>
            <a:r>
              <a:rPr lang="en-US" dirty="0"/>
              <a:t>Old stuff gets old</a:t>
            </a:r>
          </a:p>
          <a:p>
            <a:pPr lvl="1"/>
            <a:r>
              <a:rPr lang="en-US" dirty="0"/>
              <a:t>SQL Server 2000</a:t>
            </a:r>
          </a:p>
          <a:p>
            <a:pPr lvl="1"/>
            <a:r>
              <a:rPr lang="en-US" dirty="0"/>
              <a:t>DTS</a:t>
            </a:r>
          </a:p>
          <a:p>
            <a:pPr lvl="1"/>
            <a:r>
              <a:rPr lang="en-US" dirty="0"/>
              <a:t>Performance</a:t>
            </a:r>
            <a:r>
              <a:rPr lang="en-US" baseline="0" dirty="0"/>
              <a:t> Point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5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</a:t>
            </a:r>
            <a:r>
              <a:rPr lang="en-US" baseline="0" dirty="0"/>
              <a:t> analogy: investing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Inflation means our money is worth less every year</a:t>
            </a:r>
          </a:p>
          <a:p>
            <a:pPr lvl="1"/>
            <a:r>
              <a:rPr lang="en-US" sz="3200" dirty="0"/>
              <a:t>To avoid inflation, we invest in stocks, not bonds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600" dirty="0"/>
              <a:t>Volatility means our investments could implode</a:t>
            </a:r>
          </a:p>
          <a:p>
            <a:pPr lvl="1"/>
            <a:r>
              <a:rPr lang="en-US" sz="3200" dirty="0"/>
              <a:t>To avoid volatility, we diversify our investments</a:t>
            </a:r>
          </a:p>
        </p:txBody>
      </p:sp>
    </p:spTree>
    <p:extLst>
      <p:ext uri="{BB962C8B-B14F-4D97-AF65-F5344CB8AC3E}">
        <p14:creationId xmlns:p14="http://schemas.microsoft.com/office/powerpoint/2010/main" val="41944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Financial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892552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523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b="1" dirty="0"/>
              <a:t>Career</a:t>
            </a:r>
            <a:r>
              <a:rPr lang="en-US" dirty="0"/>
              <a:t>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2127116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9068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b="1" dirty="0"/>
              <a:t>Career</a:t>
            </a:r>
            <a:r>
              <a:rPr lang="en-US" dirty="0"/>
              <a:t>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3833753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4382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b="1" dirty="0"/>
              <a:t>Career</a:t>
            </a:r>
            <a:r>
              <a:rPr lang="en-US" dirty="0"/>
              <a:t> Risks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3903093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9875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“In an immature market, generalize. </a:t>
            </a:r>
          </a:p>
          <a:p>
            <a:pPr marL="0" lvl="0" indent="0" algn="ctr">
              <a:buNone/>
            </a:pPr>
            <a:r>
              <a:rPr lang="en-US" sz="4800" dirty="0">
                <a:solidFill>
                  <a:schemeClr val="bg1"/>
                </a:solidFill>
              </a:rPr>
              <a:t>In a mature market, specialize</a:t>
            </a:r>
            <a:r>
              <a:rPr lang="en-US" sz="4800" baseline="0" dirty="0">
                <a:solidFill>
                  <a:schemeClr val="bg1"/>
                </a:solidFill>
              </a:rPr>
              <a:t>”</a:t>
            </a:r>
          </a:p>
          <a:p>
            <a:pPr marL="0" lv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-Abraham Lincoln</a:t>
            </a:r>
          </a:p>
          <a:p>
            <a:pPr marL="0" lvl="0" indent="0" algn="ctr">
              <a:buNone/>
            </a:pPr>
            <a:r>
              <a:rPr lang="en-US" sz="4000" baseline="0" dirty="0">
                <a:solidFill>
                  <a:schemeClr val="bg1"/>
                </a:solidFill>
              </a:rPr>
              <a:t>-</a:t>
            </a:r>
            <a:r>
              <a:rPr lang="en-US" sz="4000" dirty="0">
                <a:solidFill>
                  <a:schemeClr val="bg1"/>
                </a:solidFill>
              </a:rPr>
              <a:t> Buck Woody</a:t>
            </a:r>
            <a:endParaRPr lang="en-US" sz="4000" baseline="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78702" y="3709358"/>
            <a:ext cx="3640347" cy="1725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08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692499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518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contradiction of learning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To add value, we need to </a:t>
            </a:r>
            <a:r>
              <a:rPr lang="en-US" sz="3600" b="1" u="sng" dirty="0"/>
              <a:t>specialize</a:t>
            </a:r>
            <a:endParaRPr lang="en-US" sz="3600" b="1" u="sng" baseline="0" dirty="0"/>
          </a:p>
          <a:p>
            <a:pPr lvl="1"/>
            <a:r>
              <a:rPr lang="en-US" sz="2800" dirty="0"/>
              <a:t>No one wants a </a:t>
            </a:r>
            <a:r>
              <a:rPr lang="en-US" sz="2800" i="1" dirty="0"/>
              <a:t>true</a:t>
            </a:r>
            <a:r>
              <a:rPr lang="en-US" sz="2800" i="0" dirty="0"/>
              <a:t> jack of all trades</a:t>
            </a:r>
          </a:p>
          <a:p>
            <a:r>
              <a:rPr lang="en-US" sz="3600" dirty="0"/>
              <a:t>To avoid becoming irrelevant, we need to </a:t>
            </a:r>
            <a:r>
              <a:rPr lang="en-US" sz="3600" b="1" u="sng" dirty="0"/>
              <a:t>generalize</a:t>
            </a:r>
          </a:p>
          <a:p>
            <a:r>
              <a:rPr lang="en-US" sz="3600" i="0" dirty="0"/>
              <a:t>Both require different resources and learning styles</a:t>
            </a:r>
          </a:p>
          <a:p>
            <a:pPr lvl="1"/>
            <a:r>
              <a:rPr lang="en-US" sz="2800" dirty="0"/>
              <a:t>Generalization costs time and short-term risk</a:t>
            </a:r>
          </a:p>
          <a:p>
            <a:pPr lvl="1"/>
            <a:r>
              <a:rPr lang="en-US" sz="2800" i="0" dirty="0"/>
              <a:t>Specialization costs focus/money and long term risk</a:t>
            </a:r>
          </a:p>
        </p:txBody>
      </p:sp>
    </p:spTree>
    <p:extLst>
      <p:ext uri="{BB962C8B-B14F-4D97-AF65-F5344CB8AC3E}">
        <p14:creationId xmlns:p14="http://schemas.microsoft.com/office/powerpoint/2010/main" val="16535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55304417"/>
              </p:ext>
            </p:extLst>
          </p:nvPr>
        </p:nvGraphicFramePr>
        <p:xfrm>
          <a:off x="2032000" y="719666"/>
          <a:ext cx="8647502" cy="561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22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Business Intelligence developer</a:t>
            </a:r>
          </a:p>
          <a:p>
            <a:r>
              <a:rPr lang="en-US" dirty="0"/>
              <a:t>Worked for All-Lines for 5 years</a:t>
            </a:r>
          </a:p>
          <a:p>
            <a:r>
              <a:rPr lang="en-US" baseline="0" dirty="0"/>
              <a:t>Spoken at Pittsburgh SQL User Group and various SQL Saturdays</a:t>
            </a:r>
          </a:p>
          <a:p>
            <a:r>
              <a:rPr lang="en-US" dirty="0"/>
              <a:t>Help lead the Pittsburgh Power BI User Group</a:t>
            </a:r>
            <a:endParaRPr lang="en-US" baseline="0" dirty="0"/>
          </a:p>
          <a:p>
            <a:r>
              <a:rPr lang="en-US" dirty="0" err="1"/>
              <a:t>Pluralsight</a:t>
            </a:r>
            <a:r>
              <a:rPr lang="en-US" dirty="0"/>
              <a:t> Author</a:t>
            </a:r>
            <a:endParaRPr lang="en-US" baseline="0" dirty="0"/>
          </a:p>
          <a:p>
            <a:r>
              <a:rPr lang="en-US" baseline="0" dirty="0"/>
              <a:t>Went from SQL newb to SQL pro</a:t>
            </a:r>
          </a:p>
        </p:txBody>
      </p:sp>
    </p:spTree>
    <p:extLst>
      <p:ext uri="{BB962C8B-B14F-4D97-AF65-F5344CB8AC3E}">
        <p14:creationId xmlns:p14="http://schemas.microsoft.com/office/powerpoint/2010/main" val="349355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Specialization is </a:t>
            </a:r>
            <a:r>
              <a:rPr lang="en-US" i="1" dirty="0"/>
              <a:t>always</a:t>
            </a:r>
            <a:r>
              <a:rPr lang="en-US" dirty="0"/>
              <a:t> harder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You can generalize via passive learning</a:t>
            </a:r>
          </a:p>
          <a:p>
            <a:pPr lvl="1"/>
            <a:r>
              <a:rPr lang="en-US" baseline="0" dirty="0"/>
              <a:t>Blogs</a:t>
            </a:r>
          </a:p>
          <a:p>
            <a:pPr lvl="1"/>
            <a:r>
              <a:rPr lang="en-US" dirty="0"/>
              <a:t>Podcasts</a:t>
            </a:r>
          </a:p>
          <a:p>
            <a:pPr lvl="1"/>
            <a:r>
              <a:rPr lang="en-US" baseline="0" dirty="0"/>
              <a:t>SQL</a:t>
            </a:r>
            <a:r>
              <a:rPr lang="en-US" dirty="0"/>
              <a:t> Saturdays / </a:t>
            </a:r>
            <a:r>
              <a:rPr lang="en-US" dirty="0" err="1"/>
              <a:t>GroupByConf</a:t>
            </a:r>
            <a:endParaRPr lang="en-US" dirty="0"/>
          </a:p>
          <a:p>
            <a:r>
              <a:rPr lang="en-US" baseline="0" dirty="0"/>
              <a:t>You</a:t>
            </a:r>
            <a:r>
              <a:rPr lang="en-US" dirty="0"/>
              <a:t> </a:t>
            </a:r>
            <a:r>
              <a:rPr lang="en-US" b="1" dirty="0"/>
              <a:t>can’t</a:t>
            </a:r>
            <a:r>
              <a:rPr lang="en-US" dirty="0"/>
              <a:t> specialize via passive learning; you have to</a:t>
            </a:r>
          </a:p>
          <a:p>
            <a:pPr lvl="1"/>
            <a:r>
              <a:rPr lang="en-US" baseline="0" dirty="0"/>
              <a:t>Present</a:t>
            </a:r>
          </a:p>
          <a:p>
            <a:pPr lvl="1"/>
            <a:r>
              <a:rPr lang="en-US" dirty="0"/>
              <a:t>Write</a:t>
            </a:r>
          </a:p>
          <a:p>
            <a:pPr lvl="1"/>
            <a:r>
              <a:rPr lang="en-US" baseline="0" dirty="0"/>
              <a:t>Do home labs</a:t>
            </a:r>
          </a:p>
          <a:p>
            <a:pPr lvl="1"/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154008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An analogy: Radioactive decay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In nuclear</a:t>
            </a:r>
            <a:r>
              <a:rPr lang="en-US" sz="3200" baseline="0" dirty="0"/>
              <a:t> physics, there is the idea of a half-life</a:t>
            </a:r>
          </a:p>
          <a:p>
            <a:r>
              <a:rPr lang="en-US" sz="3200" dirty="0"/>
              <a:t>A half-life is the time is takes to halve of the original amount</a:t>
            </a:r>
          </a:p>
          <a:p>
            <a:r>
              <a:rPr lang="en-US" sz="3200" dirty="0"/>
              <a:t>IT knowledge can be modeled as a half-life</a:t>
            </a:r>
          </a:p>
          <a:p>
            <a:pPr lvl="1"/>
            <a:r>
              <a:rPr lang="en-US" sz="2800" dirty="0"/>
              <a:t>How long before half of what you know is useless?</a:t>
            </a:r>
          </a:p>
        </p:txBody>
      </p:sp>
    </p:spTree>
    <p:extLst>
      <p:ext uri="{BB962C8B-B14F-4D97-AF65-F5344CB8AC3E}">
        <p14:creationId xmlns:p14="http://schemas.microsoft.com/office/powerpoint/2010/main" val="2104480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“Every 5 years,</a:t>
            </a:r>
          </a:p>
          <a:p>
            <a:pPr marL="0" lv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 you have to retool</a:t>
            </a:r>
            <a:r>
              <a:rPr lang="en-US" sz="6000" baseline="0" dirty="0">
                <a:solidFill>
                  <a:schemeClr val="bg1"/>
                </a:solidFill>
              </a:rPr>
              <a:t> yourself”</a:t>
            </a:r>
          </a:p>
          <a:p>
            <a:pPr marL="0" lv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-Allen White</a:t>
            </a:r>
            <a:endParaRPr lang="en-US" sz="4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948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Every</a:t>
            </a:r>
            <a:r>
              <a:rPr lang="en-US" baseline="0" dirty="0"/>
              <a:t> 5 years, half of what you know</a:t>
            </a:r>
            <a:br>
              <a:rPr lang="en-US" baseline="0" dirty="0"/>
            </a:br>
            <a:r>
              <a:rPr lang="en-US" baseline="0" dirty="0"/>
              <a:t> is obsolete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How do we mathematically model this?</a:t>
            </a:r>
          </a:p>
          <a:p>
            <a:endParaRPr lang="en-US" dirty="0"/>
          </a:p>
          <a:p>
            <a:r>
              <a:rPr lang="en-US" dirty="0"/>
              <a:t>Rate of decay ^ 5 years = ½ your knowledge</a:t>
            </a:r>
          </a:p>
          <a:p>
            <a:r>
              <a:rPr lang="en-US" dirty="0"/>
              <a:t>X^5 = 0.5</a:t>
            </a:r>
          </a:p>
          <a:p>
            <a:r>
              <a:rPr lang="en-US" dirty="0"/>
              <a:t>X = 0.87</a:t>
            </a:r>
          </a:p>
          <a:p>
            <a:endParaRPr lang="en-US" dirty="0"/>
          </a:p>
          <a:p>
            <a:r>
              <a:rPr lang="en-US" dirty="0"/>
              <a:t>Every year, 87% of what you know is still relevant</a:t>
            </a:r>
          </a:p>
          <a:p>
            <a:r>
              <a:rPr lang="en-US" dirty="0"/>
              <a:t>Every year, 13% of what you know is </a:t>
            </a:r>
            <a:r>
              <a:rPr lang="en-US" b="1" dirty="0"/>
              <a:t>irrelevant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79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lvl="0" indent="0" algn="ctr">
              <a:buNone/>
            </a:pPr>
            <a:r>
              <a:rPr lang="en-US" sz="6000" dirty="0">
                <a:solidFill>
                  <a:schemeClr val="bg1"/>
                </a:solidFill>
              </a:rPr>
              <a:t>“Every year, </a:t>
            </a:r>
            <a:r>
              <a:rPr lang="en-US" sz="6000" baseline="0" dirty="0">
                <a:solidFill>
                  <a:schemeClr val="bg1"/>
                </a:solidFill>
              </a:rPr>
              <a:t>13% of what you know </a:t>
            </a:r>
            <a:r>
              <a:rPr lang="en-US" sz="6000" b="1" baseline="0" dirty="0">
                <a:solidFill>
                  <a:schemeClr val="bg1"/>
                </a:solidFill>
              </a:rPr>
              <a:t>becomes irrelevant</a:t>
            </a:r>
            <a:r>
              <a:rPr lang="en-US" sz="6000" baseline="0" dirty="0">
                <a:solidFill>
                  <a:schemeClr val="bg1"/>
                </a:solidFill>
              </a:rPr>
              <a:t>”</a:t>
            </a:r>
          </a:p>
          <a:p>
            <a:pPr marL="0" lv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-Me</a:t>
            </a:r>
            <a:endParaRPr lang="en-US" sz="40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76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does that look like?</a:t>
            </a:r>
          </a:p>
        </p:txBody>
      </p:sp>
      <p:pic>
        <p:nvPicPr>
          <p:cNvPr id="3074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4" y="1690688"/>
            <a:ext cx="7046562" cy="425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594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That’s a 13% interest rate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That’s going from an A+ to a B</a:t>
            </a:r>
          </a:p>
          <a:p>
            <a:endParaRPr lang="en-US" sz="3600" dirty="0"/>
          </a:p>
          <a:p>
            <a:r>
              <a:rPr lang="en-US" sz="3600" dirty="0"/>
              <a:t>That’s crazy</a:t>
            </a:r>
          </a:p>
          <a:p>
            <a:r>
              <a:rPr lang="en-US" sz="3600" dirty="0"/>
              <a:t>That’s scary</a:t>
            </a:r>
          </a:p>
          <a:p>
            <a:r>
              <a:rPr lang="en-US" sz="3600" dirty="0"/>
              <a:t>How</a:t>
            </a:r>
            <a:r>
              <a:rPr lang="en-US" sz="3600" baseline="0" dirty="0"/>
              <a:t> can we fix it?</a:t>
            </a:r>
          </a:p>
        </p:txBody>
      </p:sp>
    </p:spTree>
    <p:extLst>
      <p:ext uri="{BB962C8B-B14F-4D97-AF65-F5344CB8AC3E}">
        <p14:creationId xmlns:p14="http://schemas.microsoft.com/office/powerpoint/2010/main" val="1887309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We have 3 options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4000" dirty="0"/>
              <a:t>Learn </a:t>
            </a:r>
            <a:r>
              <a:rPr lang="en-US" sz="4000" b="1" dirty="0"/>
              <a:t>more</a:t>
            </a:r>
            <a:r>
              <a:rPr lang="en-US" sz="4000" b="0" dirty="0"/>
              <a:t> things</a:t>
            </a:r>
          </a:p>
          <a:p>
            <a:r>
              <a:rPr lang="en-US" sz="4000" b="0" dirty="0"/>
              <a:t>Learn more of the </a:t>
            </a:r>
            <a:r>
              <a:rPr lang="en-US" sz="4000" b="1" dirty="0"/>
              <a:t>right</a:t>
            </a:r>
            <a:r>
              <a:rPr lang="en-US" sz="4000" b="0" dirty="0"/>
              <a:t> things</a:t>
            </a:r>
          </a:p>
          <a:p>
            <a:r>
              <a:rPr lang="en-US" sz="4000" b="0" dirty="0"/>
              <a:t>Learn more of the things that </a:t>
            </a:r>
            <a:r>
              <a:rPr lang="en-US" sz="4000" b="1" dirty="0"/>
              <a:t>last longer</a:t>
            </a:r>
          </a:p>
        </p:txBody>
      </p:sp>
    </p:spTree>
    <p:extLst>
      <p:ext uri="{BB962C8B-B14F-4D97-AF65-F5344CB8AC3E}">
        <p14:creationId xmlns:p14="http://schemas.microsoft.com/office/powerpoint/2010/main" val="569390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 more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4400" dirty="0"/>
              <a:t>What are</a:t>
            </a:r>
            <a:r>
              <a:rPr lang="en-US" sz="4400" baseline="0" dirty="0"/>
              <a:t> the costs of learning?</a:t>
            </a:r>
          </a:p>
          <a:p>
            <a:pPr lvl="1"/>
            <a:r>
              <a:rPr lang="en-US" sz="3600" dirty="0"/>
              <a:t>Time</a:t>
            </a:r>
          </a:p>
          <a:p>
            <a:pPr lvl="1"/>
            <a:r>
              <a:rPr lang="en-US" sz="3600" dirty="0"/>
              <a:t>Energy</a:t>
            </a:r>
          </a:p>
          <a:p>
            <a:pPr lvl="1"/>
            <a:r>
              <a:rPr lang="en-US" sz="3600" dirty="0"/>
              <a:t>Money</a:t>
            </a:r>
          </a:p>
        </p:txBody>
      </p:sp>
    </p:spTree>
    <p:extLst>
      <p:ext uri="{BB962C8B-B14F-4D97-AF65-F5344CB8AC3E}">
        <p14:creationId xmlns:p14="http://schemas.microsoft.com/office/powerpoint/2010/main" val="2810977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Cut things out</a:t>
            </a:r>
          </a:p>
          <a:p>
            <a:pPr lvl="1"/>
            <a:r>
              <a:rPr lang="en-US" dirty="0"/>
              <a:t>Where are you spending your time?</a:t>
            </a:r>
          </a:p>
          <a:p>
            <a:pPr lvl="1"/>
            <a:r>
              <a:rPr lang="en-US" dirty="0"/>
              <a:t>Do a time audit</a:t>
            </a:r>
          </a:p>
          <a:p>
            <a:pPr lvl="2"/>
            <a:r>
              <a:rPr lang="en-US" dirty="0"/>
              <a:t>Use Toggl.com</a:t>
            </a:r>
          </a:p>
          <a:p>
            <a:r>
              <a:rPr lang="en-US" dirty="0"/>
              <a:t>Multi-task</a:t>
            </a:r>
          </a:p>
          <a:p>
            <a:pPr lvl="1"/>
            <a:r>
              <a:rPr lang="en-US" dirty="0"/>
              <a:t>Listen to podcasts while you drive, exercise, wash dishes</a:t>
            </a:r>
          </a:p>
          <a:p>
            <a:r>
              <a:rPr lang="en-US" dirty="0"/>
              <a:t>Utilize dead time</a:t>
            </a:r>
          </a:p>
          <a:p>
            <a:pPr lvl="1"/>
            <a:r>
              <a:rPr lang="en-US" dirty="0"/>
              <a:t>The “10 minutes in the doctor’s office”</a:t>
            </a:r>
          </a:p>
          <a:p>
            <a:pPr lvl="1"/>
            <a:r>
              <a:rPr lang="en-US" dirty="0"/>
              <a:t>Read</a:t>
            </a:r>
            <a:r>
              <a:rPr lang="en-US" baseline="0" dirty="0"/>
              <a:t> </a:t>
            </a:r>
            <a:r>
              <a:rPr lang="en-US" baseline="0" dirty="0" err="1"/>
              <a:t>Feedly</a:t>
            </a:r>
            <a:r>
              <a:rPr lang="en-US" baseline="0" dirty="0"/>
              <a:t> instead of reading</a:t>
            </a:r>
            <a:r>
              <a:rPr lang="en-US" dirty="0"/>
              <a:t> </a:t>
            </a:r>
            <a:r>
              <a:rPr lang="en-US" baseline="0" dirty="0"/>
              <a:t>twitter, playing Candy Crush</a:t>
            </a:r>
          </a:p>
        </p:txBody>
      </p:sp>
    </p:spTree>
    <p:extLst>
      <p:ext uri="{BB962C8B-B14F-4D97-AF65-F5344CB8AC3E}">
        <p14:creationId xmlns:p14="http://schemas.microsoft.com/office/powerpoint/2010/main" val="96659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Can you really keep up?</a:t>
            </a:r>
          </a:p>
          <a:p>
            <a:r>
              <a:rPr lang="en-US" sz="3200" dirty="0"/>
              <a:t>Why is keeping up an issue?</a:t>
            </a:r>
          </a:p>
          <a:p>
            <a:r>
              <a:rPr lang="en-US" sz="3200" dirty="0"/>
              <a:t>How do we model the problem?</a:t>
            </a:r>
          </a:p>
          <a:p>
            <a:r>
              <a:rPr lang="en-US" sz="3200" dirty="0"/>
              <a:t>How do we “Keep up?”</a:t>
            </a:r>
          </a:p>
          <a:p>
            <a:pPr lvl="1"/>
            <a:r>
              <a:rPr lang="en-US" sz="2800" baseline="0" dirty="0"/>
              <a:t>Learn </a:t>
            </a:r>
            <a:r>
              <a:rPr lang="en-US" sz="2800" b="1" baseline="0" dirty="0"/>
              <a:t>more</a:t>
            </a:r>
            <a:r>
              <a:rPr lang="en-US" sz="2800" baseline="0" dirty="0"/>
              <a:t> things</a:t>
            </a:r>
          </a:p>
          <a:p>
            <a:pPr lvl="1"/>
            <a:r>
              <a:rPr lang="en-US" sz="2800" dirty="0"/>
              <a:t>Learn the </a:t>
            </a:r>
            <a:r>
              <a:rPr lang="en-US" sz="2800" b="1" dirty="0"/>
              <a:t>right</a:t>
            </a:r>
            <a:r>
              <a:rPr lang="en-US" sz="2800" b="0" dirty="0"/>
              <a:t> things</a:t>
            </a:r>
            <a:endParaRPr lang="en-US" sz="2800" dirty="0"/>
          </a:p>
          <a:p>
            <a:pPr lvl="1"/>
            <a:r>
              <a:rPr lang="en-US" sz="2800" baseline="0" dirty="0"/>
              <a:t>Learn things that </a:t>
            </a:r>
            <a:r>
              <a:rPr lang="en-US" sz="2800" b="1" baseline="0" dirty="0"/>
              <a:t>last longer</a:t>
            </a:r>
            <a:endParaRPr lang="en-US" sz="2800" b="0" baseline="0" dirty="0"/>
          </a:p>
        </p:txBody>
      </p:sp>
    </p:spTree>
    <p:extLst>
      <p:ext uri="{BB962C8B-B14F-4D97-AF65-F5344CB8AC3E}">
        <p14:creationId xmlns:p14="http://schemas.microsoft.com/office/powerpoint/2010/main" val="32048414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Multitasking – podcasts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hlinkClick r:id="rId2"/>
              </a:rPr>
              <a:t>Data driven</a:t>
            </a:r>
            <a:endParaRPr lang="en-US" dirty="0"/>
          </a:p>
          <a:p>
            <a:r>
              <a:rPr lang="en-US" baseline="0" dirty="0">
                <a:hlinkClick r:id="rId3"/>
              </a:rPr>
              <a:t>Dear SQL DBA</a:t>
            </a:r>
            <a:endParaRPr lang="en-US" baseline="0" dirty="0"/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GroupBy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 Podcast</a:t>
            </a:r>
            <a:endParaRPr lang="en-US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5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Office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 hours</a:t>
            </a:r>
            <a:endParaRPr lang="en-US" sz="2800" dirty="0">
              <a:effectLst/>
            </a:endParaRPr>
          </a:p>
          <a:p>
            <a:r>
              <a:rPr lang="en-US" baseline="0" dirty="0">
                <a:hlinkClick r:id="rId6"/>
              </a:rPr>
              <a:t>SQL data Partners</a:t>
            </a:r>
            <a:endParaRPr lang="en-US" baseline="0" dirty="0"/>
          </a:p>
          <a:p>
            <a:r>
              <a:rPr lang="en-US" dirty="0">
                <a:hlinkClick r:id="rId7"/>
              </a:rPr>
              <a:t>SQL Server Radio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94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Focus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Create a learning space</a:t>
            </a:r>
          </a:p>
          <a:p>
            <a:pPr lvl="1"/>
            <a:r>
              <a:rPr lang="en-US" dirty="0"/>
              <a:t>Schedule time</a:t>
            </a:r>
          </a:p>
          <a:p>
            <a:pPr lvl="1"/>
            <a:r>
              <a:rPr lang="en-US" baseline="0" dirty="0"/>
              <a:t>Remove distractions</a:t>
            </a:r>
          </a:p>
          <a:p>
            <a:r>
              <a:rPr lang="en-US" dirty="0"/>
              <a:t>Know your bodily cycles</a:t>
            </a:r>
          </a:p>
          <a:p>
            <a:r>
              <a:rPr lang="en-US" baseline="0" dirty="0"/>
              <a:t>Take care of yourself</a:t>
            </a:r>
          </a:p>
          <a:p>
            <a:pPr lvl="1"/>
            <a:r>
              <a:rPr lang="en-US" dirty="0"/>
              <a:t>Diet</a:t>
            </a:r>
            <a:endParaRPr lang="en-US" baseline="0" dirty="0"/>
          </a:p>
          <a:p>
            <a:pPr lvl="1"/>
            <a:r>
              <a:rPr lang="en-US" baseline="0" dirty="0"/>
              <a:t>Exercise</a:t>
            </a:r>
          </a:p>
          <a:p>
            <a:pPr lvl="1"/>
            <a:r>
              <a:rPr lang="en-US" baseline="0" dirty="0"/>
              <a:t>Sleep</a:t>
            </a:r>
          </a:p>
        </p:txBody>
      </p:sp>
    </p:spTree>
    <p:extLst>
      <p:ext uri="{BB962C8B-B14F-4D97-AF65-F5344CB8AC3E}">
        <p14:creationId xmlns:p14="http://schemas.microsoft.com/office/powerpoint/2010/main" val="1524124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Focus - apps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>
                <a:hlinkClick r:id="rId2"/>
              </a:rPr>
              <a:t>Pomodoros</a:t>
            </a:r>
            <a:endParaRPr lang="en-US" dirty="0"/>
          </a:p>
          <a:p>
            <a:r>
              <a:rPr lang="en-US" dirty="0" err="1">
                <a:hlinkClick r:id="rId3"/>
              </a:rPr>
              <a:t>Leechblocker</a:t>
            </a:r>
            <a:r>
              <a:rPr lang="en-US" dirty="0"/>
              <a:t> (Firefox)</a:t>
            </a:r>
          </a:p>
          <a:p>
            <a:r>
              <a:rPr lang="en-US" dirty="0" err="1">
                <a:hlinkClick r:id="rId4"/>
              </a:rPr>
              <a:t>StayFocusd</a:t>
            </a:r>
            <a:r>
              <a:rPr lang="en-US" dirty="0"/>
              <a:t> (Chrome)</a:t>
            </a:r>
          </a:p>
          <a:p>
            <a:r>
              <a:rPr lang="en-US" dirty="0">
                <a:hlinkClick r:id="rId5"/>
              </a:rPr>
              <a:t>Nanny</a:t>
            </a:r>
            <a:r>
              <a:rPr lang="en-US" baseline="0" dirty="0"/>
              <a:t> </a:t>
            </a:r>
            <a:r>
              <a:rPr lang="en-US" dirty="0"/>
              <a:t>(Chrome)</a:t>
            </a:r>
            <a:endParaRPr lang="en-US" baseline="0" dirty="0"/>
          </a:p>
          <a:p>
            <a:r>
              <a:rPr lang="en-US" baseline="0" dirty="0" err="1">
                <a:hlinkClick r:id="rId6"/>
              </a:rPr>
              <a:t>Beeminder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772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Money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Of the 3 resources, money is the most plentiful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58269"/>
            <a:ext cx="10356986" cy="276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7561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Money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Don’t be afraid to spend money on learning</a:t>
            </a:r>
          </a:p>
          <a:p>
            <a:pPr lvl="1"/>
            <a:r>
              <a:rPr lang="en-US" sz="2800" dirty="0"/>
              <a:t>Curation is essential</a:t>
            </a:r>
          </a:p>
          <a:p>
            <a:pPr lvl="1"/>
            <a:r>
              <a:rPr lang="en-US" sz="2800" dirty="0"/>
              <a:t>Good learning materials can save you energy and focus</a:t>
            </a:r>
          </a:p>
          <a:p>
            <a:r>
              <a:rPr lang="en-US" sz="3600" dirty="0"/>
              <a:t>Budget your money</a:t>
            </a:r>
          </a:p>
          <a:p>
            <a:pPr lvl="1"/>
            <a:r>
              <a:rPr lang="en-US" sz="2800" dirty="0"/>
              <a:t>You Need a Budget</a:t>
            </a:r>
          </a:p>
          <a:p>
            <a:pPr lvl="1"/>
            <a:r>
              <a:rPr lang="en-US" sz="2800" dirty="0"/>
              <a:t>Mint.com</a:t>
            </a:r>
          </a:p>
          <a:p>
            <a:pPr lvl="1"/>
            <a:r>
              <a:rPr lang="en-US" sz="2800" dirty="0"/>
              <a:t>EveryDollar.com</a:t>
            </a:r>
          </a:p>
        </p:txBody>
      </p:sp>
    </p:spTree>
    <p:extLst>
      <p:ext uri="{BB962C8B-B14F-4D97-AF65-F5344CB8AC3E}">
        <p14:creationId xmlns:p14="http://schemas.microsoft.com/office/powerpoint/2010/main" val="17192207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Learning the right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Increase</a:t>
            </a:r>
            <a:r>
              <a:rPr lang="en-US" sz="3600" baseline="0" dirty="0"/>
              <a:t> the signal to noise ratio</a:t>
            </a:r>
          </a:p>
          <a:p>
            <a:r>
              <a:rPr lang="en-US" sz="3600" baseline="0" dirty="0"/>
              <a:t>Have a learning plan</a:t>
            </a:r>
          </a:p>
          <a:p>
            <a:r>
              <a:rPr lang="en-US" sz="3600" baseline="0" dirty="0"/>
              <a:t>Focus on depth and specialization</a:t>
            </a:r>
          </a:p>
        </p:txBody>
      </p:sp>
    </p:spTree>
    <p:extLst>
      <p:ext uri="{BB962C8B-B14F-4D97-AF65-F5344CB8AC3E}">
        <p14:creationId xmlns:p14="http://schemas.microsoft.com/office/powerpoint/2010/main" val="1786178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Increase the signal to noise ratio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Don’t depend on Twitter and Hacker news</a:t>
            </a:r>
          </a:p>
          <a:p>
            <a:pPr lvl="1"/>
            <a:r>
              <a:rPr lang="en-US" sz="2800" dirty="0"/>
              <a:t>Otherwise you’ll learn about politics and Uber</a:t>
            </a:r>
          </a:p>
          <a:p>
            <a:r>
              <a:rPr lang="en-US" sz="3200" dirty="0"/>
              <a:t>Lean on curation</a:t>
            </a:r>
          </a:p>
          <a:p>
            <a:pPr lvl="1"/>
            <a:r>
              <a:rPr lang="en-US" sz="2800" dirty="0" err="1"/>
              <a:t>Feedly</a:t>
            </a:r>
            <a:endParaRPr lang="en-US" sz="2800" dirty="0"/>
          </a:p>
          <a:p>
            <a:pPr lvl="1"/>
            <a:r>
              <a:rPr lang="en-US" sz="2800" dirty="0" err="1"/>
              <a:t>Pluralsight</a:t>
            </a:r>
            <a:endParaRPr lang="en-US" sz="2800" dirty="0"/>
          </a:p>
          <a:p>
            <a:pPr lvl="1"/>
            <a:r>
              <a:rPr lang="en-US" sz="2800" dirty="0"/>
              <a:t>Books</a:t>
            </a:r>
          </a:p>
          <a:p>
            <a:r>
              <a:rPr lang="en-US" sz="3200" dirty="0"/>
              <a:t>Learn the things in your plan</a:t>
            </a:r>
          </a:p>
        </p:txBody>
      </p:sp>
    </p:spTree>
    <p:extLst>
      <p:ext uri="{BB962C8B-B14F-4D97-AF65-F5344CB8AC3E}">
        <p14:creationId xmlns:p14="http://schemas.microsoft.com/office/powerpoint/2010/main" val="4135077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Have a learning plan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Read job postings</a:t>
            </a:r>
          </a:p>
          <a:p>
            <a:r>
              <a:rPr lang="en-US" dirty="0"/>
              <a:t>Consider certifications</a:t>
            </a:r>
          </a:p>
          <a:p>
            <a:r>
              <a:rPr lang="en-US" dirty="0"/>
              <a:t>Put together a plan</a:t>
            </a:r>
          </a:p>
          <a:p>
            <a:pPr lvl="1"/>
            <a:r>
              <a:rPr lang="en-US" dirty="0"/>
              <a:t>What’s your 1 year goal?</a:t>
            </a:r>
          </a:p>
          <a:p>
            <a:pPr lvl="1"/>
            <a:r>
              <a:rPr lang="en-US" dirty="0"/>
              <a:t>What’s your 3 year goal?</a:t>
            </a:r>
          </a:p>
          <a:p>
            <a:r>
              <a:rPr lang="en-US" dirty="0"/>
              <a:t>Work</a:t>
            </a:r>
            <a:r>
              <a:rPr lang="en-US" baseline="0" dirty="0"/>
              <a:t> your plan</a:t>
            </a:r>
          </a:p>
        </p:txBody>
      </p:sp>
    </p:spTree>
    <p:extLst>
      <p:ext uri="{BB962C8B-B14F-4D97-AF65-F5344CB8AC3E}">
        <p14:creationId xmlns:p14="http://schemas.microsoft.com/office/powerpoint/2010/main" val="35847309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Focus on depth and specialization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Exposure and generalization requires learning the </a:t>
            </a:r>
            <a:r>
              <a:rPr lang="en-US" sz="3200" b="1" dirty="0"/>
              <a:t>wrong</a:t>
            </a:r>
            <a:r>
              <a:rPr lang="en-US" sz="3200" b="0" dirty="0"/>
              <a:t> things</a:t>
            </a:r>
          </a:p>
          <a:p>
            <a:pPr lvl="1"/>
            <a:r>
              <a:rPr lang="en-US" sz="2800" dirty="0"/>
              <a:t>Exposure is about </a:t>
            </a:r>
            <a:r>
              <a:rPr lang="en-US" sz="2800" u="sng" dirty="0"/>
              <a:t>unknown unknowns</a:t>
            </a:r>
          </a:p>
          <a:p>
            <a:pPr lvl="1"/>
            <a:r>
              <a:rPr lang="en-US" sz="2800" b="0" dirty="0"/>
              <a:t>By definition, the noise level is high</a:t>
            </a:r>
          </a:p>
          <a:p>
            <a:r>
              <a:rPr lang="en-US" sz="3200" b="0" dirty="0"/>
              <a:t>If you know you need to learn</a:t>
            </a:r>
            <a:r>
              <a:rPr lang="en-US" sz="3200" b="0" baseline="0" dirty="0"/>
              <a:t> a specific area, going deep has a higher chance of paying off</a:t>
            </a:r>
          </a:p>
          <a:p>
            <a:pPr lvl="1"/>
            <a:r>
              <a:rPr lang="en-US" sz="2800" dirty="0"/>
              <a:t>Mastery and expertise is about </a:t>
            </a:r>
            <a:r>
              <a:rPr lang="en-US" sz="2800" u="sng" dirty="0"/>
              <a:t>known unknowns</a:t>
            </a:r>
          </a:p>
          <a:p>
            <a:pPr lvl="1"/>
            <a:r>
              <a:rPr lang="en-US" sz="2800" b="0" baseline="0" dirty="0"/>
              <a:t>By definition, there</a:t>
            </a:r>
            <a:r>
              <a:rPr lang="en-US" sz="2800" b="0" dirty="0"/>
              <a:t> is a higher chance of payoff</a:t>
            </a:r>
            <a:endParaRPr lang="en-US" sz="2800" b="0" baseline="0" dirty="0"/>
          </a:p>
        </p:txBody>
      </p:sp>
    </p:spTree>
    <p:extLst>
      <p:ext uri="{BB962C8B-B14F-4D97-AF65-F5344CB8AC3E}">
        <p14:creationId xmlns:p14="http://schemas.microsoft.com/office/powerpoint/2010/main" val="41376659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Learn</a:t>
            </a:r>
            <a:r>
              <a:rPr lang="en-US" baseline="0" dirty="0"/>
              <a:t> things that last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Avoid volatile skill sets (*cough* Angular *cough*)</a:t>
            </a:r>
          </a:p>
          <a:p>
            <a:r>
              <a:rPr lang="en-US" sz="3200" dirty="0"/>
              <a:t>Go deep</a:t>
            </a:r>
          </a:p>
          <a:p>
            <a:r>
              <a:rPr lang="en-US" sz="3200" dirty="0"/>
              <a:t>Learn things that are timeless</a:t>
            </a:r>
          </a:p>
          <a:p>
            <a:r>
              <a:rPr lang="en-US" sz="3200" dirty="0"/>
              <a:t>Learn things that transfer</a:t>
            </a:r>
          </a:p>
        </p:txBody>
      </p:sp>
    </p:spTree>
    <p:extLst>
      <p:ext uri="{BB962C8B-B14F-4D97-AF65-F5344CB8AC3E}">
        <p14:creationId xmlns:p14="http://schemas.microsoft.com/office/powerpoint/2010/main" val="149079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u="sng" dirty="0">
                <a:hlinkClick r:id="rId2"/>
              </a:rPr>
              <a:t>Betteridge's law of headlines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5400" dirty="0"/>
              <a:t>Any headline that ends </a:t>
            </a:r>
          </a:p>
          <a:p>
            <a:pPr marL="0" indent="0" algn="ctr">
              <a:buNone/>
            </a:pPr>
            <a:r>
              <a:rPr lang="en-US" sz="5400" dirty="0"/>
              <a:t>in a question mark </a:t>
            </a:r>
          </a:p>
          <a:p>
            <a:pPr marL="0" indent="0" algn="ctr">
              <a:buNone/>
            </a:pPr>
            <a:r>
              <a:rPr lang="en-US" sz="5400" dirty="0"/>
              <a:t>can be answered </a:t>
            </a:r>
          </a:p>
          <a:p>
            <a:pPr marL="0" indent="0" algn="ctr">
              <a:buNone/>
            </a:pPr>
            <a:r>
              <a:rPr lang="en-US" sz="5400" dirty="0"/>
              <a:t>by the word </a:t>
            </a:r>
            <a:r>
              <a:rPr lang="en-US" sz="5400" i="1" dirty="0"/>
              <a:t>no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69556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Soft skills are timeless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Learn</a:t>
            </a:r>
            <a:r>
              <a:rPr lang="en-US" sz="3600" baseline="0" dirty="0"/>
              <a:t> technical writing</a:t>
            </a:r>
          </a:p>
          <a:p>
            <a:r>
              <a:rPr lang="en-US" sz="3600" baseline="0" dirty="0"/>
              <a:t>Learn communication</a:t>
            </a:r>
          </a:p>
          <a:p>
            <a:r>
              <a:rPr lang="en-US" sz="3600" baseline="0" dirty="0"/>
              <a:t>Learn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4719862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Soft</a:t>
            </a:r>
            <a:r>
              <a:rPr lang="en-US" baseline="0" dirty="0"/>
              <a:t> skills –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200" dirty="0"/>
              <a:t>Presenting</a:t>
            </a:r>
          </a:p>
          <a:p>
            <a:pPr lvl="1"/>
            <a:r>
              <a:rPr lang="en-US" sz="2800" dirty="0"/>
              <a:t>Toastmasters</a:t>
            </a:r>
          </a:p>
          <a:p>
            <a:pPr lvl="1"/>
            <a:r>
              <a:rPr lang="en-US" sz="2800" dirty="0"/>
              <a:t>User groups</a:t>
            </a:r>
          </a:p>
          <a:p>
            <a:pPr lvl="0"/>
            <a:r>
              <a:rPr lang="en-US" sz="3200" dirty="0"/>
              <a:t>Books</a:t>
            </a:r>
          </a:p>
          <a:p>
            <a:pPr lvl="1"/>
            <a:r>
              <a:rPr lang="en-US" dirty="0"/>
              <a:t>Win friends and influence people</a:t>
            </a:r>
          </a:p>
          <a:p>
            <a:pPr lvl="1"/>
            <a:r>
              <a:rPr lang="en-US" dirty="0"/>
              <a:t>How to Have Confidence and Power in Dealing with People</a:t>
            </a:r>
          </a:p>
          <a:p>
            <a:pPr lvl="1"/>
            <a:r>
              <a:rPr lang="en-US" dirty="0"/>
              <a:t>Crucial conversations</a:t>
            </a:r>
          </a:p>
          <a:p>
            <a:r>
              <a:rPr lang="en-US" sz="3200" dirty="0"/>
              <a:t>Podcast</a:t>
            </a:r>
          </a:p>
          <a:p>
            <a:pPr lvl="1"/>
            <a:r>
              <a:rPr lang="en-US" sz="2800" dirty="0">
                <a:hlinkClick r:id="rId2"/>
              </a:rPr>
              <a:t>Career tools / Manager tools</a:t>
            </a: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3553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Deep dives last longer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Learn fundamentals</a:t>
            </a:r>
          </a:p>
          <a:p>
            <a:r>
              <a:rPr lang="en-US" sz="3600" dirty="0"/>
              <a:t>Learn theory</a:t>
            </a:r>
          </a:p>
          <a:p>
            <a:r>
              <a:rPr lang="en-US" sz="3600" dirty="0"/>
              <a:t>Learn internals</a:t>
            </a:r>
          </a:p>
        </p:txBody>
      </p:sp>
    </p:spTree>
    <p:extLst>
      <p:ext uri="{BB962C8B-B14F-4D97-AF65-F5344CB8AC3E}">
        <p14:creationId xmlns:p14="http://schemas.microsoft.com/office/powerpoint/2010/main" val="3778063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Recap – 8 keys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multitasking to get more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Take care of yourself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Schedule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Spend money on curation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specialization versus</a:t>
            </a:r>
            <a:r>
              <a:rPr lang="en-US" baseline="0" dirty="0"/>
              <a:t> generalization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/>
              <a:t>Pick a specialization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/>
              <a:t>Make a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/>
              <a:t>Learn things that last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3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/>
              <a:t>Can we keep</a:t>
            </a:r>
            <a:r>
              <a:rPr lang="en-US" baseline="0" dirty="0"/>
              <a:t> up with technology?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20000" dirty="0"/>
              <a:t>No.</a:t>
            </a:r>
          </a:p>
        </p:txBody>
      </p:sp>
    </p:spTree>
    <p:extLst>
      <p:ext uri="{BB962C8B-B14F-4D97-AF65-F5344CB8AC3E}">
        <p14:creationId xmlns:p14="http://schemas.microsoft.com/office/powerpoint/2010/main" val="336791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Why not?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Keeping up is ill-</a:t>
            </a:r>
            <a:r>
              <a:rPr lang="en-US" dirty="0" err="1"/>
              <a:t>definied</a:t>
            </a:r>
            <a:endParaRPr lang="en-US" dirty="0"/>
          </a:p>
          <a:p>
            <a:pPr lvl="1"/>
            <a:r>
              <a:rPr lang="en-US" dirty="0"/>
              <a:t>More of a vague fear than a structured goal</a:t>
            </a:r>
          </a:p>
          <a:p>
            <a:pPr lvl="1"/>
            <a:r>
              <a:rPr lang="en-US" dirty="0"/>
              <a:t>You are never “done”</a:t>
            </a:r>
          </a:p>
          <a:p>
            <a:pPr lvl="1"/>
            <a:r>
              <a:rPr lang="en-US" dirty="0"/>
              <a:t>More of an emotional problem</a:t>
            </a:r>
          </a:p>
          <a:p>
            <a:r>
              <a:rPr lang="en-US" dirty="0"/>
              <a:t>The</a:t>
            </a:r>
            <a:r>
              <a:rPr lang="en-US" baseline="0" dirty="0"/>
              <a:t> data platform is broadening</a:t>
            </a:r>
          </a:p>
          <a:p>
            <a:pPr lvl="1"/>
            <a:r>
              <a:rPr lang="en-US" dirty="0"/>
              <a:t>Data Science</a:t>
            </a:r>
          </a:p>
          <a:p>
            <a:pPr lvl="1"/>
            <a:r>
              <a:rPr lang="en-US" baseline="0" dirty="0"/>
              <a:t>Big</a:t>
            </a:r>
            <a:r>
              <a:rPr lang="en-US" dirty="0"/>
              <a:t> Data</a:t>
            </a:r>
          </a:p>
          <a:p>
            <a:pPr lvl="1"/>
            <a:r>
              <a:rPr lang="en-US" baseline="0" dirty="0"/>
              <a:t>NoSQL</a:t>
            </a:r>
          </a:p>
          <a:p>
            <a:r>
              <a:rPr lang="en-US" baseline="0" dirty="0"/>
              <a:t>The rate of change is accelerating</a:t>
            </a:r>
          </a:p>
          <a:p>
            <a:pPr lvl="1"/>
            <a:r>
              <a:rPr lang="en-US" dirty="0"/>
              <a:t>SQL Server </a:t>
            </a:r>
            <a:r>
              <a:rPr lang="en-US" b="1" dirty="0"/>
              <a:t>2017</a:t>
            </a:r>
            <a:r>
              <a:rPr lang="en-US" dirty="0"/>
              <a:t> is coming out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66429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inus Sign 4"/>
          <p:cNvSpPr/>
          <p:nvPr/>
        </p:nvSpPr>
        <p:spPr>
          <a:xfrm rot="21300000">
            <a:off x="2380829" y="3003556"/>
            <a:ext cx="7430341" cy="850886"/>
          </a:xfrm>
          <a:prstGeom prst="mathMinu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Arrow: Down 5"/>
          <p:cNvSpPr/>
          <p:nvPr/>
        </p:nvSpPr>
        <p:spPr>
          <a:xfrm>
            <a:off x="3255034" y="1383246"/>
            <a:ext cx="2242867" cy="1818447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/>
          <p:cNvSpPr/>
          <p:nvPr/>
        </p:nvSpPr>
        <p:spPr>
          <a:xfrm>
            <a:off x="6320286" y="1155941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How do I keep my friends?</a:t>
            </a:r>
          </a:p>
        </p:txBody>
      </p:sp>
      <p:sp>
        <p:nvSpPr>
          <p:cNvPr id="8" name="Arrow: Up 7"/>
          <p:cNvSpPr/>
          <p:nvPr/>
        </p:nvSpPr>
        <p:spPr>
          <a:xfrm>
            <a:off x="6694098" y="3656305"/>
            <a:ext cx="2242867" cy="1818447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353344"/>
              <a:satOff val="-10228"/>
              <a:lumOff val="-3922"/>
              <a:alphaOff val="0"/>
            </a:schemeClr>
          </a:fillRef>
          <a:effectRef idx="0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: Shape 8"/>
          <p:cNvSpPr/>
          <p:nvPr/>
        </p:nvSpPr>
        <p:spPr>
          <a:xfrm>
            <a:off x="3479320" y="3792689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How do I keep my job?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/>
              <a:t>What’s the real question?</a:t>
            </a:r>
          </a:p>
        </p:txBody>
      </p:sp>
    </p:spTree>
    <p:extLst>
      <p:ext uri="{BB962C8B-B14F-4D97-AF65-F5344CB8AC3E}">
        <p14:creationId xmlns:p14="http://schemas.microsoft.com/office/powerpoint/2010/main" val="406282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inus Sign 4"/>
          <p:cNvSpPr/>
          <p:nvPr/>
        </p:nvSpPr>
        <p:spPr>
          <a:xfrm rot="21300000">
            <a:off x="2380829" y="3003556"/>
            <a:ext cx="7430341" cy="850886"/>
          </a:xfrm>
          <a:prstGeom prst="mathMinus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Arrow: Down 5"/>
          <p:cNvSpPr/>
          <p:nvPr/>
        </p:nvSpPr>
        <p:spPr>
          <a:xfrm>
            <a:off x="3255034" y="1383246"/>
            <a:ext cx="2242867" cy="1818447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/>
          <p:cNvSpPr/>
          <p:nvPr/>
        </p:nvSpPr>
        <p:spPr>
          <a:xfrm>
            <a:off x="6320286" y="1155941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Learning </a:t>
            </a:r>
            <a:r>
              <a:rPr lang="en-US" sz="3400" b="1" kern="1200" dirty="0"/>
              <a:t>Efficiently</a:t>
            </a:r>
          </a:p>
        </p:txBody>
      </p:sp>
      <p:sp>
        <p:nvSpPr>
          <p:cNvPr id="8" name="Arrow: Up 7"/>
          <p:cNvSpPr/>
          <p:nvPr/>
        </p:nvSpPr>
        <p:spPr>
          <a:xfrm>
            <a:off x="6694098" y="3656305"/>
            <a:ext cx="2242867" cy="1818447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353344"/>
              <a:satOff val="-10228"/>
              <a:lumOff val="-3922"/>
              <a:alphaOff val="0"/>
            </a:schemeClr>
          </a:fillRef>
          <a:effectRef idx="0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: Shape 8"/>
          <p:cNvSpPr/>
          <p:nvPr/>
        </p:nvSpPr>
        <p:spPr>
          <a:xfrm>
            <a:off x="3479320" y="3792689"/>
            <a:ext cx="2392392" cy="1909369"/>
          </a:xfrm>
          <a:custGeom>
            <a:avLst/>
            <a:gdLst>
              <a:gd name="connsiteX0" fmla="*/ 0 w 2392392"/>
              <a:gd name="connsiteY0" fmla="*/ 0 h 1909369"/>
              <a:gd name="connsiteX1" fmla="*/ 2392392 w 2392392"/>
              <a:gd name="connsiteY1" fmla="*/ 0 h 1909369"/>
              <a:gd name="connsiteX2" fmla="*/ 2392392 w 2392392"/>
              <a:gd name="connsiteY2" fmla="*/ 1909369 h 1909369"/>
              <a:gd name="connsiteX3" fmla="*/ 0 w 2392392"/>
              <a:gd name="connsiteY3" fmla="*/ 1909369 h 1909369"/>
              <a:gd name="connsiteX4" fmla="*/ 0 w 2392392"/>
              <a:gd name="connsiteY4" fmla="*/ 0 h 19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392" h="1909369">
                <a:moveTo>
                  <a:pt x="0" y="0"/>
                </a:moveTo>
                <a:lnTo>
                  <a:pt x="2392392" y="0"/>
                </a:lnTo>
                <a:lnTo>
                  <a:pt x="2392392" y="1909369"/>
                </a:lnTo>
                <a:lnTo>
                  <a:pt x="0" y="190936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808" tIns="241808" rIns="241808" bIns="241808" numCol="1" spcCol="1270" anchor="ctr" anchorCtr="0">
            <a:noAutofit/>
          </a:bodyPr>
          <a:lstStyle/>
          <a:p>
            <a:pPr marL="0" lvl="0" indent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400" kern="1200" dirty="0"/>
              <a:t>Learning </a:t>
            </a:r>
            <a:r>
              <a:rPr lang="en-US" sz="3400" b="1" kern="1200" dirty="0"/>
              <a:t>Effectively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/>
              <a:t>What’s the real goal?</a:t>
            </a:r>
          </a:p>
        </p:txBody>
      </p:sp>
    </p:spTree>
    <p:extLst>
      <p:ext uri="{BB962C8B-B14F-4D97-AF65-F5344CB8AC3E}">
        <p14:creationId xmlns:p14="http://schemas.microsoft.com/office/powerpoint/2010/main" val="317485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can we do?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Maximize</a:t>
            </a:r>
            <a:r>
              <a:rPr lang="en-US" baseline="0" dirty="0"/>
              <a:t> our resources for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/>
              <a:t>Make our learning more efficient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/>
              <a:t>Increase how long our knowledge stays relevant</a:t>
            </a:r>
          </a:p>
          <a:p>
            <a:endParaRPr lang="en-US" dirty="0"/>
          </a:p>
          <a:p>
            <a:endParaRPr lang="en-US" baseline="0" dirty="0"/>
          </a:p>
          <a:p>
            <a:pPr marL="0" indent="0">
              <a:buNone/>
            </a:pPr>
            <a:r>
              <a:rPr lang="en-US" sz="4400" dirty="0"/>
              <a:t>In short, make the most of what we’ve got</a:t>
            </a:r>
          </a:p>
        </p:txBody>
      </p:sp>
    </p:spTree>
    <p:extLst>
      <p:ext uri="{BB962C8B-B14F-4D97-AF65-F5344CB8AC3E}">
        <p14:creationId xmlns:p14="http://schemas.microsoft.com/office/powerpoint/2010/main" val="365421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" id="{B17F88B6-BC58-458D-8490-F9AE6F2E80D0}" vid="{FF2F1AA3-1760-4C00-8312-FF91414702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</Template>
  <TotalTime>6304</TotalTime>
  <Words>1098</Words>
  <Application>Microsoft Office PowerPoint</Application>
  <PresentationFormat>Widescreen</PresentationFormat>
  <Paragraphs>256</Paragraphs>
  <Slides>43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PT Sans</vt:lpstr>
      <vt:lpstr>Office Theme</vt:lpstr>
      <vt:lpstr>Keeping up With Technology: Drinking From the Firehose</vt:lpstr>
      <vt:lpstr>About me</vt:lpstr>
      <vt:lpstr>Overview</vt:lpstr>
      <vt:lpstr>Betteridge's law of headlines</vt:lpstr>
      <vt:lpstr>Can we keep up with technology?</vt:lpstr>
      <vt:lpstr>Why not?</vt:lpstr>
      <vt:lpstr>What’s the real question?</vt:lpstr>
      <vt:lpstr>What’s the real goal?</vt:lpstr>
      <vt:lpstr>What can we do?</vt:lpstr>
      <vt:lpstr>Why do we have to learn new things?</vt:lpstr>
      <vt:lpstr>An analogy: investing</vt:lpstr>
      <vt:lpstr>Financial Risks</vt:lpstr>
      <vt:lpstr>Career Risks</vt:lpstr>
      <vt:lpstr>Career Risks</vt:lpstr>
      <vt:lpstr>Career Risks</vt:lpstr>
      <vt:lpstr>PowerPoint Presentation</vt:lpstr>
      <vt:lpstr>PowerPoint Presentation</vt:lpstr>
      <vt:lpstr>The contradiction of learning</vt:lpstr>
      <vt:lpstr>PowerPoint Presentation</vt:lpstr>
      <vt:lpstr>Specialization is always harder</vt:lpstr>
      <vt:lpstr>An analogy: Radioactive decay</vt:lpstr>
      <vt:lpstr>PowerPoint Presentation</vt:lpstr>
      <vt:lpstr>Every 5 years, half of what you know  is obsolete</vt:lpstr>
      <vt:lpstr>PowerPoint Presentation</vt:lpstr>
      <vt:lpstr>What does that look like?</vt:lpstr>
      <vt:lpstr>That’s a 13% interest rate</vt:lpstr>
      <vt:lpstr>We have 3 options</vt:lpstr>
      <vt:lpstr>Learn more things</vt:lpstr>
      <vt:lpstr>Time</vt:lpstr>
      <vt:lpstr>Multitasking – podcasts</vt:lpstr>
      <vt:lpstr>Focus</vt:lpstr>
      <vt:lpstr>Focus - apps</vt:lpstr>
      <vt:lpstr>Money</vt:lpstr>
      <vt:lpstr>Money</vt:lpstr>
      <vt:lpstr>Learning the right things</vt:lpstr>
      <vt:lpstr>Increase the signal to noise ratio</vt:lpstr>
      <vt:lpstr>Have a learning plan</vt:lpstr>
      <vt:lpstr>Focus on depth and specialization</vt:lpstr>
      <vt:lpstr>Learn things that last</vt:lpstr>
      <vt:lpstr>Soft skills are timeless</vt:lpstr>
      <vt:lpstr>Soft skills – resources</vt:lpstr>
      <vt:lpstr>Deep dives last longer</vt:lpstr>
      <vt:lpstr>Recap – 8 keys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Anyse Spang</dc:creator>
  <cp:lastModifiedBy>Eugene Meidinger</cp:lastModifiedBy>
  <cp:revision>257</cp:revision>
  <cp:lastPrinted>2015-03-09T17:08:47Z</cp:lastPrinted>
  <dcterms:created xsi:type="dcterms:W3CDTF">2015-03-04T15:34:54Z</dcterms:created>
  <dcterms:modified xsi:type="dcterms:W3CDTF">2017-06-02T17:34:38Z</dcterms:modified>
</cp:coreProperties>
</file>