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74" r:id="rId4"/>
    <p:sldId id="275" r:id="rId5"/>
    <p:sldId id="306" r:id="rId6"/>
    <p:sldId id="307" r:id="rId7"/>
    <p:sldId id="300" r:id="rId8"/>
    <p:sldId id="282" r:id="rId9"/>
    <p:sldId id="283" r:id="rId10"/>
    <p:sldId id="284" r:id="rId11"/>
    <p:sldId id="285" r:id="rId12"/>
    <p:sldId id="286" r:id="rId13"/>
    <p:sldId id="287" r:id="rId14"/>
    <p:sldId id="276" r:id="rId15"/>
    <p:sldId id="277" r:id="rId16"/>
    <p:sldId id="281" r:id="rId17"/>
    <p:sldId id="278" r:id="rId18"/>
    <p:sldId id="308" r:id="rId19"/>
    <p:sldId id="309" r:id="rId20"/>
    <p:sldId id="279" r:id="rId21"/>
    <p:sldId id="302" r:id="rId22"/>
    <p:sldId id="303" r:id="rId23"/>
    <p:sldId id="288" r:id="rId24"/>
    <p:sldId id="280" r:id="rId25"/>
    <p:sldId id="289" r:id="rId26"/>
    <p:sldId id="290" r:id="rId27"/>
    <p:sldId id="291" r:id="rId28"/>
    <p:sldId id="293" r:id="rId29"/>
    <p:sldId id="296" r:id="rId30"/>
    <p:sldId id="297" r:id="rId31"/>
    <p:sldId id="294" r:id="rId32"/>
    <p:sldId id="295" r:id="rId33"/>
    <p:sldId id="298" r:id="rId34"/>
    <p:sldId id="301" r:id="rId35"/>
    <p:sldId id="299" r:id="rId36"/>
    <p:sldId id="304" r:id="rId37"/>
  </p:sldIdLst>
  <p:sldSz cx="12192000" cy="6858000"/>
  <p:notesSz cx="7010400" cy="9296400"/>
  <p:defaultTextStyle>
    <a:defPPr>
      <a:defRPr lang="en-US"/>
    </a:defPPr>
    <a:lvl1pPr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56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28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00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72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606060"/>
    <a:srgbClr val="0EAAE3"/>
    <a:srgbClr val="00C6FD"/>
    <a:srgbClr val="00A0CC"/>
    <a:srgbClr val="3F3F3F"/>
    <a:srgbClr val="008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10" autoAdjust="0"/>
  </p:normalViewPr>
  <p:slideViewPr>
    <p:cSldViewPr snapToGrid="0">
      <p:cViewPr varScale="1">
        <p:scale>
          <a:sx n="62" d="100"/>
          <a:sy n="62" d="100"/>
        </p:scale>
        <p:origin x="34" y="230"/>
      </p:cViewPr>
      <p:guideLst/>
    </p:cSldViewPr>
  </p:slideViewPr>
  <p:outlineViewPr>
    <p:cViewPr>
      <p:scale>
        <a:sx n="33" d="100"/>
        <a:sy n="33" d="100"/>
      </p:scale>
      <p:origin x="0" y="-125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notesViewPr>
    <p:cSldViewPr snapToGrid="0">
      <p:cViewPr varScale="1">
        <p:scale>
          <a:sx n="69" d="100"/>
          <a:sy n="69" d="100"/>
        </p:scale>
        <p:origin x="32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 defTabSz="931671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 defTabSz="931671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D1903270-7BBC-486C-A54F-ABC92DD8C960}" type="datetimeFigureOut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 defTabSz="931671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 defTabSz="931671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BA97AE8D-6F9F-464C-B5D4-EC0A0B60B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94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3-30T13:56:57.006"/>
    </inkml:context>
    <inkml:brush xml:id="br0">
      <inkml:brushProperty name="width" value="0.08467" units="cm"/>
      <inkml:brushProperty name="height" value="0.08467" units="cm"/>
    </inkml:brush>
  </inkml:definitions>
  <inkml:traceGroup>
    <inkml:annotationXML>
      <emma:emma xmlns:emma="http://www.w3.org/2003/04/emma" version="1.0">
        <emma:interpretation id="{70C64A92-9E06-43AA-B939-28AE656A3C9C}" emma:medium="tactile" emma:mode="ink">
          <msink:context xmlns:msink="http://schemas.microsoft.com/ink/2010/main" type="inkDrawing" rotatedBoundingBox="9184,13947 17077,6398 18320,7699 10428,15247" semanticType="callout" shapeName="Other">
            <msink:sourceLink direction="with" ref="{06ACBEFD-7375-4EB3-8230-1551842967DB}"/>
          </msink:context>
        </emma:interpretation>
      </emma:emma>
    </inkml:annotationXML>
    <inkml:trace contextRef="#ctx0" brushRef="#br0">14982 17444 13824,'0'14'0,"0"1"0,14-15 0,1-29 128,14 29 128,-15-14-256,0-1 0,15 1 128,-15 0 128,1 14 256,-1-15 128,0 15 127,-14-14 1,15-15-384,14 15 0,-15 14-256,0-14 128,0-1-256,15 1 0,-14 14 128,-1-15 0,0 1 384,1 14 128,-1-14-256,0 14 128,1-15-256,13 15 0,1-14-256,-14 0 0,13 14 0,-14-15 0,1 1 128,14 14 128,-1-14-384,1-1 128,0 1 0,-15-1 0,15 15 0,-1-14 128,-13 0 0,13 14 0,-13-14 256,14-1 128,-15 15-384,0-14 0,15 14 0,-15-15 0,1 15 128,13 0 0,1-14-256,-15 14 0,15-14-128,0 0 128,-15 14 0,15-15 0,-1 15 0,-13-14 0,14-1 0,-1 15 0,15-14 0,-14 0 0,14-1 0,0 1 0,0 0 256,-14 14 0,-1-15-256,1 15 0,0-14 0,-15 14 0,15 0 128,-15-14 0,15-1-128,0 15 0,-15-14 0,15-1 128,-15 1-128,15 0 0,0 0 0,13 14 0,2-15 0,-16 15 0,1-14 0,0-1 0,-1 15 0,1-14 0,0 14 0,-1-14 0,15-1 0,-14 15 0,0-14 0,14 0 0,-14-15 0,-1 15 0,15-1 0,-14 15 0,14-29 0,-14 29 0,-1-14 0,-13 0 0,-1 0 0,15 14 0,-1-15 0,1 1 0,0 14 0,0-15 0,-15 15 0,15-14 128,-1 14-128,16-14 0,-16 0 0,1-1 0,0 1 128,14 14 128,-15-15-256,1 15 0,-15-14-128,1 14 128,-1-14-128,15 14 128,-29 0 0,14 0 0,15 0 0,-15 0 0,1-15-128,-1 15 128,14-14 0,16 14 0,-16-14 128,15-1 0,-14 15-256,-15-14 128,15 0 0,-14 14 0,-1 0 0,14-15 0,-13 15 0,-1 0 128,1-14-128,13 14 0,-13 0 0,28 0 0,-15-15 0,1 15 0,0 0 0,-1 0 0,-13 0 0,-1-14 0,1 14-128,-1 0 128,0 0 0,-14-14 0,14 14-128,1 0 128,-15-14-128,14 14 128,1 0 0,-15 0 0,14-15 0,-14 15 0,14 0 0,1 0 0,-1 0 0,-14 0 128,14-14-128,1 14 128,-15 0 0,14 0 0,0 0-128,1 0 128,-1-15 0,15 15 0,-15 0 0,0 0 0,1-14-128,14 14 128,-15-14-128,0 14 0,1-15 0,-1 15 0,0 0 0,1 0 0,-1 0-128,-14-14 128,14 14 0,1-14 0,-1-1-128,1 1 128,13 0-128,1-15 128,-15 0-128,15 1 128,-1-1 0,-13 14 0,14-13-128,-15-1 0,0 0 0,15 15 128,-15-15 0,1 0 0,-1 1-128,0-15 128,15 14 0,0-14 0,-15 14 0,15-14 0,14 15-128,-14-1 128,-1 0 768,-13 0 128,13 1-896,1-15 128,0 14 0,-1-14 0,1 0-128,14 14 0,0-14 0,0 0 0,-14 14-128,14-14 128,-14 0-128,0 0 0,-1 15 0,-14-16 0,15 16 256,0-1 0,-15 0-128,15 1 0,14-1-128,-14-14 128,0 0-128,-1 14 128,1-14 0,0 14 0,-1-14 0,1 14 0,14-13-128,-14 13 0,0 0 0,13 1 128,-13-1 1152,14 0 128,-14 0-1408,0-14 0,-1 29 0,1-29 128,0 14 0,-1-14 0,1 14 0,0 1 0,-1-1 0,-13-14 0,14 14 0,-15 0 0,15 1 0,-15-15 0,0 14 0,15 15 0,-15-15-128,15 0 128,-1 1-256,1-1 128,-14 0-128,13 1 128,-13 13 0,13-14 128,-13 15 0,13-14 0,-13-1 0,-1 0 0,1 15 256,-1-1 0,0 1-256,0-15 128,1 1-256,-1-1 128,15-14 128,-15 14 0,1-14-128,13 14 0,-13 1-256,13-15 128,-13 14 128,14 0 0,-15 15 0,0-15 0,15 0 128,-15 1 0,1-1 128,13 15 128,-14-15-384,15 0 128,-14 1-128,13-1 0,-13 0 0,-1 15 0,-14-15 0,14 15 0,1-15 0,-1 0 128,0 1-256,1-1 0,-1-14 256,1 0 128,13 14-384,-14 1 0,1-1 0,-1 14 128,1-13-128,13 14 128,-13-30-128,-1 30 128,0-15 0,1 15 0,-1-15 0,0 15 0,1-15 0,-1 0 128,1 15 0,-1 0 128,0 0-256,0-1 128,-14 1-128,15-1 0,-15-13 0,14-1 0,1 0 0,-15 1 0,0-1-128,14 0 128,-14 15-128,14-15 128,0 15 0,1-15 0,-1 0 256,1 1 0,-1 13-256,0 1 128,1-15-128,-15 15 128,0 0-128,14-1 0,0 1 0,-14-15 0,15 15 0,-1-15 0,-14 15 0,14-15 0,1 0 0,-1 0 128,1 1-128,-1 14 128,0-15-256,0 0 128,1 0 0,-15 1 0,14-1-128,-14 0 128,15 0 0,-15 1 0,0-15 0,14 14 0,-14 15 0,14-15 0,-14 15 0,0-15 0,15 15 128,-15-1 0,0-13-128,14 13 0,-14 1 0,14-15 128,-14 15-128,15-1 0,-1 1 0,0 0 0,-14-15 0,15 15 128,-15-15-128,14 15 0,-14-15 0,15 0 0,-15 1 0,14 13 0,-14 1 0,0-15 0,14 1 0,-14-1 0,14 14 0,-14-13 0,15 13 0,-15-13 0,0 13 0,0 1 0,14 0 0,-14-1 0,0 1 0,0-1 0,0 1 0,0 14 128,0-28-128,15 13 0,-15 1 0,14-1 0,-14 1 0,0 0 0,0 0 0,0-1 0,0 1 0,0 14 0,14 0 0,-14-15 0,0 15 128,14-14 0,-14 0-128,0 14 0,0-15 0,15 15 0,-15 0 0,0 0 0,0-14-256,0 14 128,0 0-1152,0 0 128,14 0 512,-14 0 0,0-14-512,0-1 0,15-13-1920,-1-16 128,0-13 129,15 0-1,-14-15-5632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3-30T13:57:01.513"/>
    </inkml:context>
    <inkml:brush xml:id="br0">
      <inkml:brushProperty name="width" value="0.08467" units="cm"/>
      <inkml:brushProperty name="height" value="0.08467" units="cm"/>
    </inkml:brush>
  </inkml:definitions>
  <inkml:traceGroup>
    <inkml:annotationXML>
      <emma:emma xmlns:emma="http://www.w3.org/2003/04/emma" version="1.0">
        <emma:interpretation id="{06ACBEFD-7375-4EB3-8230-1551842967DB}" emma:medium="tactile" emma:mode="ink">
          <msink:context xmlns:msink="http://schemas.microsoft.com/ink/2010/main" type="inkDrawing" rotatedBoundingBox="16870,6559 21837,4885 21885,5027 16918,6702" shapeName="Other">
            <msink:destinationLink direction="with" ref="{70C64A92-9E06-43AA-B939-28AE656A3C9C}"/>
          </msink:context>
        </emma:interpretation>
      </emma:emma>
    </inkml:annotationXML>
    <inkml:trace contextRef="#ctx0" brushRef="#br0">26520 9465 14336,'0'0'0,"0"-15"0,0 15 0,14 0 0,-14 0 128,0 0-128,0 0 0,0 0 0,0 0 0,0 0 0,0 0 128,0 0 256,0 0 128,0 0 128,0 0-1,0 0-639,0 0 128,0 0 0,0 0 0,-14 0-128,14 0 0,0 0 128,0 0 0,0 0 0,0 0 128,0 0 256,0 0 0,0 0-384,0 0 128,0 0-128,0 0 0,0 0 256,0 0 0,0 0-384,0 0 0,0 0 0,0 0 128,0 0 0,0 0 0,0 0-128,0 0 128,0-14-128,14 14 0,-14 0 0,0-14 128,0 14 0,0 0 0,0-15 0,15 15 0,-15 0-256,0 0 0,0-14 128,0 14 0,14 0 0,-14 0 128,0-14 0,0 14 0,14 0 0,-14 0 128,0 0-256,0 0 128,15 0-128,-15 0 128,0 0-128,0 0 0,0-15 0,0 15 0,14 0 0,-14 0 128,0 0-128,14 0 0,-14 0 0,15 0 0,-15 0 0,14 0 0,-14-14 0,15 14 0,-15 0 128,0 0 128,14 0-128,-14 0 0,0 0-128,0 0 0,14 0-128,-14-15 128,14 15 0,-14 0 0,15-14 0,-1 14 0,-14-14 128,0 14 128,15 0-128,-15 0 128,0 0-256,0 0 0,14 0 0,-14 0 0,14 0-128,-14 0 128,15-14 0,-1 14 0,0 0 256,-14 0 0,15-15-128,-1 15 0,-14 0-256,14-14 0,1 14 0,-1 0 128,1-15 0,-1 15 0,0-14 0,0 14 0,1 0-128,-1-14 128,-14 0 0,15 14 0,-1 0 0,-14 0 0,14 0 0,0-15 0,-14 15 0,15-14 0,-1 14 0,1-15 0,13 15 0,-13-14 0,-15 14 0,14 0 0,0-14-128,1 14 128,-15 0 0,14 0 0,0-15 0,-14 15 0,15 0 0,-15 0 0,14-14 0,-14 14 0,15 0 0,-1-14 128,0-1 0,0 15 128,1-14-256,-1 14 128,1-14-128,-1 14 0,15 0 0,-15 0 0,0-15 128,1 15 0,-1 0 128,15-14 0,0 14-256,-1-15 0,1 1 128,-15 14 0,15-14-256,-1 0 128,-13 14-128,-1 0 128,1-15-256,13 15 0,-13 0 256,-1-14 0,0 14 0,15-15 0,0 15 128,0-14 0,-1 0-128,1 14 0,0-15-128,-1 15 128,1-14 0,-15 14 0,1-14-384,-1 14 128,0 0 256,15 0 0,-14-15 0,13 15 0,-14-14 0,15 0 0,0 14 0,-15-15 0,15 15 0,-15 0 0,1-14 0,-1 14 0,0-15 0,1 15 0,-1 0 0,0-14 0,15 14-128,-15-14 128,15 14 0,0-14 0,-15 14 0,15-15 0,-15 15 0,1-14 0,-1 14 0,0-15 0,-14 15 0,15 0 0,-1-14 0,-14 14 0,14 0-128,1 0 128,13-14 0,-13 14 0,14-14 0,-15 14 0,0 0 256,0-15 0,1 15-128,-1 0 0,1-14-128,-1 14 0,14 0 0,-13-15 0,14 1 0,-1-1 0,1 15 0,0-14 0,-1 0-128,1 0 128,-14 14 0,13-15 0,-14 1 0,1 14 0,13-15 0,-13 1 0,-1 14 0,15-14 0,-15 14 0,15-15 0,-15 15 0,1 0 0,-1-14-128,15 0 128,-15 14 0,0-15 0,1 15 0,-1 0 0,15-14 0,0 14 0,-1 0 0,-14 0 0,1-14 0,-1 14 0,15 0 128,-29 0 0,14-15-128,0 15 128,1-14-256,-1 14 128,1 0 0,-1 0 0,0-15 128,1 15 0,-1 0-128,0-14 0,1 14 0,13-14 0,-13 14 0,14-14 0,-15 14 0,0-15 0,0 15 0,1 0 0,-1-14-128,-14 14 128,15 0 0,13-15 0,-13 15 0,13-14 0,1 0 0,0-1 0,0 1 0,-1 14 0,1-14 0,-15 14 0,1-15 0,-1 15 0,0 0 0,0-14 0,1 14 0,-1 0 0,15-14 0,-15 14 0,15 0 0,0 0 0,14-15 0,-14 15 0,-1 0 0,-14-14 0,1 14 0,-1 0 0,1 0 0,-15-15 0,14 15 0,0 0 0,1-14 0,-1 14 0,0-14 0,1 14 0,-1-14 0,15 14 0,-15 0 0,1 0 0,-1-15 0,0 15 0,0 0 0,-14-14 0,15 14 0,-15 0 0,14 0 0,1 0 0,13-15 0,-14 15 0,1-14 0,14 14 0,-15 0 0,0-14 0,1 14 0,-1 0 0,0 0 0,-14-14 0,15 14 0,-15 0 0,14 0 0,-14 0 0,14 0 0,-14 0 0,15-15 128,-1 15 0,1 0-128,-15-14 128,14 14-256,0 0 128,0 0 0,-14 0 0,15 0-128,-15 0 128,14 0 0,-14 0 0,15 0 0,-15-15 0,14 15 0,-14 0 0,14 0 0,-14 0 0,15 0-128,-1 0 128,-14 0 0,14 0 0,1 0-128,-1 0 128,0-14 0,1 14 0,-15 0 0,14-14 0,1 14 0,-15-15 0,14 15 0,0-14 0,0 14 0,-14-14 0,15 14 0,-1 0 0,1 0 128,-15 0 128,14-15-256,0 15 128,0 0 0,1-14 128,-1 14-256,-14 0 128,15 0-128,-1 0 0,-14 0 0,14 0 0,-14 0 0,15 0 0,-1-14-128,0 14 128,1 0-128,-1 0 128,0-15 0,-14 15 0,15 0-128,-15 0 128,0 0 0,0 0 0,14 0 0,-14 0 0,0 0 0,0 0 0,0 0 0,0 0 0,0 0-128,0 0 128,0-14-128,0 14 128,15 0-128,-1 0 128,-14-15 0,0 15 0,14 0-128,-14 0 128,0 0 0,0 0 0,14 0 0,-14 0 0,0 0 0,0 15 128,15-15-256,-15 0 128,14 0 0,-14 0 0,15 0 0,-15 0 0,0 0 0,0 0 0,0-15 0,0 15 0,0 0-3712,0 0 0,-15 0-4479,1-14-641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3-30T13:56:57.006"/>
    </inkml:context>
    <inkml:brush xml:id="br0">
      <inkml:brushProperty name="width" value="0.08467" units="cm"/>
      <inkml:brushProperty name="height" value="0.08467" units="cm"/>
    </inkml:brush>
  </inkml:definitions>
  <inkml:trace contextRef="#ctx0" brushRef="#br0">14982 17444 13824,'0'14'0,"0"1"0,14-15 0,1-29 128,14 29 128,-15-14-256,0-1 0,15 1 128,-15 0 128,1 14 256,-1-15 128,0 15 127,-14-14 1,15-15-384,14 15 0,-15 14-256,0-14 128,0-1-256,15 1 0,-14 14 128,-1-15 0,0 1 384,1 14 128,-1-14-256,0 14 128,1-15-256,13 15 0,1-14-256,-14 0 0,13 14 0,-14-15 0,1 1 128,14 14 128,-1-14-384,1-1 128,0 1 0,-15-1 0,15 15 0,-1-14 128,-13 0 0,13 14 0,-13-14 256,14-1 128,-15 15-384,0-14 0,15 14 0,-15-15 0,1 15 128,13 0 0,1-14-256,-15 14 0,15-14-128,0 0 128,-15 14 0,15-15 0,-1 15 0,-13-14 0,14-1 0,-1 15 0,15-14 0,-14 0 0,14-1 0,0 1 0,0 0 256,-14 14 0,-1-15-256,1 15 0,0-14 0,-15 14 0,15 0 128,-15-14 0,15-1-128,0 15 0,-15-14 0,15-1 128,-15 1-128,15 0 0,0 0 0,13 14 0,2-15 0,-16 15 0,1-14 0,0-1 0,-1 15 0,1-14 0,0 14 0,-1-14 0,15-1 0,-14 15 0,0-14 0,14 0 0,-14-15 0,-1 15 0,15-1 0,-14 15 0,14-29 0,-14 29 0,-1-14 0,-13 0 0,-1 0 0,15 14 0,-1-15 0,1 1 0,0 14 0,0-15 0,-15 15 0,15-14 128,-1 14-128,16-14 0,-16 0 0,1-1 0,0 1 128,14 14 128,-15-15-256,1 15 0,-15-14-128,1 14 128,-1-14-128,15 14 128,-29 0 0,14 0 0,15 0 0,-15 0 0,1-15-128,-1 15 128,14-14 0,16 14 0,-16-14 128,15-1 0,-14 15-256,-15-14 128,15 0 0,-14 14 0,-1 0 0,14-15 0,-13 15 0,-1 0 128,1-14-128,13 14 0,-13 0 0,28 0 0,-15-15 0,1 15 0,0 0 0,-1 0 0,-13 0 0,-1-14 0,1 14-128,-1 0 128,0 0 0,-14-14 0,14 14-128,1 0 128,-15-14-128,14 14 128,1 0 0,-15 0 0,14-15 0,-14 15 0,14 0 0,1 0 0,-1 0 0,-14 0 128,14-14-128,1 14 128,-15 0 0,14 0 0,0 0-128,1 0 128,-1-15 0,15 15 0,-15 0 0,0 0 0,1-14-128,14 14 128,-15-14-128,0 14 0,1-15 0,-1 15 0,0 0 0,1 0 0,-1 0-128,-14-14 128,14 14 0,1-14 0,-1-1-128,1 1 128,13 0-128,1-15 128,-15 0-128,15 1 128,-1-1 0,-13 14 0,14-13-128,-15-1 0,0 0 0,15 15 128,-15-15 0,1 0 0,-1 1-128,0-15 128,15 14 0,0-14 0,-15 14 0,15-14 0,14 15-128,-14-1 128,-1 0 768,-13 0 128,13 1-896,1-15 128,0 14 0,-1-14 0,1 0-128,14 14 0,0-14 0,0 0 0,-14 14-128,14-14 128,-14 0-128,0 0 0,-1 15 0,-14-16 0,15 16 256,0-1 0,-15 0-128,15 1 0,14-1-128,-14-14 128,0 0-128,-1 14 128,1-14 0,0 14 0,-1-14 0,1 14 0,14-13-128,-14 13 0,0 0 0,13 1 128,-13-1 1152,14 0 128,-14 0-1408,0-14 0,-1 29 0,1-29 128,0 14 0,-1-14 0,1 14 0,0 1 0,-1-1 0,-13-14 0,14 14 0,-15 0 0,15 1 0,-15-15 0,0 14 0,15 15 0,-15-15-128,15 0 128,-1 1-256,1-1 128,-14 0-128,13 1 128,-13 13 0,13-14 128,-13 15 0,13-14 0,-13-1 0,-1 0 0,1 15 256,-1-1 0,0 1-256,0-15 128,1 1-256,-1-1 128,15-14 128,-15 14 0,1-14-128,13 14 0,-13 1-256,13-15 128,-13 14 128,14 0 0,-15 15 0,0-15 0,15 0 128,-15 1 0,1-1 128,13 15 128,-14-15-384,15 0 128,-14 1-128,13-1 0,-13 0 0,-1 15 0,-14-15 0,14 15 0,1-15 0,-1 0 128,0 1-256,1-1 0,-1-14 256,1 0 128,13 14-384,-14 1 0,1-1 0,-1 14 128,1-13-128,13 14 128,-13-30-128,-1 30 128,0-15 0,1 15 0,-1-15 0,0 15 0,1-15 0,-1 0 128,1 15 0,-1 0 128,0 0-256,0-1 128,-14 1-128,15-1 0,-15-13 0,14-1 0,1 0 0,-15 1 0,0-1-128,14 0 128,-14 15-128,14-15 128,0 15 0,1-15 0,-1 0 256,1 1 0,-1 13-256,0 1 128,1-15-128,-15 15 128,0 0-128,14-1 0,0 1 0,-14-15 0,15 15 0,-1-15 0,-14 15 0,14-15 0,1 0 0,-1 0 128,1 1-128,-1 14 128,0-15-256,0 0 128,1 0 0,-15 1 0,14-1-128,-14 0 128,15 0 0,-15 1 0,0-15 0,14 14 0,-14 15 0,14-15 0,-14 15 0,0-15 0,15 15 128,-15-1 0,0-13-128,14 13 0,-14 1 0,14-15 128,-14 15-128,15-1 0,-1 1 0,0 0 0,-14-15 0,15 15 128,-15-15-128,14 15 0,-14-15 0,15 0 0,-15 1 0,14 13 0,-14 1 0,0-15 0,14 1 0,-14-1 0,14 14 0,-14-13 0,15 13 0,-15-13 0,0 13 0,0 1 0,14 0 0,-14-1 0,0 1 0,0-1 0,0 1 0,0 14 128,0-28-128,15 13 0,-15 1 0,14-1 0,-14 1 0,0 0 0,0 0 0,0-1 0,0 1 0,0 14 0,14 0 0,-14-15 0,0 15 128,14-14 0,-14 0-128,0 14 0,0-15 0,15 15 0,-15 0 0,0 0 0,0-14-256,0 14 128,0 0-1152,0 0 128,14 0 512,-14 0 0,0-14-512,0-1 0,15-13-1920,-1-16 128,0-13 129,15 0-1,-14-15-5632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3-30T13:57:01.513"/>
    </inkml:context>
    <inkml:brush xml:id="br0">
      <inkml:brushProperty name="width" value="0.08467" units="cm"/>
      <inkml:brushProperty name="height" value="0.08467" units="cm"/>
    </inkml:brush>
  </inkml:definitions>
  <inkml:trace contextRef="#ctx0" brushRef="#br0">26520 9465 14336,'0'0'0,"0"-15"0,0 15 0,14 0 0,-14 0 128,0 0-128,0 0 0,0 0 0,0 0 0,0 0 0,0 0 128,0 0 256,0 0 128,0 0 128,0 0-1,0 0-639,0 0 128,0 0 0,0 0 0,-14 0-128,14 0 0,0 0 128,0 0 0,0 0 0,0 0 128,0 0 256,0 0 0,0 0-384,0 0 128,0 0-128,0 0 0,0 0 256,0 0 0,0 0-384,0 0 0,0 0 0,0 0 128,0 0 0,0 0 0,0 0-128,0 0 128,0-14-128,14 14 0,-14 0 0,0-14 128,0 14 0,0 0 0,0-15 0,15 15 0,-15 0-256,0 0 0,0-14 128,0 14 0,14 0 0,-14 0 128,0-14 0,0 14 0,14 0 0,-14 0 128,0 0-256,0 0 128,15 0-128,-15 0 128,0 0-128,0 0 0,0-15 0,0 15 0,14 0 0,-14 0 128,0 0-128,14 0 0,-14 0 0,15 0 0,-15 0 0,14 0 0,-14-14 0,15 14 0,-15 0 128,0 0 128,14 0-128,-14 0 0,0 0-128,0 0 0,14 0-128,-14-15 128,14 15 0,-14 0 0,15-14 0,-1 14 0,-14-14 128,0 14 128,15 0-128,-15 0 128,0 0-256,0 0 0,14 0 0,-14 0 0,14 0-128,-14 0 128,15-14 0,-1 14 0,0 0 256,-14 0 0,15-15-128,-1 15 0,-14 0-256,14-14 0,1 14 0,-1 0 128,1-15 0,-1 15 0,0-14 0,0 14 0,1 0-128,-1-14 128,-14 0 0,15 14 0,-1 0 0,-14 0 0,14 0 0,0-15 0,-14 15 0,15-14 0,-1 14 0,1-15 0,13 15 0,-13-14 0,-15 14 0,14 0 0,0-14-128,1 14 128,-15 0 0,14 0 0,0-15 0,-14 15 0,15 0 0,-15 0 0,14-14 0,-14 14 0,15 0 0,-1-14 128,0-1 0,0 15 128,1-14-256,-1 14 128,1-14-128,-1 14 0,15 0 0,-15 0 0,0-15 128,1 15 0,-1 0 128,15-14 0,0 14-256,-1-15 0,1 1 128,-15 14 0,15-14-256,-1 0 128,-13 14-128,-1 0 128,1-15-256,13 15 0,-13 0 256,-1-14 0,0 14 0,15-15 0,0 15 128,0-14 0,-1 0-128,1 14 0,0-15-128,-1 15 128,1-14 0,-15 14 0,1-14-384,-1 14 128,0 0 256,15 0 0,-14-15 0,13 15 0,-14-14 0,15 0 0,0 14 0,-15-15 0,15 15 0,-15 0 0,1-14 0,-1 14 0,0-15 0,1 15 0,-1 0 0,0-14 0,15 14-128,-15-14 128,15 14 0,0-14 0,-15 14 0,15-15 0,-15 15 0,1-14 0,-1 14 0,0-15 0,-14 15 0,15 0 0,-1-14 0,-14 14 0,14 0-128,1 0 128,13-14 0,-13 14 0,14-14 0,-15 14 0,0 0 256,0-15 0,1 15-128,-1 0 0,1-14-128,-1 14 0,14 0 0,-13-15 0,14 1 0,-1-1 0,1 15 0,0-14 0,-1 0-128,1 0 128,-14 14 0,13-15 0,-14 1 0,1 14 0,13-15 0,-13 1 0,-1 14 0,15-14 0,-15 14 0,15-15 0,-15 15 0,1 0 0,-1-14-128,15 0 128,-15 14 0,0-15 0,1 15 0,-1 0 0,15-14 0,0 14 0,-1 0 0,-14 0 0,1-14 0,-1 14 0,15 0 128,-29 0 0,14-15-128,0 15 128,1-14-256,-1 14 128,1 0 0,-1 0 0,0-15 128,1 15 0,-1 0-128,0-14 0,1 14 0,13-14 0,-13 14 0,14-14 0,-15 14 0,0-15 0,0 15 0,1 0 0,-1-14-128,-14 14 128,15 0 0,13-15 0,-13 15 0,13-14 0,1 0 0,0-1 0,0 1 0,-1 14 0,1-14 0,-15 14 0,1-15 0,-1 15 0,0 0 0,0-14 0,1 14 0,-1 0 0,15-14 0,-15 14 0,15 0 0,0 0 0,14-15 0,-14 15 0,-1 0 0,-14-14 0,1 14 0,-1 0 0,1 0 0,-15-15 0,14 15 0,0 0 0,1-14 0,-1 14 0,0-14 0,1 14 0,-1-14 0,15 14 0,-15 0 0,1 0 0,-1-15 0,0 15 0,0 0 0,-14-14 0,15 14 0,-15 0 0,14 0 0,1 0 0,13-15 0,-14 15 0,1-14 0,14 14 0,-15 0 0,0-14 0,1 14 0,-1 0 0,0 0 0,-14-14 0,15 14 0,-15 0 0,14 0 0,-14 0 0,14 0 0,-14 0 0,15-15 128,-1 15 0,1 0-128,-15-14 128,14 14-256,0 0 128,0 0 0,-14 0 0,15 0-128,-15 0 128,14 0 0,-14 0 0,15 0 0,-15-15 0,14 15 0,-14 0 0,14 0 0,-14 0 0,15 0-128,-1 0 128,-14 0 0,14 0 0,1 0-128,-1 0 128,0-14 0,1 14 0,-15 0 0,14-14 0,1 14 0,-15-15 0,14 15 0,0-14 0,0 14 0,-14-14 0,15 14 0,-1 0 0,1 0 128,-15 0 128,14-15-256,0 15 128,0 0 0,1-14 128,-1 14-256,-14 0 128,15 0-128,-1 0 0,-14 0 0,14 0 0,-14 0 0,15 0 0,-1-14-128,0 14 128,1 0-128,-1 0 128,0-15 0,-14 15 0,15 0-128,-15 0 128,0 0 0,0 0 0,14 0 0,-14 0 0,0 0 0,0 0 0,0 0 0,0 0 0,0 0-128,0 0 128,0-14-128,0 14 128,15 0-128,-1 0 128,-14-15 0,0 15 0,14 0-128,-14 0 128,0 0 0,0 0 0,14 0 0,-14 0 0,0 0 0,0 15 128,15-15-256,-15 0 128,14 0 0,-14 0 0,15 0 0,-15 0 0,0 0 0,0 0 0,0-15 0,0 15 0,0 0-3712,0 0 0,-15 0-4479,1-14-641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B8FC763-5363-43F3-9BD6-5BABCE46EE78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74508"/>
            <a:ext cx="5607711" cy="3659842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25AFCE3F-A699-403D-B003-6243DA066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6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13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0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8620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1989669" y="2307813"/>
            <a:ext cx="1587499" cy="15609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6859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28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-1" y="2150535"/>
            <a:ext cx="12192001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4325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5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1341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5644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625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9767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527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66" y="6054852"/>
            <a:ext cx="1316248" cy="49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5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66" y="6054852"/>
            <a:ext cx="1316248" cy="49648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9956800" y="5791200"/>
            <a:ext cx="2133600" cy="901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23" r:id="rId2"/>
    <p:sldLayoutId id="2147483725" r:id="rId3"/>
    <p:sldLayoutId id="2147483726" r:id="rId4"/>
    <p:sldLayoutId id="2147483737" r:id="rId5"/>
    <p:sldLayoutId id="2147483769" r:id="rId6"/>
    <p:sldLayoutId id="2147483770" r:id="rId7"/>
    <p:sldLayoutId id="2147483771" r:id="rId8"/>
    <p:sldLayoutId id="2147483772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qlgene.com/powerbi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ttps://www.meetup.com/Pittsburgh-Power-BI-Meetup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qlgene.com/powerbi/" TargetMode="External"/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0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customXml" Target="../ink/ink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235200" y="3255963"/>
            <a:ext cx="36671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257925" y="3255963"/>
            <a:ext cx="366871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iamond 13"/>
          <p:cNvSpPr/>
          <p:nvPr/>
        </p:nvSpPr>
        <p:spPr>
          <a:xfrm>
            <a:off x="5984875" y="3159125"/>
            <a:ext cx="192088" cy="193675"/>
          </a:xfrm>
          <a:prstGeom prst="diamon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PT Sans" panose="020B0503020203020204" pitchFamily="34" charset="0"/>
            </a:endParaRPr>
          </a:p>
        </p:txBody>
      </p:sp>
      <p:sp>
        <p:nvSpPr>
          <p:cNvPr id="3078" name="TextBox 25"/>
          <p:cNvSpPr txBox="1">
            <a:spLocks noChangeArrowheads="1"/>
          </p:cNvSpPr>
          <p:nvPr/>
        </p:nvSpPr>
        <p:spPr bwMode="auto">
          <a:xfrm>
            <a:off x="11658600" y="65786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sz="2400">
              <a:latin typeface="PT Sans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638800"/>
            <a:ext cx="12192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PT Sans" panose="020B0503020203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141" y="4743450"/>
            <a:ext cx="2373717" cy="8953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090086" y="2572713"/>
            <a:ext cx="38923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Eugene Meidinger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2235200" y="1007110"/>
            <a:ext cx="7691438" cy="124875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000" dirty="0">
                <a:solidFill>
                  <a:schemeClr val="accent1"/>
                </a:solidFill>
                <a:ea typeface="+mn-ea"/>
                <a:cs typeface="+mn-cs"/>
              </a:rPr>
              <a:t>An (Advanced) Introduction to DAX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27485" y="3488422"/>
            <a:ext cx="31370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@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sqlgene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www.sqlgene.com/powerbi/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emeidinger@all-lines-tech.com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Example Calculated</a:t>
            </a:r>
            <a:r>
              <a:rPr lang="en-US" baseline="0" dirty="0"/>
              <a:t> Column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GrossMargin</a:t>
            </a:r>
            <a:r>
              <a:rPr lang="en-US" baseline="0" dirty="0"/>
              <a:t> = Sales[Price] – Sales[Cost]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929" y="2772676"/>
            <a:ext cx="10091848" cy="242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852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Measures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Represents</a:t>
            </a:r>
            <a:r>
              <a:rPr lang="en-US" baseline="0" dirty="0"/>
              <a:t> a single value per data model</a:t>
            </a:r>
            <a:endParaRPr lang="en-US" dirty="0"/>
          </a:p>
          <a:p>
            <a:r>
              <a:rPr lang="en-US" dirty="0"/>
              <a:t>Computed at run</a:t>
            </a:r>
            <a:r>
              <a:rPr lang="en-US" baseline="0" dirty="0"/>
              <a:t> time</a:t>
            </a:r>
          </a:p>
          <a:p>
            <a:r>
              <a:rPr lang="en-US" baseline="0" dirty="0"/>
              <a:t>Results are dynamic, based on filters</a:t>
            </a:r>
          </a:p>
          <a:p>
            <a:pPr lvl="1"/>
            <a:r>
              <a:rPr lang="en-US" dirty="0"/>
              <a:t>This is called the filter context</a:t>
            </a:r>
            <a:endParaRPr lang="en-US" baseline="0" dirty="0"/>
          </a:p>
          <a:p>
            <a:r>
              <a:rPr lang="en-US" baseline="0" dirty="0"/>
              <a:t>Not attached to any table</a:t>
            </a:r>
          </a:p>
          <a:p>
            <a:r>
              <a:rPr lang="en-US" baseline="0" dirty="0"/>
              <a:t>Sees all the data at once</a:t>
            </a:r>
          </a:p>
        </p:txBody>
      </p:sp>
    </p:spTree>
    <p:extLst>
      <p:ext uri="{BB962C8B-B14F-4D97-AF65-F5344CB8AC3E}">
        <p14:creationId xmlns:p14="http://schemas.microsoft.com/office/powerpoint/2010/main" val="2502161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Example Measure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TotalQuantity</a:t>
            </a:r>
            <a:r>
              <a:rPr lang="en-US" baseline="0" dirty="0"/>
              <a:t> := </a:t>
            </a:r>
            <a:r>
              <a:rPr lang="en-US" dirty="0"/>
              <a:t>SUM(Sales[Quantity])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4868" y="2354604"/>
            <a:ext cx="5769576" cy="315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072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Implicit measures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1" y="1825625"/>
            <a:ext cx="6637638" cy="435133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If you</a:t>
            </a:r>
            <a:r>
              <a:rPr lang="en-US" baseline="0" dirty="0"/>
              <a:t> use a calculated column as a value/result it creates an implicit measure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74137"/>
            <a:ext cx="2536409" cy="16113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7280" y="2874136"/>
            <a:ext cx="3174946" cy="12653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7280" y="4274450"/>
            <a:ext cx="3326644" cy="7025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7279" y="5188024"/>
            <a:ext cx="5064963" cy="53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189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DAX is good at two things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4800" b="1" dirty="0"/>
              <a:t>Aggregations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800" dirty="0"/>
              <a:t>Filtering</a:t>
            </a:r>
          </a:p>
        </p:txBody>
      </p:sp>
    </p:spTree>
    <p:extLst>
      <p:ext uri="{BB962C8B-B14F-4D97-AF65-F5344CB8AC3E}">
        <p14:creationId xmlns:p14="http://schemas.microsoft.com/office/powerpoint/2010/main" val="2533251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is an aggregation?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Aggregation is combining a group of values into one value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SUM</a:t>
            </a:r>
          </a:p>
          <a:p>
            <a:pPr lvl="1"/>
            <a:r>
              <a:rPr lang="en-US" dirty="0"/>
              <a:t>AVERAGE</a:t>
            </a:r>
          </a:p>
          <a:p>
            <a:pPr lvl="1"/>
            <a:r>
              <a:rPr lang="en-US" dirty="0"/>
              <a:t>MIN</a:t>
            </a:r>
          </a:p>
          <a:p>
            <a:pPr lvl="1"/>
            <a:r>
              <a:rPr lang="en-US" dirty="0"/>
              <a:t>MAX</a:t>
            </a:r>
          </a:p>
          <a:p>
            <a:pPr lvl="1"/>
            <a:r>
              <a:rPr lang="en-US" dirty="0"/>
              <a:t>DISTINCTCOUNT</a:t>
            </a:r>
          </a:p>
        </p:txBody>
      </p:sp>
    </p:spTree>
    <p:extLst>
      <p:ext uri="{BB962C8B-B14F-4D97-AF65-F5344CB8AC3E}">
        <p14:creationId xmlns:p14="http://schemas.microsoft.com/office/powerpoint/2010/main" val="2532993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066228"/>
              </p:ext>
            </p:extLst>
          </p:nvPr>
        </p:nvGraphicFramePr>
        <p:xfrm>
          <a:off x="2032000" y="719666"/>
          <a:ext cx="2564714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678478329"/>
                    </a:ext>
                  </a:extLst>
                </a:gridCol>
              </a:tblGrid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Quantity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38553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784571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007470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567918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41354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44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435757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8489731"/>
                  </a:ext>
                </a:extLst>
              </a:tr>
            </a:tbl>
          </a:graphicData>
        </a:graphic>
      </p:graphicFrame>
      <p:sp>
        <p:nvSpPr>
          <p:cNvPr id="4" name="Arrow: Right 3"/>
          <p:cNvSpPr/>
          <p:nvPr/>
        </p:nvSpPr>
        <p:spPr>
          <a:xfrm>
            <a:off x="4930346" y="2360141"/>
            <a:ext cx="1754659" cy="156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228727"/>
              </p:ext>
            </p:extLst>
          </p:nvPr>
        </p:nvGraphicFramePr>
        <p:xfrm>
          <a:off x="7337167" y="2482452"/>
          <a:ext cx="2564714" cy="1324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678478329"/>
                    </a:ext>
                  </a:extLst>
                </a:gridCol>
              </a:tblGrid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SUM(Quantity)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38553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784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130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DAX</a:t>
            </a:r>
            <a:r>
              <a:rPr lang="en-US" baseline="0" dirty="0"/>
              <a:t> stores data as columns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Super</a:t>
            </a:r>
            <a:r>
              <a:rPr lang="en-US" baseline="0" dirty="0"/>
              <a:t> efficient for simple aggregations</a:t>
            </a:r>
          </a:p>
          <a:p>
            <a:r>
              <a:rPr lang="en-US" baseline="0" dirty="0"/>
              <a:t>Many aggregate functions take columns as parameters</a:t>
            </a:r>
          </a:p>
          <a:p>
            <a:r>
              <a:rPr lang="en-US" dirty="0"/>
              <a:t>DAX is optimized for single-column operations</a:t>
            </a:r>
            <a:endParaRPr lang="en-US" baseline="0" dirty="0"/>
          </a:p>
          <a:p>
            <a:r>
              <a:rPr lang="en-US" baseline="0" dirty="0"/>
              <a:t>Columns are the fundamental</a:t>
            </a:r>
            <a:r>
              <a:rPr lang="en-US" dirty="0"/>
              <a:t> unit of measure</a:t>
            </a: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105982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032000" y="719666"/>
          <a:ext cx="2564714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678478329"/>
                    </a:ext>
                  </a:extLst>
                </a:gridCol>
              </a:tblGrid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Color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38553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784571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Green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007470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Green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567918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41354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44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435757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848973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825461"/>
              </p:ext>
            </p:extLst>
          </p:nvPr>
        </p:nvGraphicFramePr>
        <p:xfrm>
          <a:off x="4596714" y="718751"/>
          <a:ext cx="2564714" cy="5548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678478329"/>
                    </a:ext>
                  </a:extLst>
                </a:gridCol>
              </a:tblGrid>
              <a:tr h="64099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State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38553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PA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784571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OH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007470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WV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567918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PA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41354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OH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44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WV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435757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OH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848973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475523"/>
              </p:ext>
            </p:extLst>
          </p:nvPr>
        </p:nvGraphicFramePr>
        <p:xfrm>
          <a:off x="7161428" y="719666"/>
          <a:ext cx="2564714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678478329"/>
                    </a:ext>
                  </a:extLst>
                </a:gridCol>
              </a:tblGrid>
              <a:tr h="57303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Quantity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38553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784571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007470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567918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41354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44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435757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848973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032000" y="1353065"/>
            <a:ext cx="7694142" cy="685800"/>
          </a:xfrm>
          <a:prstGeom prst="rect">
            <a:avLst/>
          </a:prstGeom>
          <a:solidFill>
            <a:schemeClr val="accent6">
              <a:alpha val="4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9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349828"/>
              </p:ext>
            </p:extLst>
          </p:nvPr>
        </p:nvGraphicFramePr>
        <p:xfrm>
          <a:off x="1618049" y="714632"/>
          <a:ext cx="2564714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678478329"/>
                    </a:ext>
                  </a:extLst>
                </a:gridCol>
              </a:tblGrid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Color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38553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784571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Green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007470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Green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567918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41354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44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435757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848973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561186"/>
              </p:ext>
            </p:extLst>
          </p:nvPr>
        </p:nvGraphicFramePr>
        <p:xfrm>
          <a:off x="4596714" y="718751"/>
          <a:ext cx="2564714" cy="55482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678478329"/>
                    </a:ext>
                  </a:extLst>
                </a:gridCol>
              </a:tblGrid>
              <a:tr h="64099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State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38553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PA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784571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OH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007470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WV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567918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PA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41354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OH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44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WV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435757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OH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848973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319057"/>
              </p:ext>
            </p:extLst>
          </p:nvPr>
        </p:nvGraphicFramePr>
        <p:xfrm>
          <a:off x="7575379" y="714632"/>
          <a:ext cx="2564714" cy="554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678478329"/>
                    </a:ext>
                  </a:extLst>
                </a:gridCol>
              </a:tblGrid>
              <a:tr h="57303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Quantity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38553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784571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007470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567918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41354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44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435757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8489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994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Business Intelligence developer</a:t>
            </a:r>
          </a:p>
          <a:p>
            <a:r>
              <a:rPr lang="en-US" dirty="0"/>
              <a:t>Worked for All-Lines for 5 years</a:t>
            </a:r>
          </a:p>
          <a:p>
            <a:r>
              <a:rPr lang="en-US" baseline="0" dirty="0"/>
              <a:t>Spoken at Pittsburgh SQL User Group and various SQL Saturdays</a:t>
            </a:r>
          </a:p>
          <a:p>
            <a:r>
              <a:rPr lang="en-US" dirty="0"/>
              <a:t>Help lead the </a:t>
            </a:r>
            <a:r>
              <a:rPr lang="en-US" dirty="0">
                <a:hlinkClick r:id="rId2"/>
              </a:rPr>
              <a:t>Pittsburgh Power BI User Group</a:t>
            </a:r>
            <a:endParaRPr lang="en-US" baseline="0" dirty="0"/>
          </a:p>
          <a:p>
            <a:r>
              <a:rPr lang="en-US" dirty="0" err="1"/>
              <a:t>Pluralsight</a:t>
            </a:r>
            <a:r>
              <a:rPr lang="en-US" dirty="0"/>
              <a:t> Author</a:t>
            </a:r>
            <a:endParaRPr lang="en-US" baseline="0" dirty="0"/>
          </a:p>
          <a:p>
            <a:r>
              <a:rPr lang="en-US" baseline="0" dirty="0"/>
              <a:t>Went from SQL newb to SQL pro</a:t>
            </a:r>
          </a:p>
        </p:txBody>
      </p:sp>
    </p:spTree>
    <p:extLst>
      <p:ext uri="{BB962C8B-B14F-4D97-AF65-F5344CB8AC3E}">
        <p14:creationId xmlns:p14="http://schemas.microsoft.com/office/powerpoint/2010/main" val="349355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Basic units of measure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Column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Table</a:t>
            </a:r>
          </a:p>
          <a:p>
            <a:pPr lvl="1"/>
            <a:r>
              <a:rPr lang="en-US" dirty="0"/>
              <a:t>A set of columns with the same length and sort order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Scalar Value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Row</a:t>
            </a:r>
          </a:p>
          <a:p>
            <a:pPr lvl="1"/>
            <a:r>
              <a:rPr lang="en-US" dirty="0"/>
              <a:t>A table filtered down to a single row</a:t>
            </a:r>
          </a:p>
          <a:p>
            <a:pPr lvl="1"/>
            <a:r>
              <a:rPr lang="en-US" dirty="0"/>
              <a:t>Also called a row context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794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Compression and encoding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Value Encoding</a:t>
            </a:r>
          </a:p>
          <a:p>
            <a:r>
              <a:rPr lang="en-US" sz="3600" dirty="0"/>
              <a:t>Dictionary Encoding</a:t>
            </a:r>
          </a:p>
          <a:p>
            <a:r>
              <a:rPr lang="en-US" sz="3600" dirty="0"/>
              <a:t>Run-length encoding</a:t>
            </a:r>
          </a:p>
          <a:p>
            <a:pPr lvl="1"/>
            <a:r>
              <a:rPr lang="en-US" sz="2800" dirty="0"/>
              <a:t>Sorting</a:t>
            </a:r>
          </a:p>
        </p:txBody>
      </p:sp>
    </p:spTree>
    <p:extLst>
      <p:ext uri="{BB962C8B-B14F-4D97-AF65-F5344CB8AC3E}">
        <p14:creationId xmlns:p14="http://schemas.microsoft.com/office/powerpoint/2010/main" val="2852287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418744"/>
              </p:ext>
            </p:extLst>
          </p:nvPr>
        </p:nvGraphicFramePr>
        <p:xfrm>
          <a:off x="2032000" y="719666"/>
          <a:ext cx="2564714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678478329"/>
                    </a:ext>
                  </a:extLst>
                </a:gridCol>
              </a:tblGrid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Color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38553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784571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Green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007470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Green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567918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41354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44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435757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8489731"/>
                  </a:ext>
                </a:extLst>
              </a:tr>
            </a:tbl>
          </a:graphicData>
        </a:graphic>
      </p:graphicFrame>
      <p:sp>
        <p:nvSpPr>
          <p:cNvPr id="4" name="Arrow: Right 3"/>
          <p:cNvSpPr/>
          <p:nvPr/>
        </p:nvSpPr>
        <p:spPr>
          <a:xfrm>
            <a:off x="4930346" y="2360141"/>
            <a:ext cx="1754659" cy="156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12281"/>
              </p:ext>
            </p:extLst>
          </p:nvPr>
        </p:nvGraphicFramePr>
        <p:xfrm>
          <a:off x="7018637" y="951851"/>
          <a:ext cx="2564714" cy="5082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678478329"/>
                    </a:ext>
                  </a:extLst>
                </a:gridCol>
              </a:tblGrid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Color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38553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Blue,1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784571"/>
                  </a:ext>
                </a:extLst>
              </a:tr>
              <a:tr h="124729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Green,2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007470"/>
                  </a:ext>
                </a:extLst>
              </a:tr>
              <a:tr h="249458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Red,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413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659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DAX is good at two things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4800" dirty="0"/>
              <a:t>Aggregations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800" b="1" dirty="0"/>
              <a:t>Filtering</a:t>
            </a:r>
          </a:p>
        </p:txBody>
      </p:sp>
    </p:spTree>
    <p:extLst>
      <p:ext uri="{BB962C8B-B14F-4D97-AF65-F5344CB8AC3E}">
        <p14:creationId xmlns:p14="http://schemas.microsoft.com/office/powerpoint/2010/main" val="40733185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Two types of Filtering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4400" dirty="0"/>
              <a:t>Implicit filtering</a:t>
            </a:r>
          </a:p>
          <a:p>
            <a:r>
              <a:rPr lang="en-US" sz="4400" dirty="0"/>
              <a:t>Explicit filtering</a:t>
            </a:r>
          </a:p>
        </p:txBody>
      </p:sp>
    </p:spTree>
    <p:extLst>
      <p:ext uri="{BB962C8B-B14F-4D97-AF65-F5344CB8AC3E}">
        <p14:creationId xmlns:p14="http://schemas.microsoft.com/office/powerpoint/2010/main" val="40582218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Implicit</a:t>
            </a:r>
            <a:r>
              <a:rPr lang="en-US" baseline="0" dirty="0"/>
              <a:t> Filtering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Slicers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Cell Location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610" y="2307109"/>
            <a:ext cx="3524250" cy="1181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3922" y="4221762"/>
            <a:ext cx="6744961" cy="154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0007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Explicit</a:t>
            </a:r>
            <a:r>
              <a:rPr lang="en-US" baseline="0" dirty="0"/>
              <a:t> Filtering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2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GreenQuantity</a:t>
            </a:r>
            <a:r>
              <a: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:= CALCULATE(SUM(Sales[Quantity]), 				                                             Sales[Color]="Green")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Explicit filtering supersedes implicit filtering</a:t>
            </a:r>
          </a:p>
          <a:p>
            <a:endParaRPr lang="en-US" sz="2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236" y="3675233"/>
            <a:ext cx="7152375" cy="212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6719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Filtering Context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</a:t>
            </a:r>
            <a:r>
              <a:rPr lang="en-US" baseline="0" dirty="0"/>
              <a:t> combination of all the user filters</a:t>
            </a:r>
          </a:p>
          <a:p>
            <a:r>
              <a:rPr lang="en-US" baseline="0" dirty="0"/>
              <a:t>Basic filters are associated with specific, individual columns</a:t>
            </a:r>
          </a:p>
          <a:p>
            <a:r>
              <a:rPr lang="en-US" baseline="0" dirty="0"/>
              <a:t>CALCULATE allows you to overwrite the filter context</a:t>
            </a:r>
          </a:p>
        </p:txBody>
      </p:sp>
    </p:spTree>
    <p:extLst>
      <p:ext uri="{BB962C8B-B14F-4D97-AF65-F5344CB8AC3E}">
        <p14:creationId xmlns:p14="http://schemas.microsoft.com/office/powerpoint/2010/main" val="2427449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Removing Filtering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ALL() function removes</a:t>
            </a:r>
            <a:r>
              <a:rPr lang="en-US" baseline="0" dirty="0"/>
              <a:t> filters</a:t>
            </a:r>
          </a:p>
          <a:p>
            <a:r>
              <a:rPr lang="en-US" dirty="0"/>
              <a:t>Can be used on a whole table, or specific columns</a:t>
            </a:r>
          </a:p>
          <a:p>
            <a:r>
              <a:rPr lang="en-US" dirty="0" err="1"/>
              <a:t>AllColors</a:t>
            </a:r>
            <a:r>
              <a:rPr lang="en-US" dirty="0"/>
              <a:t>:=CALCULATE(SUM(Sales[Quantity]), ALL(Sales[Color]))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97" y="3431703"/>
            <a:ext cx="9279947" cy="181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580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Applying complex filtering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This causes an error:</a:t>
            </a:r>
          </a:p>
          <a:p>
            <a:pPr lvl="1"/>
            <a:r>
              <a:rPr lang="en-US" dirty="0"/>
              <a:t>CALCULATE(SUM(Sales[Quantity]), Sales[Price] - Sales[Cost] &lt;= 1)</a:t>
            </a:r>
          </a:p>
          <a:p>
            <a:endParaRPr lang="en-US" dirty="0"/>
          </a:p>
          <a:p>
            <a:r>
              <a:rPr lang="en-US" dirty="0"/>
              <a:t>Need to use something called an “iterator”</a:t>
            </a:r>
          </a:p>
          <a:p>
            <a:r>
              <a:rPr lang="en-US" dirty="0"/>
              <a:t>FILTER() takes in a table and an expression</a:t>
            </a:r>
          </a:p>
          <a:p>
            <a:pPr lvl="1"/>
            <a:r>
              <a:rPr lang="en-US" dirty="0"/>
              <a:t>Returns a filtered table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75765"/>
            <a:ext cx="10820386" cy="28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35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is the goal of this talk?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Focus on core concepts</a:t>
            </a:r>
            <a:endParaRPr lang="en-US" sz="3600" baseline="0" dirty="0"/>
          </a:p>
          <a:p>
            <a:r>
              <a:rPr lang="en-US" sz="3600" dirty="0"/>
              <a:t>Building the basic mental model</a:t>
            </a:r>
          </a:p>
          <a:p>
            <a:r>
              <a:rPr lang="en-US" sz="3600" dirty="0"/>
              <a:t>What is difficult to understand?</a:t>
            </a:r>
          </a:p>
        </p:txBody>
      </p:sp>
    </p:spTree>
    <p:extLst>
      <p:ext uri="{BB962C8B-B14F-4D97-AF65-F5344CB8AC3E}">
        <p14:creationId xmlns:p14="http://schemas.microsoft.com/office/powerpoint/2010/main" val="25204674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LowMargin</a:t>
            </a:r>
            <a:r>
              <a:rPr lang="en-US" dirty="0"/>
              <a:t>:=CALCULATE(SUM(Sales[Quantity]),FILTER(Sales, Sales[Price] - Sales[Cost] &lt;= 1))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Example FILTER()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360" y="3191260"/>
            <a:ext cx="7677160" cy="202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4636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Process tables row</a:t>
            </a:r>
            <a:r>
              <a:rPr lang="en-US" baseline="0" dirty="0"/>
              <a:t> by agonizing row</a:t>
            </a:r>
          </a:p>
          <a:p>
            <a:pPr lvl="1"/>
            <a:r>
              <a:rPr lang="en-US" dirty="0"/>
              <a:t>Expensive to process</a:t>
            </a:r>
            <a:endParaRPr lang="en-US" baseline="0" dirty="0"/>
          </a:p>
          <a:p>
            <a:r>
              <a:rPr lang="en-US" dirty="0"/>
              <a:t>Rows are filtered one at a time.</a:t>
            </a:r>
          </a:p>
          <a:p>
            <a:pPr lvl="1"/>
            <a:r>
              <a:rPr lang="en-US" baseline="0" dirty="0"/>
              <a:t>Called</a:t>
            </a:r>
            <a:r>
              <a:rPr lang="en-US" dirty="0"/>
              <a:t> a row context</a:t>
            </a:r>
            <a:endParaRPr lang="en-US" baseline="0" dirty="0"/>
          </a:p>
          <a:p>
            <a:r>
              <a:rPr lang="en-US" baseline="0" dirty="0"/>
              <a:t>Often a filter context AND a row context is applied</a:t>
            </a:r>
          </a:p>
          <a:p>
            <a:r>
              <a:rPr lang="en-US" dirty="0"/>
              <a:t>Necessary to refer to multiple fields in the same row</a:t>
            </a:r>
          </a:p>
          <a:p>
            <a:pPr lvl="1"/>
            <a:r>
              <a:rPr lang="en-US" dirty="0"/>
              <a:t>SUM(Sales[Price] - Sales[Cost]) raises an error</a:t>
            </a:r>
          </a:p>
          <a:p>
            <a:endParaRPr lang="en-US" baseline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503" y="5282255"/>
            <a:ext cx="9097002" cy="513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4344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Example Iterator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AverageGrossMargin1:=AVERAGE(Sales[</a:t>
            </a:r>
            <a:r>
              <a:rPr lang="en-US" dirty="0" err="1"/>
              <a:t>GrossMargin</a:t>
            </a:r>
            <a:r>
              <a:rPr lang="en-US" dirty="0"/>
              <a:t>])</a:t>
            </a:r>
          </a:p>
          <a:p>
            <a:r>
              <a:rPr lang="en-US" dirty="0"/>
              <a:t>AverageGrossMargin2:=AVERAGEX(Sales, Sales[Price] - Sales[Cost])</a:t>
            </a:r>
          </a:p>
          <a:p>
            <a:pPr lvl="1"/>
            <a:r>
              <a:rPr lang="en-US" dirty="0"/>
              <a:t>Requires a table parameter to “iterate” through</a:t>
            </a:r>
          </a:p>
          <a:p>
            <a:pPr lvl="1"/>
            <a:r>
              <a:rPr lang="en-US" dirty="0"/>
              <a:t>Iterators are expensive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891" y="3758899"/>
            <a:ext cx="8057277" cy="183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984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Key concepts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Calculated columns are materialized values in a table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Measures look at all the data plus the filter context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Explicit filtering overrides implicit filtering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DAX is optimized for single-column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Rows don’t exist, but row contexts do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Multi-column operations require iterators, which are expensive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CALCULATE() + FILTER</a:t>
            </a:r>
            <a:r>
              <a:rPr lang="en-US"/>
              <a:t>() / </a:t>
            </a:r>
            <a:r>
              <a:rPr lang="en-US" dirty="0"/>
              <a:t>ALL() can be used to apply advanced filtering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664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Book Recommendations</a:t>
            </a:r>
          </a:p>
        </p:txBody>
      </p:sp>
      <p:pic>
        <p:nvPicPr>
          <p:cNvPr id="1026" name="Picture 2" descr="http://t1.gstatic.com/images?q=tbn:ANd9GcTA6Df4_50O4qT0cgmIBZ31KT7vPnSjmo0-qTXx8lhvnHhja9I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343" y="1227239"/>
            <a:ext cx="3749632" cy="456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books.google.com/books/content/images/frontcover/KvctCwAAQBAJ?fife=w300-r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96" y="1227239"/>
            <a:ext cx="3723978" cy="456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6217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0" y="289960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Contact Info</a:t>
            </a:r>
          </a:p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@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sqlgene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www.sqlgene.com/powerbi/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emeidinger@all-lines-tech.com</a:t>
            </a:r>
          </a:p>
        </p:txBody>
      </p:sp>
    </p:spTree>
    <p:extLst>
      <p:ext uri="{BB962C8B-B14F-4D97-AF65-F5344CB8AC3E}">
        <p14:creationId xmlns:p14="http://schemas.microsoft.com/office/powerpoint/2010/main" val="36943079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937812"/>
              </p:ext>
            </p:extLst>
          </p:nvPr>
        </p:nvGraphicFramePr>
        <p:xfrm>
          <a:off x="3196666" y="2302933"/>
          <a:ext cx="5580270" cy="1996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Packager Shell Object" showAsIcon="1" r:id="rId3" imgW="1172160" imgH="419040" progId="Package">
                  <p:embed/>
                </p:oleObj>
              </mc:Choice>
              <mc:Fallback>
                <p:oleObj name="Packager Shell Object" showAsIcon="1" r:id="rId3" imgW="1172160" imgH="419040" progId="Package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6666" y="2302933"/>
                        <a:ext cx="5580270" cy="19961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6784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DAX</a:t>
            </a:r>
            <a:r>
              <a:rPr lang="en-US" baseline="0" dirty="0"/>
              <a:t> is NOT 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DAX is not Excel</a:t>
            </a:r>
          </a:p>
          <a:p>
            <a:r>
              <a:rPr lang="en-US" dirty="0"/>
              <a:t>DAX is not SQL</a:t>
            </a:r>
          </a:p>
          <a:p>
            <a:r>
              <a:rPr lang="en-US" dirty="0"/>
              <a:t>DAX is not MDX</a:t>
            </a:r>
          </a:p>
          <a:p>
            <a:endParaRPr lang="en-US" dirty="0"/>
          </a:p>
          <a:p>
            <a:r>
              <a:rPr lang="en-US" dirty="0"/>
              <a:t>DAX is painful if you don’t get this</a:t>
            </a:r>
          </a:p>
          <a:p>
            <a:r>
              <a:rPr lang="en-US" dirty="0"/>
              <a:t>The concepts are harder than the syntax</a:t>
            </a:r>
          </a:p>
        </p:txBody>
      </p:sp>
    </p:spTree>
    <p:extLst>
      <p:ext uri="{BB962C8B-B14F-4D97-AF65-F5344CB8AC3E}">
        <p14:creationId xmlns:p14="http://schemas.microsoft.com/office/powerpoint/2010/main" val="2784008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Learning Curve (The Problem With DAX)</a:t>
            </a:r>
          </a:p>
        </p:txBody>
      </p:sp>
      <p:sp>
        <p:nvSpPr>
          <p:cNvPr id="6" name="Arrow: Right 5"/>
          <p:cNvSpPr/>
          <p:nvPr/>
        </p:nvSpPr>
        <p:spPr>
          <a:xfrm>
            <a:off x="3171985" y="5145437"/>
            <a:ext cx="4783810" cy="3306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/>
          <p:cNvSpPr/>
          <p:nvPr/>
        </p:nvSpPr>
        <p:spPr>
          <a:xfrm rot="16200000">
            <a:off x="1011264" y="3038959"/>
            <a:ext cx="3882324" cy="3306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78983" y="2794861"/>
            <a:ext cx="1053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Difficulty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36949" y="5532894"/>
            <a:ext cx="1720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Functionality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4" name="Ink 23"/>
              <p14:cNvContentPartPr/>
              <p14:nvPr/>
            </p14:nvContentPartPr>
            <p14:xfrm>
              <a:off x="3321733" y="2303945"/>
              <a:ext cx="2826000" cy="2732976"/>
            </p14:xfrm>
          </p:contentPart>
        </mc:Choice>
        <mc:Fallback>
          <p:pic>
            <p:nvPicPr>
              <p:cNvPr id="24" name="Ink 2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06615" y="2288828"/>
                <a:ext cx="2856236" cy="27632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6" name="Ink 25"/>
              <p14:cNvContentPartPr/>
              <p14:nvPr/>
            </p14:nvContentPartPr>
            <p14:xfrm>
              <a:off x="6090709" y="1787417"/>
              <a:ext cx="1782432" cy="625248"/>
            </p14:xfrm>
          </p:contentPart>
        </mc:Choice>
        <mc:Fallback>
          <p:pic>
            <p:nvPicPr>
              <p:cNvPr id="26" name="Ink 2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75591" y="1772307"/>
                <a:ext cx="1812667" cy="655467"/>
              </a:xfrm>
              <a:prstGeom prst="rect">
                <a:avLst/>
              </a:prstGeom>
            </p:spPr>
          </p:pic>
        </mc:Fallback>
      </mc:AlternateContent>
      <p:sp>
        <p:nvSpPr>
          <p:cNvPr id="27" name="TextBox 26"/>
          <p:cNvSpPr txBox="1"/>
          <p:nvPr/>
        </p:nvSpPr>
        <p:spPr>
          <a:xfrm>
            <a:off x="4587498" y="1690688"/>
            <a:ext cx="2040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Evaluation contexts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13387" y="3788602"/>
            <a:ext cx="1117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Scalar functions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84469" y="3025922"/>
            <a:ext cx="1808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Filtering</a:t>
            </a:r>
          </a:p>
        </p:txBody>
      </p:sp>
      <p:cxnSp>
        <p:nvCxnSpPr>
          <p:cNvPr id="32" name="Straight Arrow Connector 31"/>
          <p:cNvCxnSpPr>
            <a:stCxn id="28" idx="2"/>
          </p:cNvCxnSpPr>
          <p:nvPr/>
        </p:nvCxnSpPr>
        <p:spPr>
          <a:xfrm>
            <a:off x="3772215" y="4434933"/>
            <a:ext cx="166937" cy="2765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9" idx="1"/>
          </p:cNvCxnSpPr>
          <p:nvPr/>
        </p:nvCxnSpPr>
        <p:spPr>
          <a:xfrm flipH="1" flipV="1">
            <a:off x="5890001" y="3191237"/>
            <a:ext cx="294468" cy="193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826211" y="1993615"/>
            <a:ext cx="264498" cy="3103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664989" y="4664990"/>
            <a:ext cx="2639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Calculated columns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4664990" y="4587499"/>
            <a:ext cx="227308" cy="1239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656881" y="3848279"/>
            <a:ext cx="1735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Measures</a:t>
            </a:r>
          </a:p>
        </p:txBody>
      </p:sp>
      <p:cxnSp>
        <p:nvCxnSpPr>
          <p:cNvPr id="46" name="Straight Arrow Connector 45"/>
          <p:cNvCxnSpPr>
            <a:stCxn id="44" idx="1"/>
          </p:cNvCxnSpPr>
          <p:nvPr/>
        </p:nvCxnSpPr>
        <p:spPr>
          <a:xfrm flipH="1" flipV="1">
            <a:off x="5419241" y="3845680"/>
            <a:ext cx="237640" cy="1872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955795" y="1797016"/>
            <a:ext cx="2947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Nesting evaluation contexts</a:t>
            </a:r>
          </a:p>
        </p:txBody>
      </p:sp>
      <p:cxnSp>
        <p:nvCxnSpPr>
          <p:cNvPr id="51" name="Straight Arrow Connector 50"/>
          <p:cNvCxnSpPr>
            <a:stCxn id="49" idx="1"/>
          </p:cNvCxnSpPr>
          <p:nvPr/>
        </p:nvCxnSpPr>
        <p:spPr>
          <a:xfrm flipH="1" flipV="1">
            <a:off x="7506730" y="1927654"/>
            <a:ext cx="449065" cy="540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023211" y="2278656"/>
            <a:ext cx="1824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 Intelligence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 flipH="1" flipV="1">
            <a:off x="6808574" y="2166349"/>
            <a:ext cx="253312" cy="1375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1" name="Explosion: 8 Points 60"/>
          <p:cNvSpPr/>
          <p:nvPr/>
        </p:nvSpPr>
        <p:spPr>
          <a:xfrm>
            <a:off x="4263081" y="3788602"/>
            <a:ext cx="1156160" cy="1245720"/>
          </a:xfrm>
          <a:prstGeom prst="irregularSeal1">
            <a:avLst/>
          </a:prstGeom>
          <a:solidFill>
            <a:srgbClr val="FF0000">
              <a:alpha val="51000"/>
            </a:srgbClr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8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This Course’s Focus</a:t>
            </a:r>
          </a:p>
        </p:txBody>
      </p:sp>
      <p:sp>
        <p:nvSpPr>
          <p:cNvPr id="6" name="Arrow: Right 5"/>
          <p:cNvSpPr/>
          <p:nvPr/>
        </p:nvSpPr>
        <p:spPr>
          <a:xfrm>
            <a:off x="3171985" y="5145437"/>
            <a:ext cx="4783810" cy="3306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/>
          <p:cNvSpPr/>
          <p:nvPr/>
        </p:nvSpPr>
        <p:spPr>
          <a:xfrm rot="16200000">
            <a:off x="1011264" y="3038959"/>
            <a:ext cx="3882324" cy="3306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78983" y="2794861"/>
            <a:ext cx="1053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Difficulty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36949" y="5532894"/>
            <a:ext cx="1720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Functionality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4" name="Ink 23"/>
              <p14:cNvContentPartPr/>
              <p14:nvPr/>
            </p14:nvContentPartPr>
            <p14:xfrm>
              <a:off x="3321733" y="2303945"/>
              <a:ext cx="2826000" cy="2732976"/>
            </p14:xfrm>
          </p:contentPart>
        </mc:Choice>
        <mc:Fallback>
          <p:pic>
            <p:nvPicPr>
              <p:cNvPr id="24" name="Ink 2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06615" y="2288828"/>
                <a:ext cx="2856236" cy="27632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6" name="Ink 25"/>
              <p14:cNvContentPartPr/>
              <p14:nvPr/>
            </p14:nvContentPartPr>
            <p14:xfrm>
              <a:off x="6090709" y="1787417"/>
              <a:ext cx="1782432" cy="625248"/>
            </p14:xfrm>
          </p:contentPart>
        </mc:Choice>
        <mc:Fallback>
          <p:pic>
            <p:nvPicPr>
              <p:cNvPr id="26" name="Ink 2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75591" y="1772307"/>
                <a:ext cx="1812667" cy="655467"/>
              </a:xfrm>
              <a:prstGeom prst="rect">
                <a:avLst/>
              </a:prstGeom>
            </p:spPr>
          </p:pic>
        </mc:Fallback>
      </mc:AlternateContent>
      <p:sp>
        <p:nvSpPr>
          <p:cNvPr id="27" name="TextBox 26"/>
          <p:cNvSpPr txBox="1"/>
          <p:nvPr/>
        </p:nvSpPr>
        <p:spPr>
          <a:xfrm>
            <a:off x="4587498" y="1690688"/>
            <a:ext cx="2040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Evaluation contexts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84469" y="3025922"/>
            <a:ext cx="1808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Filtering</a:t>
            </a:r>
          </a:p>
        </p:txBody>
      </p:sp>
      <p:cxnSp>
        <p:nvCxnSpPr>
          <p:cNvPr id="34" name="Straight Arrow Connector 33"/>
          <p:cNvCxnSpPr>
            <a:stCxn id="29" idx="1"/>
          </p:cNvCxnSpPr>
          <p:nvPr/>
        </p:nvCxnSpPr>
        <p:spPr>
          <a:xfrm flipH="1" flipV="1">
            <a:off x="5890001" y="3191237"/>
            <a:ext cx="294468" cy="193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961681" y="2060020"/>
            <a:ext cx="129028" cy="2439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664989" y="4664990"/>
            <a:ext cx="2639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Calculated columns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4664990" y="4587499"/>
            <a:ext cx="227308" cy="1239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656881" y="3848279"/>
            <a:ext cx="1735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Measures</a:t>
            </a:r>
          </a:p>
        </p:txBody>
      </p:sp>
      <p:cxnSp>
        <p:nvCxnSpPr>
          <p:cNvPr id="46" name="Straight Arrow Connector 45"/>
          <p:cNvCxnSpPr>
            <a:stCxn id="44" idx="1"/>
          </p:cNvCxnSpPr>
          <p:nvPr/>
        </p:nvCxnSpPr>
        <p:spPr>
          <a:xfrm flipH="1" flipV="1">
            <a:off x="5419241" y="3845680"/>
            <a:ext cx="237640" cy="1872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4003730" y="1433384"/>
            <a:ext cx="3058156" cy="3712053"/>
          </a:xfrm>
          <a:prstGeom prst="ellipse">
            <a:avLst/>
          </a:prstGeom>
          <a:solidFill>
            <a:schemeClr val="accent6">
              <a:alpha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023211" y="2278656"/>
            <a:ext cx="1824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 Intelligence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6808574" y="2166349"/>
            <a:ext cx="253312" cy="1375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955795" y="1797016"/>
            <a:ext cx="2947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Nesting evaluation contexts</a:t>
            </a:r>
          </a:p>
        </p:txBody>
      </p:sp>
      <p:cxnSp>
        <p:nvCxnSpPr>
          <p:cNvPr id="31" name="Straight Arrow Connector 30"/>
          <p:cNvCxnSpPr>
            <a:stCxn id="25" idx="1"/>
          </p:cNvCxnSpPr>
          <p:nvPr/>
        </p:nvCxnSpPr>
        <p:spPr>
          <a:xfrm flipH="1" flipV="1">
            <a:off x="7506730" y="1927654"/>
            <a:ext cx="449065" cy="540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13387" y="3788602"/>
            <a:ext cx="1117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Scalar functions</a:t>
            </a:r>
          </a:p>
        </p:txBody>
      </p:sp>
      <p:cxnSp>
        <p:nvCxnSpPr>
          <p:cNvPr id="35" name="Straight Arrow Connector 34"/>
          <p:cNvCxnSpPr>
            <a:stCxn id="33" idx="2"/>
          </p:cNvCxnSpPr>
          <p:nvPr/>
        </p:nvCxnSpPr>
        <p:spPr>
          <a:xfrm>
            <a:off x="3772215" y="4434933"/>
            <a:ext cx="166937" cy="2765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56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Calculated</a:t>
            </a:r>
            <a:r>
              <a:rPr lang="en-US" baseline="0" dirty="0"/>
              <a:t> columns vs measures</a:t>
            </a:r>
            <a:endParaRPr lang="en-US" dirty="0"/>
          </a:p>
          <a:p>
            <a:r>
              <a:rPr lang="en-US" dirty="0"/>
              <a:t>Columnar storage</a:t>
            </a:r>
          </a:p>
          <a:p>
            <a:r>
              <a:rPr lang="en-US" dirty="0"/>
              <a:t>Aggregations</a:t>
            </a:r>
          </a:p>
          <a:p>
            <a:r>
              <a:rPr lang="en-US" baseline="0" dirty="0"/>
              <a:t>Filtering</a:t>
            </a:r>
          </a:p>
          <a:p>
            <a:r>
              <a:rPr lang="en-US" dirty="0"/>
              <a:t>Filter contexts</a:t>
            </a:r>
          </a:p>
          <a:p>
            <a:r>
              <a:rPr lang="en-US" baseline="0" dirty="0"/>
              <a:t>Iterators</a:t>
            </a:r>
          </a:p>
        </p:txBody>
      </p:sp>
    </p:spTree>
    <p:extLst>
      <p:ext uri="{BB962C8B-B14F-4D97-AF65-F5344CB8AC3E}">
        <p14:creationId xmlns:p14="http://schemas.microsoft.com/office/powerpoint/2010/main" val="3204841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There are two types of business logic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sz="4800" dirty="0"/>
              <a:t>Calculated columns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800" dirty="0"/>
              <a:t>Measures</a:t>
            </a:r>
          </a:p>
        </p:txBody>
      </p:sp>
    </p:spTree>
    <p:extLst>
      <p:ext uri="{BB962C8B-B14F-4D97-AF65-F5344CB8AC3E}">
        <p14:creationId xmlns:p14="http://schemas.microsoft.com/office/powerpoint/2010/main" val="2176035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Calculated</a:t>
            </a:r>
            <a:r>
              <a:rPr lang="en-US" baseline="0" dirty="0"/>
              <a:t> columns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Represents a single value per row</a:t>
            </a:r>
          </a:p>
          <a:p>
            <a:r>
              <a:rPr lang="en-US" dirty="0"/>
              <a:t>Computed</a:t>
            </a:r>
            <a:r>
              <a:rPr lang="en-US" baseline="0" dirty="0"/>
              <a:t> at time of creation/refresh</a:t>
            </a:r>
          </a:p>
          <a:p>
            <a:r>
              <a:rPr lang="en-US" baseline="0" dirty="0"/>
              <a:t>Results are materialized and stored with the table</a:t>
            </a:r>
          </a:p>
          <a:p>
            <a:r>
              <a:rPr lang="en-US" baseline="0" dirty="0"/>
              <a:t>Attached to a specific table</a:t>
            </a:r>
          </a:p>
          <a:p>
            <a:r>
              <a:rPr lang="en-US" baseline="0" dirty="0"/>
              <a:t>Normally can only see the row they exist in</a:t>
            </a:r>
          </a:p>
          <a:p>
            <a:pPr lvl="1"/>
            <a:r>
              <a:rPr lang="en-US" dirty="0"/>
              <a:t>Relates to the idea of row context</a:t>
            </a:r>
            <a:endParaRPr lang="en-US" baseline="0" dirty="0"/>
          </a:p>
          <a:p>
            <a:pPr lvl="1"/>
            <a:r>
              <a:rPr lang="en-US" dirty="0"/>
              <a:t>More on this later</a:t>
            </a:r>
          </a:p>
          <a:p>
            <a:r>
              <a:rPr lang="en-US" dirty="0"/>
              <a:t>Can be used in filters or values/results areas</a:t>
            </a:r>
          </a:p>
        </p:txBody>
      </p:sp>
    </p:spTree>
    <p:extLst>
      <p:ext uri="{BB962C8B-B14F-4D97-AF65-F5344CB8AC3E}">
        <p14:creationId xmlns:p14="http://schemas.microsoft.com/office/powerpoint/2010/main" val="1063443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ue" id="{B17F88B6-BC58-458D-8490-F9AE6F2E80D0}" vid="{FF2F1AA3-1760-4C00-8312-FF91414702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</Template>
  <TotalTime>5700</TotalTime>
  <Words>847</Words>
  <Application>Microsoft Office PowerPoint</Application>
  <PresentationFormat>Widescreen</PresentationFormat>
  <Paragraphs>236</Paragraphs>
  <Slides>36</Slides>
  <Notes>2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PT Sans</vt:lpstr>
      <vt:lpstr>Office Theme</vt:lpstr>
      <vt:lpstr>Package</vt:lpstr>
      <vt:lpstr>An (Advanced) Introduction to DAX</vt:lpstr>
      <vt:lpstr>About me</vt:lpstr>
      <vt:lpstr>What is the goal of this talk?</vt:lpstr>
      <vt:lpstr>DAX is NOT X</vt:lpstr>
      <vt:lpstr>Learning Curve (The Problem With DAX)</vt:lpstr>
      <vt:lpstr>This Course’s Focus</vt:lpstr>
      <vt:lpstr>Overview</vt:lpstr>
      <vt:lpstr>There are two types of business logic</vt:lpstr>
      <vt:lpstr>Calculated columns</vt:lpstr>
      <vt:lpstr>Example Calculated Column</vt:lpstr>
      <vt:lpstr>Measures</vt:lpstr>
      <vt:lpstr>Example Measure</vt:lpstr>
      <vt:lpstr>Implicit measures</vt:lpstr>
      <vt:lpstr>DAX is good at two things</vt:lpstr>
      <vt:lpstr>What is an aggregation?</vt:lpstr>
      <vt:lpstr>PowerPoint Presentation</vt:lpstr>
      <vt:lpstr>DAX stores data as columns</vt:lpstr>
      <vt:lpstr>PowerPoint Presentation</vt:lpstr>
      <vt:lpstr>PowerPoint Presentation</vt:lpstr>
      <vt:lpstr>Basic units of measure</vt:lpstr>
      <vt:lpstr>Compression and encoding</vt:lpstr>
      <vt:lpstr>PowerPoint Presentation</vt:lpstr>
      <vt:lpstr>DAX is good at two things</vt:lpstr>
      <vt:lpstr>Two types of Filtering</vt:lpstr>
      <vt:lpstr>Implicit Filtering</vt:lpstr>
      <vt:lpstr>Explicit Filtering</vt:lpstr>
      <vt:lpstr>Filtering Context</vt:lpstr>
      <vt:lpstr>Removing Filtering</vt:lpstr>
      <vt:lpstr>Applying complex filtering</vt:lpstr>
      <vt:lpstr>Example FILTER()</vt:lpstr>
      <vt:lpstr>Iterators</vt:lpstr>
      <vt:lpstr>Example Iterator</vt:lpstr>
      <vt:lpstr>Key concepts</vt:lpstr>
      <vt:lpstr>Book Recommendations</vt:lpstr>
      <vt:lpstr>Questions?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Anyse Spang</dc:creator>
  <cp:lastModifiedBy>Eugene Meidinger</cp:lastModifiedBy>
  <cp:revision>224</cp:revision>
  <cp:lastPrinted>2015-03-09T17:08:47Z</cp:lastPrinted>
  <dcterms:created xsi:type="dcterms:W3CDTF">2015-03-04T15:34:54Z</dcterms:created>
  <dcterms:modified xsi:type="dcterms:W3CDTF">2017-03-30T15:37:20Z</dcterms:modified>
</cp:coreProperties>
</file>