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74" r:id="rId4"/>
    <p:sldId id="300" r:id="rId5"/>
    <p:sldId id="275" r:id="rId6"/>
    <p:sldId id="282" r:id="rId7"/>
    <p:sldId id="283" r:id="rId8"/>
    <p:sldId id="284" r:id="rId9"/>
    <p:sldId id="285" r:id="rId10"/>
    <p:sldId id="286" r:id="rId11"/>
    <p:sldId id="287" r:id="rId12"/>
    <p:sldId id="276" r:id="rId13"/>
    <p:sldId id="277" r:id="rId14"/>
    <p:sldId id="281" r:id="rId15"/>
    <p:sldId id="278" r:id="rId16"/>
    <p:sldId id="279" r:id="rId17"/>
    <p:sldId id="302" r:id="rId18"/>
    <p:sldId id="303" r:id="rId19"/>
    <p:sldId id="288" r:id="rId20"/>
    <p:sldId id="280" r:id="rId21"/>
    <p:sldId id="289" r:id="rId22"/>
    <p:sldId id="290" r:id="rId23"/>
    <p:sldId id="291" r:id="rId24"/>
    <p:sldId id="293" r:id="rId25"/>
    <p:sldId id="296" r:id="rId26"/>
    <p:sldId id="297" r:id="rId27"/>
    <p:sldId id="294" r:id="rId28"/>
    <p:sldId id="295" r:id="rId29"/>
    <p:sldId id="298" r:id="rId30"/>
    <p:sldId id="301" r:id="rId31"/>
    <p:sldId id="299" r:id="rId32"/>
    <p:sldId id="304" r:id="rId33"/>
  </p:sldIdLst>
  <p:sldSz cx="12192000" cy="6858000"/>
  <p:notesSz cx="7010400" cy="9296400"/>
  <p:defaultTextStyle>
    <a:defPPr>
      <a:defRPr lang="en-US"/>
    </a:defPPr>
    <a:lvl1pPr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56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28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00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72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060"/>
    <a:srgbClr val="0EAAE3"/>
    <a:srgbClr val="00C6FD"/>
    <a:srgbClr val="00A0CC"/>
    <a:srgbClr val="3F3F3F"/>
    <a:srgbClr val="008A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10" autoAdjust="0"/>
  </p:normalViewPr>
  <p:slideViewPr>
    <p:cSldViewPr snapToGrid="0">
      <p:cViewPr varScale="1">
        <p:scale>
          <a:sx n="49" d="100"/>
          <a:sy n="49" d="100"/>
        </p:scale>
        <p:origin x="66" y="72"/>
      </p:cViewPr>
      <p:guideLst/>
    </p:cSldViewPr>
  </p:slideViewPr>
  <p:outlineViewPr>
    <p:cViewPr>
      <p:scale>
        <a:sx n="33" d="100"/>
        <a:sy n="33" d="100"/>
      </p:scale>
      <p:origin x="0" y="-125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40"/>
    </p:cViewPr>
  </p:sorterViewPr>
  <p:notesViewPr>
    <p:cSldViewPr snapToGrid="0">
      <p:cViewPr varScale="1">
        <p:scale>
          <a:sx n="69" d="100"/>
          <a:sy n="69" d="100"/>
        </p:scale>
        <p:origin x="32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 defTabSz="931671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 defTabSz="931671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D1903270-7BBC-486C-A54F-ABC92DD8C960}" type="datetimeFigureOut">
              <a:rPr lang="en-US"/>
              <a:pPr>
                <a:defRPr/>
              </a:pPr>
              <a:t>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 defTabSz="931671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 defTabSz="931671" eaLnBrk="1" fontAlgn="auto" hangingPunct="1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BA97AE8D-6F9F-464C-B5D4-EC0A0B60B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094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45" cy="465743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4" y="0"/>
            <a:ext cx="3038145" cy="465743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r">
              <a:defRPr sz="1200"/>
            </a:lvl1pPr>
          </a:lstStyle>
          <a:p>
            <a:fld id="{1B8FC763-5363-43F3-9BD6-5BABCE46EE78}" type="datetimeFigureOut">
              <a:rPr lang="en-US" smtClean="0"/>
              <a:t>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39" tIns="44070" rIns="88139" bIns="4407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45" y="4474508"/>
            <a:ext cx="5607711" cy="3659842"/>
          </a:xfrm>
          <a:prstGeom prst="rect">
            <a:avLst/>
          </a:prstGeom>
        </p:spPr>
        <p:txBody>
          <a:bodyPr vert="horz" lIns="88139" tIns="44070" rIns="88139" bIns="4407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58"/>
            <a:ext cx="3038145" cy="465742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4" y="8830658"/>
            <a:ext cx="3038145" cy="465742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r">
              <a:defRPr sz="1200"/>
            </a:lvl1pPr>
          </a:lstStyle>
          <a:p>
            <a:fld id="{25AFCE3F-A699-403D-B003-6243DA066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6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FCE3F-A699-403D-B003-6243DA06617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13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86204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1989669" y="2307813"/>
            <a:ext cx="1587499" cy="15609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685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28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-1" y="2150535"/>
            <a:ext cx="12192001" cy="3708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34325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856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134100" cy="685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56441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6258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997674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527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66" y="6054852"/>
            <a:ext cx="1316248" cy="49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151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66" y="6054852"/>
            <a:ext cx="1316248" cy="49648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9956800" y="5791200"/>
            <a:ext cx="2133600" cy="901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23" r:id="rId2"/>
    <p:sldLayoutId id="2147483725" r:id="rId3"/>
    <p:sldLayoutId id="2147483726" r:id="rId4"/>
    <p:sldLayoutId id="2147483737" r:id="rId5"/>
    <p:sldLayoutId id="2147483769" r:id="rId6"/>
    <p:sldLayoutId id="2147483770" r:id="rId7"/>
    <p:sldLayoutId id="2147483771" r:id="rId8"/>
    <p:sldLayoutId id="2147483772" r:id="rId9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sqlgene.com/powerbi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qlgene.com/powerbi/" TargetMode="Externa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2235200" y="3255963"/>
            <a:ext cx="366712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257925" y="3255963"/>
            <a:ext cx="36687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iamond 13"/>
          <p:cNvSpPr/>
          <p:nvPr/>
        </p:nvSpPr>
        <p:spPr>
          <a:xfrm>
            <a:off x="5984875" y="3159125"/>
            <a:ext cx="192088" cy="193675"/>
          </a:xfrm>
          <a:prstGeom prst="diamond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PT Sans" panose="020B0503020203020204" pitchFamily="34" charset="0"/>
            </a:endParaRPr>
          </a:p>
        </p:txBody>
      </p:sp>
      <p:sp>
        <p:nvSpPr>
          <p:cNvPr id="3078" name="TextBox 25"/>
          <p:cNvSpPr txBox="1">
            <a:spLocks noChangeArrowheads="1"/>
          </p:cNvSpPr>
          <p:nvPr/>
        </p:nvSpPr>
        <p:spPr bwMode="auto">
          <a:xfrm>
            <a:off x="11658600" y="6578600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2400">
              <a:latin typeface="PT Sans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638800"/>
            <a:ext cx="12192000" cy="1219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>
              <a:latin typeface="PT Sans" panose="020B0503020203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141" y="4743450"/>
            <a:ext cx="2373717" cy="8953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090086" y="2572713"/>
            <a:ext cx="38923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Eugene Meidinger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2235200" y="1007110"/>
            <a:ext cx="7691438" cy="124875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4000" dirty="0">
                <a:solidFill>
                  <a:schemeClr val="accent1"/>
                </a:solidFill>
                <a:ea typeface="+mn-ea"/>
                <a:cs typeface="+mn-cs"/>
              </a:rPr>
              <a:t>An (Advanced) Introduction to DAX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7485" y="3488422"/>
            <a:ext cx="313703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@</a:t>
            </a:r>
            <a:r>
              <a:rPr lang="en-US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sqlgene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hlinkClick r:id="rId4"/>
              </a:rPr>
              <a:t>www.sqlgene.com/powerbi/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emeidinger@all-lines-tech.com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Measure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TotalQuantity</a:t>
            </a:r>
            <a:r>
              <a:rPr lang="en-US" baseline="0" dirty="0"/>
              <a:t> := </a:t>
            </a:r>
            <a:r>
              <a:rPr lang="en-US" dirty="0"/>
              <a:t>SUM(Sales[Quantity])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4868" y="2354604"/>
            <a:ext cx="5769576" cy="315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072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Implicit measures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1" y="1825625"/>
            <a:ext cx="6637638" cy="435133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dirty="0"/>
              <a:t>If you</a:t>
            </a:r>
            <a:r>
              <a:rPr lang="en-US" baseline="0" dirty="0"/>
              <a:t> use a calculated column as a value/result it creates an implicit measure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874137"/>
            <a:ext cx="2536409" cy="16113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7280" y="2874136"/>
            <a:ext cx="3174946" cy="12653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7280" y="4274450"/>
            <a:ext cx="3326644" cy="7025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7279" y="5188024"/>
            <a:ext cx="5064963" cy="53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89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DAX is good at two things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Aggregations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Filtering</a:t>
            </a:r>
          </a:p>
        </p:txBody>
      </p:sp>
    </p:spTree>
    <p:extLst>
      <p:ext uri="{BB962C8B-B14F-4D97-AF65-F5344CB8AC3E}">
        <p14:creationId xmlns:p14="http://schemas.microsoft.com/office/powerpoint/2010/main" val="2533251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What is an aggregation?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Aggregation is combining a group of values into one value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SUM</a:t>
            </a:r>
          </a:p>
          <a:p>
            <a:pPr lvl="1"/>
            <a:r>
              <a:rPr lang="en-US" dirty="0"/>
              <a:t>AVERAGE</a:t>
            </a:r>
          </a:p>
          <a:p>
            <a:pPr lvl="1"/>
            <a:r>
              <a:rPr lang="en-US" dirty="0"/>
              <a:t>MIN</a:t>
            </a:r>
          </a:p>
          <a:p>
            <a:pPr lvl="1"/>
            <a:r>
              <a:rPr lang="en-US" dirty="0"/>
              <a:t>MAX</a:t>
            </a:r>
          </a:p>
          <a:p>
            <a:pPr lvl="1"/>
            <a:r>
              <a:rPr lang="en-US" dirty="0"/>
              <a:t>DISTINCTCOUNT</a:t>
            </a:r>
          </a:p>
        </p:txBody>
      </p:sp>
    </p:spTree>
    <p:extLst>
      <p:ext uri="{BB962C8B-B14F-4D97-AF65-F5344CB8AC3E}">
        <p14:creationId xmlns:p14="http://schemas.microsoft.com/office/powerpoint/2010/main" val="2532993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066228"/>
              </p:ext>
            </p:extLst>
          </p:nvPr>
        </p:nvGraphicFramePr>
        <p:xfrm>
          <a:off x="2032000" y="719666"/>
          <a:ext cx="2564714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714">
                  <a:extLst>
                    <a:ext uri="{9D8B030D-6E8A-4147-A177-3AD203B41FA5}">
                      <a16:colId xmlns:a16="http://schemas.microsoft.com/office/drawing/2014/main" val="2678478329"/>
                    </a:ext>
                  </a:extLst>
                </a:gridCol>
              </a:tblGrid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Quantity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0385532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2784571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0007470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5679185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4413545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07844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4357572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489731"/>
                  </a:ext>
                </a:extLst>
              </a:tr>
            </a:tbl>
          </a:graphicData>
        </a:graphic>
      </p:graphicFrame>
      <p:sp>
        <p:nvSpPr>
          <p:cNvPr id="4" name="Arrow: Right 3"/>
          <p:cNvSpPr/>
          <p:nvPr/>
        </p:nvSpPr>
        <p:spPr>
          <a:xfrm>
            <a:off x="4930346" y="2360141"/>
            <a:ext cx="1754659" cy="15693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228727"/>
              </p:ext>
            </p:extLst>
          </p:nvPr>
        </p:nvGraphicFramePr>
        <p:xfrm>
          <a:off x="7337167" y="2482452"/>
          <a:ext cx="2564714" cy="1324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714">
                  <a:extLst>
                    <a:ext uri="{9D8B030D-6E8A-4147-A177-3AD203B41FA5}">
                      <a16:colId xmlns:a16="http://schemas.microsoft.com/office/drawing/2014/main" val="2678478329"/>
                    </a:ext>
                  </a:extLst>
                </a:gridCol>
              </a:tblGrid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SUM(Quantity)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0385532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2784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130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DAX</a:t>
            </a:r>
            <a:r>
              <a:rPr lang="en-US" baseline="0" dirty="0"/>
              <a:t> stores data as columns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Super</a:t>
            </a:r>
            <a:r>
              <a:rPr lang="en-US" baseline="0" dirty="0"/>
              <a:t> efficient for simple aggregations</a:t>
            </a:r>
          </a:p>
          <a:p>
            <a:r>
              <a:rPr lang="en-US" baseline="0" dirty="0"/>
              <a:t>Many aggregate functions take columns as parameters</a:t>
            </a:r>
          </a:p>
          <a:p>
            <a:r>
              <a:rPr lang="en-US" dirty="0"/>
              <a:t>DAX is optimized for single-column operations</a:t>
            </a:r>
            <a:endParaRPr lang="en-US" baseline="0" dirty="0"/>
          </a:p>
          <a:p>
            <a:r>
              <a:rPr lang="en-US" baseline="0" dirty="0"/>
              <a:t>Columns are the fundamental</a:t>
            </a:r>
            <a:r>
              <a:rPr lang="en-US" dirty="0"/>
              <a:t> unit of measure</a:t>
            </a: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1059824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Basic units of measure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Column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Table</a:t>
            </a:r>
          </a:p>
          <a:p>
            <a:pPr lvl="1"/>
            <a:r>
              <a:rPr lang="en-US" dirty="0"/>
              <a:t>A set of columns with the same length and sort order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Scalar Value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Row</a:t>
            </a:r>
          </a:p>
          <a:p>
            <a:pPr lvl="1"/>
            <a:r>
              <a:rPr lang="en-US" dirty="0"/>
              <a:t>A table filtered down to a single row</a:t>
            </a:r>
          </a:p>
          <a:p>
            <a:pPr lvl="1"/>
            <a:r>
              <a:rPr lang="en-US" dirty="0"/>
              <a:t>Also called a row context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794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Compression and encoding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Value Encoding</a:t>
            </a:r>
          </a:p>
          <a:p>
            <a:r>
              <a:rPr lang="en-US" dirty="0"/>
              <a:t>Dictionary Encoding</a:t>
            </a:r>
          </a:p>
          <a:p>
            <a:r>
              <a:rPr lang="en-US" dirty="0"/>
              <a:t>Run-length encoding</a:t>
            </a:r>
          </a:p>
          <a:p>
            <a:pPr lvl="1"/>
            <a:r>
              <a:rPr lang="en-US" dirty="0"/>
              <a:t>Sorting</a:t>
            </a:r>
          </a:p>
        </p:txBody>
      </p:sp>
    </p:spTree>
    <p:extLst>
      <p:ext uri="{BB962C8B-B14F-4D97-AF65-F5344CB8AC3E}">
        <p14:creationId xmlns:p14="http://schemas.microsoft.com/office/powerpoint/2010/main" val="2852287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418744"/>
              </p:ext>
            </p:extLst>
          </p:nvPr>
        </p:nvGraphicFramePr>
        <p:xfrm>
          <a:off x="2032000" y="719666"/>
          <a:ext cx="2564714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714">
                  <a:extLst>
                    <a:ext uri="{9D8B030D-6E8A-4147-A177-3AD203B41FA5}">
                      <a16:colId xmlns:a16="http://schemas.microsoft.com/office/drawing/2014/main" val="2678478329"/>
                    </a:ext>
                  </a:extLst>
                </a:gridCol>
              </a:tblGrid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Color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0385532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Blue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2784571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Green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0007470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Green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5679185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Red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4413545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Red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07844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Red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4357572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Red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489731"/>
                  </a:ext>
                </a:extLst>
              </a:tr>
            </a:tbl>
          </a:graphicData>
        </a:graphic>
      </p:graphicFrame>
      <p:sp>
        <p:nvSpPr>
          <p:cNvPr id="4" name="Arrow: Right 3"/>
          <p:cNvSpPr/>
          <p:nvPr/>
        </p:nvSpPr>
        <p:spPr>
          <a:xfrm>
            <a:off x="4930346" y="2360141"/>
            <a:ext cx="1754659" cy="15693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12281"/>
              </p:ext>
            </p:extLst>
          </p:nvPr>
        </p:nvGraphicFramePr>
        <p:xfrm>
          <a:off x="7018637" y="951851"/>
          <a:ext cx="2564714" cy="5082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714">
                  <a:extLst>
                    <a:ext uri="{9D8B030D-6E8A-4147-A177-3AD203B41FA5}">
                      <a16:colId xmlns:a16="http://schemas.microsoft.com/office/drawing/2014/main" val="2678478329"/>
                    </a:ext>
                  </a:extLst>
                </a:gridCol>
              </a:tblGrid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Color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0385532"/>
                  </a:ext>
                </a:extLst>
              </a:tr>
              <a:tr h="6236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Blue,1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2784571"/>
                  </a:ext>
                </a:extLst>
              </a:tr>
              <a:tr h="124729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Green,2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0007470"/>
                  </a:ext>
                </a:extLst>
              </a:tr>
              <a:tr h="249458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Red,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4413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659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DAX is good at two things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Aggregations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Filtering</a:t>
            </a:r>
          </a:p>
        </p:txBody>
      </p:sp>
    </p:spTree>
    <p:extLst>
      <p:ext uri="{BB962C8B-B14F-4D97-AF65-F5344CB8AC3E}">
        <p14:creationId xmlns:p14="http://schemas.microsoft.com/office/powerpoint/2010/main" val="407331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About me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Business Intelligence developer</a:t>
            </a:r>
          </a:p>
          <a:p>
            <a:r>
              <a:rPr lang="en-US" dirty="0"/>
              <a:t>Worked for All-Lines for 5 years</a:t>
            </a:r>
          </a:p>
          <a:p>
            <a:r>
              <a:rPr lang="en-US" baseline="0" dirty="0"/>
              <a:t>Spoken at Pittsburgh SQL User Group and various SQL Saturdays</a:t>
            </a:r>
          </a:p>
          <a:p>
            <a:r>
              <a:rPr lang="en-US" dirty="0"/>
              <a:t>Help lead the Pittsburgh Power BI User Group</a:t>
            </a:r>
            <a:endParaRPr lang="en-US" baseline="0" dirty="0"/>
          </a:p>
          <a:p>
            <a:r>
              <a:rPr lang="en-US" dirty="0" err="1"/>
              <a:t>Pluralsight</a:t>
            </a:r>
            <a:r>
              <a:rPr lang="en-US" dirty="0"/>
              <a:t> Author</a:t>
            </a:r>
            <a:endParaRPr lang="en-US" baseline="0" dirty="0"/>
          </a:p>
          <a:p>
            <a:r>
              <a:rPr lang="en-US" baseline="0" dirty="0"/>
              <a:t>Went from SQL newb to SQL pro</a:t>
            </a:r>
          </a:p>
        </p:txBody>
      </p:sp>
    </p:spTree>
    <p:extLst>
      <p:ext uri="{BB962C8B-B14F-4D97-AF65-F5344CB8AC3E}">
        <p14:creationId xmlns:p14="http://schemas.microsoft.com/office/powerpoint/2010/main" val="3493552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Two types of Filtering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Implicit filtering</a:t>
            </a:r>
          </a:p>
          <a:p>
            <a:r>
              <a:rPr lang="en-US" dirty="0"/>
              <a:t>Explicit filtering</a:t>
            </a:r>
          </a:p>
        </p:txBody>
      </p:sp>
    </p:spTree>
    <p:extLst>
      <p:ext uri="{BB962C8B-B14F-4D97-AF65-F5344CB8AC3E}">
        <p14:creationId xmlns:p14="http://schemas.microsoft.com/office/powerpoint/2010/main" val="4058221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Implicit</a:t>
            </a:r>
            <a:r>
              <a:rPr lang="en-US" baseline="0" dirty="0"/>
              <a:t> Filtering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Slicers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Cell Location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0610" y="2307109"/>
            <a:ext cx="3524250" cy="1181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3922" y="4221762"/>
            <a:ext cx="6744961" cy="1548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000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Explicit</a:t>
            </a:r>
            <a:r>
              <a:rPr lang="en-US" baseline="0" dirty="0"/>
              <a:t> Filtering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sz="28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GreenQuantity</a:t>
            </a:r>
            <a:r>
              <a: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:= CALCULATE(SUM(Sales[Quantity]), 				                                             Sales[Color]="Green")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Explicit filtering supersedes implicit filtering</a:t>
            </a:r>
          </a:p>
          <a:p>
            <a:endParaRPr lang="en-US" sz="2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236" y="3675233"/>
            <a:ext cx="7152375" cy="212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719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Filtering Context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</a:t>
            </a:r>
            <a:r>
              <a:rPr lang="en-US" baseline="0" dirty="0"/>
              <a:t> combination of all the user filters</a:t>
            </a:r>
          </a:p>
          <a:p>
            <a:r>
              <a:rPr lang="en-US" baseline="0" dirty="0"/>
              <a:t>Basic filters are associated with specific, individual columns</a:t>
            </a:r>
          </a:p>
          <a:p>
            <a:r>
              <a:rPr lang="en-US" baseline="0" dirty="0"/>
              <a:t>CALCULATE allows you to overwrite the filter context</a:t>
            </a:r>
          </a:p>
        </p:txBody>
      </p:sp>
    </p:spTree>
    <p:extLst>
      <p:ext uri="{BB962C8B-B14F-4D97-AF65-F5344CB8AC3E}">
        <p14:creationId xmlns:p14="http://schemas.microsoft.com/office/powerpoint/2010/main" val="2427449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Removing Filtering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ALL() function removes</a:t>
            </a:r>
            <a:r>
              <a:rPr lang="en-US" baseline="0" dirty="0"/>
              <a:t> filters</a:t>
            </a:r>
          </a:p>
          <a:p>
            <a:r>
              <a:rPr lang="en-US" dirty="0"/>
              <a:t>Can be used on a whole table, or specific columns</a:t>
            </a:r>
          </a:p>
          <a:p>
            <a:r>
              <a:rPr lang="en-US" dirty="0" err="1"/>
              <a:t>AllColors</a:t>
            </a:r>
            <a:r>
              <a:rPr lang="en-US" dirty="0"/>
              <a:t>:=CALCULATE(SUM(Sales[Quantity]), ALL(Sales[Color]))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97" y="3431703"/>
            <a:ext cx="9279947" cy="181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580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Applying complex filtering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This causes an error:</a:t>
            </a:r>
          </a:p>
          <a:p>
            <a:pPr lvl="1"/>
            <a:r>
              <a:rPr lang="en-US" dirty="0"/>
              <a:t>CALCULATE(SUM(Sales[Quantity]), Sales[Price] - Sales[Cost] &lt;= 1)</a:t>
            </a:r>
          </a:p>
          <a:p>
            <a:endParaRPr lang="en-US" dirty="0"/>
          </a:p>
          <a:p>
            <a:r>
              <a:rPr lang="en-US" dirty="0"/>
              <a:t>Need to use something called an “iterator”</a:t>
            </a:r>
          </a:p>
          <a:p>
            <a:r>
              <a:rPr lang="en-US" dirty="0"/>
              <a:t>FILTER() takes in a table and an expression</a:t>
            </a:r>
          </a:p>
          <a:p>
            <a:pPr lvl="1"/>
            <a:r>
              <a:rPr lang="en-US" dirty="0"/>
              <a:t>Returns a filtered table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775765"/>
            <a:ext cx="10820386" cy="28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3547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LowMargin</a:t>
            </a:r>
            <a:r>
              <a:rPr lang="en-US" dirty="0"/>
              <a:t>:=CALCULATE(SUM(Sales[Quantity]),FILTER(Sales, Sales[Price] - Sales[Cost] &lt;= 1))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FILTER()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360" y="3191260"/>
            <a:ext cx="7677160" cy="202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4636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Process tables row</a:t>
            </a:r>
            <a:r>
              <a:rPr lang="en-US" baseline="0" dirty="0"/>
              <a:t> by agonizing row</a:t>
            </a:r>
          </a:p>
          <a:p>
            <a:pPr lvl="1"/>
            <a:r>
              <a:rPr lang="en-US" dirty="0"/>
              <a:t>Expensive to process</a:t>
            </a:r>
            <a:endParaRPr lang="en-US" baseline="0" dirty="0"/>
          </a:p>
          <a:p>
            <a:r>
              <a:rPr lang="en-US" dirty="0"/>
              <a:t>Rows are filtered one at a time.</a:t>
            </a:r>
          </a:p>
          <a:p>
            <a:pPr lvl="1"/>
            <a:r>
              <a:rPr lang="en-US" baseline="0" dirty="0"/>
              <a:t>Called</a:t>
            </a:r>
            <a:r>
              <a:rPr lang="en-US" dirty="0"/>
              <a:t> a row context</a:t>
            </a:r>
            <a:endParaRPr lang="en-US" baseline="0" dirty="0"/>
          </a:p>
          <a:p>
            <a:r>
              <a:rPr lang="en-US" baseline="0" dirty="0"/>
              <a:t>Often a filter context AND a row context is applied</a:t>
            </a:r>
          </a:p>
          <a:p>
            <a:r>
              <a:rPr lang="en-US" dirty="0"/>
              <a:t>Necessary to refer to multiple fields in the same row</a:t>
            </a:r>
          </a:p>
          <a:p>
            <a:pPr lvl="1"/>
            <a:r>
              <a:rPr lang="en-US" dirty="0"/>
              <a:t>SUM(Sales[Price] - Sales[Cost]) raises an error</a:t>
            </a:r>
          </a:p>
          <a:p>
            <a:endParaRPr lang="en-US" baseline="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503" y="5282255"/>
            <a:ext cx="9097002" cy="51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4344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Iterator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AverageGrossMargin1:=AVERAGE(Sales[</a:t>
            </a:r>
            <a:r>
              <a:rPr lang="en-US" dirty="0" err="1"/>
              <a:t>GrossMargin</a:t>
            </a:r>
            <a:r>
              <a:rPr lang="en-US" dirty="0"/>
              <a:t>])</a:t>
            </a:r>
          </a:p>
          <a:p>
            <a:r>
              <a:rPr lang="en-US" dirty="0"/>
              <a:t>AverageGrossMargin2:=AVERAGEX(Sales, Sales[Price] - Sales[Cost])</a:t>
            </a:r>
          </a:p>
          <a:p>
            <a:pPr lvl="1"/>
            <a:r>
              <a:rPr lang="en-US" dirty="0"/>
              <a:t>Requires a table parameter to “iterate” through</a:t>
            </a:r>
          </a:p>
          <a:p>
            <a:pPr lvl="1"/>
            <a:r>
              <a:rPr lang="en-US" dirty="0"/>
              <a:t>Iterators are expensive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891" y="3758899"/>
            <a:ext cx="8057277" cy="183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5984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Key concepts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Calculated columns are materialized values in a 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Measures look at all the data plus the filter context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Explicit filtering overrides implicit filtering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DAX is optimized for single-column operations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Rows don’t exist, but row contexts do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Multi-column operations require iterators, which are expensive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CALCULATE() + FILTER</a:t>
            </a:r>
            <a:r>
              <a:rPr lang="en-US"/>
              <a:t>() / </a:t>
            </a:r>
            <a:r>
              <a:rPr lang="en-US" dirty="0"/>
              <a:t>ALL() can be used to apply advanced filtering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66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What is the goal of this talk?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Focus on core concepts</a:t>
            </a:r>
            <a:endParaRPr lang="en-US" baseline="0" dirty="0"/>
          </a:p>
          <a:p>
            <a:r>
              <a:rPr lang="en-US" dirty="0"/>
              <a:t>Building the basic mental model</a:t>
            </a:r>
          </a:p>
          <a:p>
            <a:r>
              <a:rPr lang="en-US" dirty="0"/>
              <a:t>What is difficult to understand?</a:t>
            </a:r>
          </a:p>
        </p:txBody>
      </p:sp>
    </p:spTree>
    <p:extLst>
      <p:ext uri="{BB962C8B-B14F-4D97-AF65-F5344CB8AC3E}">
        <p14:creationId xmlns:p14="http://schemas.microsoft.com/office/powerpoint/2010/main" val="25204674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Book Recommendations</a:t>
            </a:r>
          </a:p>
        </p:txBody>
      </p:sp>
      <p:pic>
        <p:nvPicPr>
          <p:cNvPr id="1026" name="Picture 2" descr="http://t1.gstatic.com/images?q=tbn:ANd9GcTA6Df4_50O4qT0cgmIBZ31KT7vPnSjmo0-qTXx8lhvnHhja9I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343" y="1227239"/>
            <a:ext cx="3749632" cy="456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books.google.com/books/content/images/frontcover/KvctCwAAQBAJ?fife=w300-r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996" y="1227239"/>
            <a:ext cx="3723978" cy="456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46217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289960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Contact Info</a:t>
            </a:r>
          </a:p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@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sqlgene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www.sqlgene.com/powerbi/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 defTabSz="9143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emeidinger@all-lines-tech.com</a:t>
            </a:r>
          </a:p>
        </p:txBody>
      </p:sp>
    </p:spTree>
    <p:extLst>
      <p:ext uri="{BB962C8B-B14F-4D97-AF65-F5344CB8AC3E}">
        <p14:creationId xmlns:p14="http://schemas.microsoft.com/office/powerpoint/2010/main" val="36943079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562508"/>
              </p:ext>
            </p:extLst>
          </p:nvPr>
        </p:nvGraphicFramePr>
        <p:xfrm>
          <a:off x="3196666" y="2302933"/>
          <a:ext cx="5580270" cy="1996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ackager Shell Object" showAsIcon="1" r:id="rId3" imgW="1172160" imgH="419040" progId="Package">
                  <p:embed/>
                </p:oleObj>
              </mc:Choice>
              <mc:Fallback>
                <p:oleObj name="Packager Shell Object" showAsIcon="1" r:id="rId3" imgW="1172160" imgH="419040" progId="Package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96666" y="2302933"/>
                        <a:ext cx="5580270" cy="19961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6784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Calculated</a:t>
            </a:r>
            <a:r>
              <a:rPr lang="en-US" baseline="0" dirty="0"/>
              <a:t> columns vs measures</a:t>
            </a:r>
            <a:endParaRPr lang="en-US" dirty="0"/>
          </a:p>
          <a:p>
            <a:r>
              <a:rPr lang="en-US" dirty="0"/>
              <a:t>Columnar storage</a:t>
            </a:r>
          </a:p>
          <a:p>
            <a:r>
              <a:rPr lang="en-US" dirty="0"/>
              <a:t>Aggregations</a:t>
            </a:r>
          </a:p>
          <a:p>
            <a:r>
              <a:rPr lang="en-US" baseline="0" dirty="0"/>
              <a:t>Filtering</a:t>
            </a:r>
          </a:p>
          <a:p>
            <a:r>
              <a:rPr lang="en-US" dirty="0"/>
              <a:t>Filter contexts</a:t>
            </a:r>
          </a:p>
          <a:p>
            <a:r>
              <a:rPr lang="en-US" baseline="0" dirty="0"/>
              <a:t>Iterators</a:t>
            </a:r>
          </a:p>
        </p:txBody>
      </p:sp>
    </p:spTree>
    <p:extLst>
      <p:ext uri="{BB962C8B-B14F-4D97-AF65-F5344CB8AC3E}">
        <p14:creationId xmlns:p14="http://schemas.microsoft.com/office/powerpoint/2010/main" val="3204841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DAX</a:t>
            </a:r>
            <a:r>
              <a:rPr lang="en-US" baseline="0" dirty="0"/>
              <a:t> is NOT X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DAX is not Excel</a:t>
            </a:r>
          </a:p>
          <a:p>
            <a:r>
              <a:rPr lang="en-US" dirty="0"/>
              <a:t>DAX is not SQL</a:t>
            </a:r>
          </a:p>
          <a:p>
            <a:r>
              <a:rPr lang="en-US" dirty="0"/>
              <a:t>DAX is not MDX</a:t>
            </a:r>
          </a:p>
          <a:p>
            <a:endParaRPr lang="en-US" dirty="0"/>
          </a:p>
          <a:p>
            <a:r>
              <a:rPr lang="en-US" dirty="0"/>
              <a:t>DAX is painful if you don’t get this</a:t>
            </a:r>
          </a:p>
          <a:p>
            <a:r>
              <a:rPr lang="en-US" dirty="0"/>
              <a:t>The concepts are harder than the syntax</a:t>
            </a:r>
          </a:p>
        </p:txBody>
      </p:sp>
    </p:spTree>
    <p:extLst>
      <p:ext uri="{BB962C8B-B14F-4D97-AF65-F5344CB8AC3E}">
        <p14:creationId xmlns:p14="http://schemas.microsoft.com/office/powerpoint/2010/main" val="2784008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There are two types of business logic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Calculated columns</a:t>
            </a:r>
          </a:p>
          <a:p>
            <a:r>
              <a:rPr lang="en-US" dirty="0"/>
              <a:t>Measures</a:t>
            </a:r>
          </a:p>
        </p:txBody>
      </p:sp>
    </p:spTree>
    <p:extLst>
      <p:ext uri="{BB962C8B-B14F-4D97-AF65-F5344CB8AC3E}">
        <p14:creationId xmlns:p14="http://schemas.microsoft.com/office/powerpoint/2010/main" val="2176035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Calculated</a:t>
            </a:r>
            <a:r>
              <a:rPr lang="en-US" baseline="0" dirty="0"/>
              <a:t> columns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Represents a single value per row</a:t>
            </a:r>
          </a:p>
          <a:p>
            <a:r>
              <a:rPr lang="en-US" dirty="0"/>
              <a:t>Computed</a:t>
            </a:r>
            <a:r>
              <a:rPr lang="en-US" baseline="0" dirty="0"/>
              <a:t> at time of creation/refresh</a:t>
            </a:r>
          </a:p>
          <a:p>
            <a:r>
              <a:rPr lang="en-US" baseline="0" dirty="0"/>
              <a:t>Results are materialized and stored with the table</a:t>
            </a:r>
          </a:p>
          <a:p>
            <a:r>
              <a:rPr lang="en-US" baseline="0" dirty="0"/>
              <a:t>Attached to a specific table</a:t>
            </a:r>
          </a:p>
          <a:p>
            <a:r>
              <a:rPr lang="en-US" baseline="0" dirty="0"/>
              <a:t>Normally can only see the row they exist in</a:t>
            </a:r>
          </a:p>
          <a:p>
            <a:pPr lvl="1"/>
            <a:r>
              <a:rPr lang="en-US" dirty="0"/>
              <a:t>Relates to the idea of row context</a:t>
            </a:r>
            <a:endParaRPr lang="en-US" baseline="0" dirty="0"/>
          </a:p>
          <a:p>
            <a:pPr lvl="1"/>
            <a:r>
              <a:rPr lang="en-US" dirty="0"/>
              <a:t>More on this later</a:t>
            </a:r>
          </a:p>
          <a:p>
            <a:r>
              <a:rPr lang="en-US" dirty="0"/>
              <a:t>Can be used in filters or values/results areas</a:t>
            </a:r>
          </a:p>
        </p:txBody>
      </p:sp>
    </p:spTree>
    <p:extLst>
      <p:ext uri="{BB962C8B-B14F-4D97-AF65-F5344CB8AC3E}">
        <p14:creationId xmlns:p14="http://schemas.microsoft.com/office/powerpoint/2010/main" val="1063443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Calculated</a:t>
            </a:r>
            <a:r>
              <a:rPr lang="en-US" baseline="0" dirty="0"/>
              <a:t> Column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GrossMargin</a:t>
            </a:r>
            <a:r>
              <a:rPr lang="en-US" baseline="0" dirty="0"/>
              <a:t> = Sales[Price] – Sales[Cost]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929" y="2772676"/>
            <a:ext cx="10091848" cy="2429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852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Measures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Represents</a:t>
            </a:r>
            <a:r>
              <a:rPr lang="en-US" baseline="0" dirty="0"/>
              <a:t> a single value per data model</a:t>
            </a:r>
            <a:endParaRPr lang="en-US" dirty="0"/>
          </a:p>
          <a:p>
            <a:r>
              <a:rPr lang="en-US" dirty="0"/>
              <a:t>Computed at run</a:t>
            </a:r>
            <a:r>
              <a:rPr lang="en-US" baseline="0" dirty="0"/>
              <a:t> time</a:t>
            </a:r>
          </a:p>
          <a:p>
            <a:r>
              <a:rPr lang="en-US" baseline="0" dirty="0"/>
              <a:t>Results are dynamic, based on filters</a:t>
            </a:r>
          </a:p>
          <a:p>
            <a:pPr lvl="1"/>
            <a:r>
              <a:rPr lang="en-US" dirty="0"/>
              <a:t>This is called the filter context</a:t>
            </a:r>
            <a:endParaRPr lang="en-US" baseline="0" dirty="0"/>
          </a:p>
          <a:p>
            <a:r>
              <a:rPr lang="en-US" baseline="0" dirty="0"/>
              <a:t>Not attached to any table</a:t>
            </a:r>
          </a:p>
          <a:p>
            <a:r>
              <a:rPr lang="en-US" baseline="0" dirty="0"/>
              <a:t>Sees all the data at once</a:t>
            </a:r>
          </a:p>
        </p:txBody>
      </p:sp>
    </p:spTree>
    <p:extLst>
      <p:ext uri="{BB962C8B-B14F-4D97-AF65-F5344CB8AC3E}">
        <p14:creationId xmlns:p14="http://schemas.microsoft.com/office/powerpoint/2010/main" val="2502161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ue" id="{B17F88B6-BC58-458D-8490-F9AE6F2E80D0}" vid="{FF2F1AA3-1760-4C00-8312-FF91414702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</Template>
  <TotalTime>5573</TotalTime>
  <Words>663</Words>
  <Application>Microsoft Office PowerPoint</Application>
  <PresentationFormat>Widescreen</PresentationFormat>
  <Paragraphs>167</Paragraphs>
  <Slides>32</Slides>
  <Notes>1</Notes>
  <HiddenSlides>1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PT Sans</vt:lpstr>
      <vt:lpstr>Office Theme</vt:lpstr>
      <vt:lpstr>Packager Shell Object</vt:lpstr>
      <vt:lpstr>An (Advanced) Introduction to DAX</vt:lpstr>
      <vt:lpstr>About me</vt:lpstr>
      <vt:lpstr>What is the goal of this talk?</vt:lpstr>
      <vt:lpstr>Overview</vt:lpstr>
      <vt:lpstr>DAX is NOT X</vt:lpstr>
      <vt:lpstr>There are two types of business logic</vt:lpstr>
      <vt:lpstr>Calculated columns</vt:lpstr>
      <vt:lpstr>Example Calculated Column</vt:lpstr>
      <vt:lpstr>Measures</vt:lpstr>
      <vt:lpstr>Example Measure</vt:lpstr>
      <vt:lpstr>Implicit measures</vt:lpstr>
      <vt:lpstr>DAX is good at two things</vt:lpstr>
      <vt:lpstr>What is an aggregation?</vt:lpstr>
      <vt:lpstr>PowerPoint Presentation</vt:lpstr>
      <vt:lpstr>DAX stores data as columns</vt:lpstr>
      <vt:lpstr>Basic units of measure</vt:lpstr>
      <vt:lpstr>Compression and encoding</vt:lpstr>
      <vt:lpstr>PowerPoint Presentation</vt:lpstr>
      <vt:lpstr>DAX is good at two things</vt:lpstr>
      <vt:lpstr>Two types of Filtering</vt:lpstr>
      <vt:lpstr>Implicit Filtering</vt:lpstr>
      <vt:lpstr>Explicit Filtering</vt:lpstr>
      <vt:lpstr>Filtering Context</vt:lpstr>
      <vt:lpstr>Removing Filtering</vt:lpstr>
      <vt:lpstr>Applying complex filtering</vt:lpstr>
      <vt:lpstr>Example FILTER()</vt:lpstr>
      <vt:lpstr>Iterators</vt:lpstr>
      <vt:lpstr>Example Iterator</vt:lpstr>
      <vt:lpstr>Key concepts</vt:lpstr>
      <vt:lpstr>Book Recommendations</vt:lpstr>
      <vt:lpstr>Questions?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Anyse Spang</dc:creator>
  <cp:lastModifiedBy>Eugene Meidinger</cp:lastModifiedBy>
  <cp:revision>212</cp:revision>
  <cp:lastPrinted>2015-03-09T17:08:47Z</cp:lastPrinted>
  <dcterms:created xsi:type="dcterms:W3CDTF">2015-03-04T15:34:54Z</dcterms:created>
  <dcterms:modified xsi:type="dcterms:W3CDTF">2017-01-16T02:58:27Z</dcterms:modified>
</cp:coreProperties>
</file>