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22"/>
  </p:notesMasterIdLst>
  <p:handoutMasterIdLst>
    <p:handoutMasterId r:id="rId23"/>
  </p:handoutMasterIdLst>
  <p:sldIdLst>
    <p:sldId id="256" r:id="rId2"/>
    <p:sldId id="257" r:id="rId3"/>
    <p:sldId id="272" r:id="rId4"/>
    <p:sldId id="273" r:id="rId5"/>
    <p:sldId id="274" r:id="rId6"/>
    <p:sldId id="288" r:id="rId7"/>
    <p:sldId id="275" r:id="rId8"/>
    <p:sldId id="276" r:id="rId9"/>
    <p:sldId id="282" r:id="rId10"/>
    <p:sldId id="283" r:id="rId11"/>
    <p:sldId id="284" r:id="rId12"/>
    <p:sldId id="277" r:id="rId13"/>
    <p:sldId id="278" r:id="rId14"/>
    <p:sldId id="279" r:id="rId15"/>
    <p:sldId id="280" r:id="rId16"/>
    <p:sldId id="281" r:id="rId17"/>
    <p:sldId id="287" r:id="rId18"/>
    <p:sldId id="285" r:id="rId19"/>
    <p:sldId id="286" r:id="rId20"/>
    <p:sldId id="289" r:id="rId21"/>
  </p:sldIdLst>
  <p:sldSz cx="12192000" cy="6858000"/>
  <p:notesSz cx="7010400" cy="9296400"/>
  <p:defaultTextStyle>
    <a:defPPr>
      <a:defRPr lang="en-US"/>
    </a:defPPr>
    <a:lvl1pPr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6060"/>
    <a:srgbClr val="0EAAE3"/>
    <a:srgbClr val="00C6FD"/>
    <a:srgbClr val="00A0CC"/>
    <a:srgbClr val="3F3F3F"/>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7" autoAdjust="0"/>
    <p:restoredTop sz="86410" autoAdjust="0"/>
  </p:normalViewPr>
  <p:slideViewPr>
    <p:cSldViewPr snapToGrid="0">
      <p:cViewPr varScale="1">
        <p:scale>
          <a:sx n="78" d="100"/>
          <a:sy n="78" d="100"/>
        </p:scale>
        <p:origin x="120" y="84"/>
      </p:cViewPr>
      <p:guideLst/>
    </p:cSldViewPr>
  </p:slideViewPr>
  <p:outlineViewPr>
    <p:cViewPr>
      <p:scale>
        <a:sx n="33" d="100"/>
        <a:sy n="33" d="100"/>
      </p:scale>
      <p:origin x="0" y="-7758"/>
    </p:cViewPr>
  </p:outlineViewPr>
  <p:notesTextViewPr>
    <p:cViewPr>
      <p:scale>
        <a:sx n="1" d="1"/>
        <a:sy n="1" d="1"/>
      </p:scale>
      <p:origin x="0" y="0"/>
    </p:cViewPr>
  </p:notesTextViewPr>
  <p:sorterViewPr>
    <p:cViewPr>
      <p:scale>
        <a:sx n="100" d="100"/>
        <a:sy n="100" d="100"/>
      </p:scale>
      <p:origin x="0" y="-2340"/>
    </p:cViewPr>
  </p:sorterViewPr>
  <p:notesViewPr>
    <p:cSldViewPr snapToGrid="0">
      <p:cViewPr varScale="1">
        <p:scale>
          <a:sx n="69" d="100"/>
          <a:sy n="69" d="100"/>
        </p:scale>
        <p:origin x="32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defTabSz="931671" eaLnBrk="1" fontAlgn="auto" hangingPunct="1">
              <a:spcBef>
                <a:spcPts val="0"/>
              </a:spcBef>
              <a:spcAft>
                <a:spcPts val="0"/>
              </a:spcAft>
              <a:defRPr sz="1300">
                <a:latin typeface="+mn-lt"/>
              </a:defRPr>
            </a:lvl1pPr>
          </a:lstStyle>
          <a:p>
            <a:pPr>
              <a:defRPr/>
            </a:pPr>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defTabSz="931671" eaLnBrk="1" fontAlgn="auto" hangingPunct="1">
              <a:spcBef>
                <a:spcPts val="0"/>
              </a:spcBef>
              <a:spcAft>
                <a:spcPts val="0"/>
              </a:spcAft>
              <a:defRPr sz="1300" smtClean="0">
                <a:latin typeface="+mn-lt"/>
              </a:defRPr>
            </a:lvl1pPr>
          </a:lstStyle>
          <a:p>
            <a:pPr>
              <a:defRPr/>
            </a:pPr>
            <a:fld id="{D1903270-7BBC-486C-A54F-ABC92DD8C960}" type="datetimeFigureOut">
              <a:rPr lang="en-US"/>
              <a:pPr>
                <a:defRPr/>
              </a:pPr>
              <a:t>10/13/2016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defTabSz="931671" eaLnBrk="1" fontAlgn="auto" hangingPunct="1">
              <a:spcBef>
                <a:spcPts val="0"/>
              </a:spcBef>
              <a:spcAft>
                <a:spcPts val="0"/>
              </a:spcAft>
              <a:defRPr sz="1300">
                <a:latin typeface="+mn-lt"/>
              </a:defRPr>
            </a:lvl1pPr>
          </a:lstStyle>
          <a:p>
            <a:pPr>
              <a:defRPr/>
            </a:pPr>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defTabSz="931671" eaLnBrk="1" fontAlgn="auto" hangingPunct="1">
              <a:spcBef>
                <a:spcPts val="0"/>
              </a:spcBef>
              <a:spcAft>
                <a:spcPts val="0"/>
              </a:spcAft>
              <a:defRPr sz="1300" smtClean="0">
                <a:latin typeface="+mn-lt"/>
              </a:defRPr>
            </a:lvl1pPr>
          </a:lstStyle>
          <a:p>
            <a:pPr>
              <a:defRPr/>
            </a:pPr>
            <a:fld id="{BA97AE8D-6F9F-464C-B5D4-EC0A0B60B625}" type="slidenum">
              <a:rPr lang="en-US"/>
              <a:pPr>
                <a:defRPr/>
              </a:pPr>
              <a:t>‹#›</a:t>
            </a:fld>
            <a:endParaRPr lang="en-US"/>
          </a:p>
        </p:txBody>
      </p:sp>
    </p:spTree>
    <p:extLst>
      <p:ext uri="{BB962C8B-B14F-4D97-AF65-F5344CB8AC3E}">
        <p14:creationId xmlns:p14="http://schemas.microsoft.com/office/powerpoint/2010/main" val="1341094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45" cy="465743"/>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idx="1"/>
          </p:nvPr>
        </p:nvSpPr>
        <p:spPr>
          <a:xfrm>
            <a:off x="3970734" y="0"/>
            <a:ext cx="3038145" cy="465743"/>
          </a:xfrm>
          <a:prstGeom prst="rect">
            <a:avLst/>
          </a:prstGeom>
        </p:spPr>
        <p:txBody>
          <a:bodyPr vert="horz" lIns="88139" tIns="44070" rIns="88139" bIns="44070" rtlCol="0"/>
          <a:lstStyle>
            <a:lvl1pPr algn="r">
              <a:defRPr sz="1200"/>
            </a:lvl1pPr>
          </a:lstStyle>
          <a:p>
            <a:fld id="{1B8FC763-5363-43F3-9BD6-5BABCE46EE78}" type="datetimeFigureOut">
              <a:rPr lang="en-US" smtClean="0"/>
              <a:t>10/13/2016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88139" tIns="44070" rIns="88139" bIns="44070" rtlCol="0" anchor="ctr"/>
          <a:lstStyle/>
          <a:p>
            <a:endParaRPr lang="en-US"/>
          </a:p>
        </p:txBody>
      </p:sp>
      <p:sp>
        <p:nvSpPr>
          <p:cNvPr id="5" name="Notes Placeholder 4"/>
          <p:cNvSpPr>
            <a:spLocks noGrp="1"/>
          </p:cNvSpPr>
          <p:nvPr>
            <p:ph type="body" sz="quarter" idx="3"/>
          </p:nvPr>
        </p:nvSpPr>
        <p:spPr>
          <a:xfrm>
            <a:off x="701345" y="4474508"/>
            <a:ext cx="5607711" cy="3659842"/>
          </a:xfrm>
          <a:prstGeom prst="rect">
            <a:avLst/>
          </a:prstGeom>
        </p:spPr>
        <p:txBody>
          <a:bodyPr vert="horz" lIns="88139" tIns="44070" rIns="88139" bIns="4407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658"/>
            <a:ext cx="3038145" cy="465742"/>
          </a:xfrm>
          <a:prstGeom prst="rect">
            <a:avLst/>
          </a:prstGeom>
        </p:spPr>
        <p:txBody>
          <a:bodyPr vert="horz" lIns="88139" tIns="44070" rIns="88139" bIns="44070" rtlCol="0" anchor="b"/>
          <a:lstStyle>
            <a:lvl1pPr algn="l">
              <a:defRPr sz="1200"/>
            </a:lvl1pPr>
          </a:lstStyle>
          <a:p>
            <a:endParaRPr lang="en-US"/>
          </a:p>
        </p:txBody>
      </p:sp>
      <p:sp>
        <p:nvSpPr>
          <p:cNvPr id="7" name="Slide Number Placeholder 6"/>
          <p:cNvSpPr>
            <a:spLocks noGrp="1"/>
          </p:cNvSpPr>
          <p:nvPr>
            <p:ph type="sldNum" sz="quarter" idx="5"/>
          </p:nvPr>
        </p:nvSpPr>
        <p:spPr>
          <a:xfrm>
            <a:off x="3970734" y="8830658"/>
            <a:ext cx="3038145" cy="465742"/>
          </a:xfrm>
          <a:prstGeom prst="rect">
            <a:avLst/>
          </a:prstGeom>
        </p:spPr>
        <p:txBody>
          <a:bodyPr vert="horz" lIns="88139" tIns="44070" rIns="88139" bIns="44070" rtlCol="0" anchor="b"/>
          <a:lstStyle>
            <a:lvl1pPr algn="r">
              <a:defRPr sz="1200"/>
            </a:lvl1pPr>
          </a:lstStyle>
          <a:p>
            <a:fld id="{25AFCE3F-A699-403D-B003-6243DA06617B}" type="slidenum">
              <a:rPr lang="en-US" smtClean="0"/>
              <a:t>‹#›</a:t>
            </a:fld>
            <a:endParaRPr lang="en-US"/>
          </a:p>
        </p:txBody>
      </p:sp>
    </p:spTree>
    <p:extLst>
      <p:ext uri="{BB962C8B-B14F-4D97-AF65-F5344CB8AC3E}">
        <p14:creationId xmlns:p14="http://schemas.microsoft.com/office/powerpoint/2010/main" val="278676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FCE3F-A699-403D-B003-6243DA06617B}" type="slidenum">
              <a:rPr lang="en-US" smtClean="0"/>
              <a:t>1</a:t>
            </a:fld>
            <a:endParaRPr lang="en-US"/>
          </a:p>
        </p:txBody>
      </p:sp>
    </p:spTree>
    <p:extLst>
      <p:ext uri="{BB962C8B-B14F-4D97-AF65-F5344CB8AC3E}">
        <p14:creationId xmlns:p14="http://schemas.microsoft.com/office/powerpoint/2010/main" val="2823413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FCE3F-A699-403D-B003-6243DA06617B}" type="slidenum">
              <a:rPr lang="en-US" smtClean="0"/>
              <a:t>3</a:t>
            </a:fld>
            <a:endParaRPr lang="en-US"/>
          </a:p>
        </p:txBody>
      </p:sp>
    </p:spTree>
    <p:extLst>
      <p:ext uri="{BB962C8B-B14F-4D97-AF65-F5344CB8AC3E}">
        <p14:creationId xmlns:p14="http://schemas.microsoft.com/office/powerpoint/2010/main" val="1660807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lide 1">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12192000" cy="6858000"/>
          </a:xfrm>
          <a:prstGeom prst="rect">
            <a:avLst/>
          </a:prstGeom>
        </p:spPr>
        <p:txBody>
          <a:bodyPr/>
          <a:lstStyle/>
          <a:p>
            <a:pPr lvl="0"/>
            <a:r>
              <a:rPr lang="en-US" noProof="0"/>
              <a:t>Click icon to add picture</a:t>
            </a:r>
          </a:p>
        </p:txBody>
      </p:sp>
    </p:spTree>
    <p:extLst>
      <p:ext uri="{BB962C8B-B14F-4D97-AF65-F5344CB8AC3E}">
        <p14:creationId xmlns:p14="http://schemas.microsoft.com/office/powerpoint/2010/main" val="1786204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7">
    <p:spTree>
      <p:nvGrpSpPr>
        <p:cNvPr id="1" name=""/>
        <p:cNvGrpSpPr/>
        <p:nvPr/>
      </p:nvGrpSpPr>
      <p:grpSpPr>
        <a:xfrm>
          <a:off x="0" y="0"/>
          <a:ext cx="0" cy="0"/>
          <a:chOff x="0" y="0"/>
          <a:chExt cx="0" cy="0"/>
        </a:xfrm>
      </p:grpSpPr>
      <p:sp>
        <p:nvSpPr>
          <p:cNvPr id="6" name="Picture Placeholder 16"/>
          <p:cNvSpPr>
            <a:spLocks noGrp="1"/>
          </p:cNvSpPr>
          <p:nvPr>
            <p:ph type="pic" sz="quarter" idx="10"/>
          </p:nvPr>
        </p:nvSpPr>
        <p:spPr>
          <a:xfrm>
            <a:off x="1989669" y="2307813"/>
            <a:ext cx="1587499" cy="1560927"/>
          </a:xfrm>
          <a:prstGeom prst="rect">
            <a:avLst/>
          </a:prstGeom>
        </p:spPr>
        <p:txBody>
          <a:bodyPr/>
          <a:lstStyle/>
          <a:p>
            <a:pPr lvl="0"/>
            <a:r>
              <a:rPr lang="en-US" noProof="0"/>
              <a:t>Click icon to add picture</a:t>
            </a:r>
            <a:endParaRPr lang="en-US" noProof="0" dirty="0"/>
          </a:p>
        </p:txBody>
      </p:sp>
    </p:spTree>
    <p:extLst>
      <p:ext uri="{BB962C8B-B14F-4D97-AF65-F5344CB8AC3E}">
        <p14:creationId xmlns:p14="http://schemas.microsoft.com/office/powerpoint/2010/main" val="3368595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 9">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283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10">
    <p:spTree>
      <p:nvGrpSpPr>
        <p:cNvPr id="1" name=""/>
        <p:cNvGrpSpPr/>
        <p:nvPr/>
      </p:nvGrpSpPr>
      <p:grpSpPr>
        <a:xfrm>
          <a:off x="0" y="0"/>
          <a:ext cx="0" cy="0"/>
          <a:chOff x="0" y="0"/>
          <a:chExt cx="0" cy="0"/>
        </a:xfrm>
      </p:grpSpPr>
      <p:sp>
        <p:nvSpPr>
          <p:cNvPr id="2" name="Picture Placeholder 9"/>
          <p:cNvSpPr>
            <a:spLocks noGrp="1"/>
          </p:cNvSpPr>
          <p:nvPr>
            <p:ph type="pic" sz="quarter" idx="10"/>
          </p:nvPr>
        </p:nvSpPr>
        <p:spPr>
          <a:xfrm>
            <a:off x="-1" y="2150535"/>
            <a:ext cx="12192001" cy="3708400"/>
          </a:xfrm>
          <a:prstGeom prst="rect">
            <a:avLst/>
          </a:prstGeom>
        </p:spPr>
        <p:txBody>
          <a:bodyPr/>
          <a:lstStyle/>
          <a:p>
            <a:pPr lvl="0"/>
            <a:r>
              <a:rPr lang="en-US" noProof="0"/>
              <a:t>Click icon to add picture</a:t>
            </a:r>
          </a:p>
        </p:txBody>
      </p:sp>
    </p:spTree>
    <p:extLst>
      <p:ext uri="{BB962C8B-B14F-4D97-AF65-F5344CB8AC3E}">
        <p14:creationId xmlns:p14="http://schemas.microsoft.com/office/powerpoint/2010/main" val="1343256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21">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56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53">
    <p:spTree>
      <p:nvGrpSpPr>
        <p:cNvPr id="1" name=""/>
        <p:cNvGrpSpPr/>
        <p:nvPr/>
      </p:nvGrpSpPr>
      <p:grpSpPr>
        <a:xfrm>
          <a:off x="0" y="0"/>
          <a:ext cx="0" cy="0"/>
          <a:chOff x="0" y="0"/>
          <a:chExt cx="0" cy="0"/>
        </a:xfrm>
      </p:grpSpPr>
      <p:sp>
        <p:nvSpPr>
          <p:cNvPr id="3" name="Picture Placeholder 7"/>
          <p:cNvSpPr>
            <a:spLocks noGrp="1"/>
          </p:cNvSpPr>
          <p:nvPr>
            <p:ph type="pic" sz="quarter" idx="10"/>
          </p:nvPr>
        </p:nvSpPr>
        <p:spPr>
          <a:xfrm>
            <a:off x="0" y="0"/>
            <a:ext cx="6134100" cy="6858000"/>
          </a:xfrm>
          <a:prstGeom prst="rect">
            <a:avLst/>
          </a:prstGeom>
        </p:spPr>
        <p:txBody>
          <a:bodyPr/>
          <a:lstStyle/>
          <a:p>
            <a:pPr lvl="0"/>
            <a:r>
              <a:rPr lang="en-US" noProof="0"/>
              <a:t>Click icon to add picture</a:t>
            </a:r>
          </a:p>
        </p:txBody>
      </p:sp>
    </p:spTree>
    <p:extLst>
      <p:ext uri="{BB962C8B-B14F-4D97-AF65-F5344CB8AC3E}">
        <p14:creationId xmlns:p14="http://schemas.microsoft.com/office/powerpoint/2010/main" val="1556441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4">
    <p:spTree>
      <p:nvGrpSpPr>
        <p:cNvPr id="1" name=""/>
        <p:cNvGrpSpPr/>
        <p:nvPr/>
      </p:nvGrpSpPr>
      <p:grpSpPr>
        <a:xfrm>
          <a:off x="0" y="0"/>
          <a:ext cx="0" cy="0"/>
          <a:chOff x="0" y="0"/>
          <a:chExt cx="0" cy="0"/>
        </a:xfrm>
      </p:grpSpPr>
      <p:sp>
        <p:nvSpPr>
          <p:cNvPr id="3" name="Picture Placeholder 7"/>
          <p:cNvSpPr>
            <a:spLocks noGrp="1"/>
          </p:cNvSpPr>
          <p:nvPr>
            <p:ph type="pic" sz="quarter" idx="10"/>
          </p:nvPr>
        </p:nvSpPr>
        <p:spPr>
          <a:xfrm>
            <a:off x="0" y="0"/>
            <a:ext cx="12192000" cy="3625850"/>
          </a:xfrm>
          <a:prstGeom prst="rect">
            <a:avLst/>
          </a:prstGeom>
        </p:spPr>
        <p:txBody>
          <a:bodyPr/>
          <a:lstStyle/>
          <a:p>
            <a:pPr lvl="0"/>
            <a:r>
              <a:rPr lang="en-US" noProof="0"/>
              <a:t>Click icon to add picture</a:t>
            </a:r>
          </a:p>
        </p:txBody>
      </p:sp>
    </p:spTree>
    <p:extLst>
      <p:ext uri="{BB962C8B-B14F-4D97-AF65-F5344CB8AC3E}">
        <p14:creationId xmlns:p14="http://schemas.microsoft.com/office/powerpoint/2010/main" val="3997674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5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5277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Slide 8">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9900" y="6054852"/>
            <a:ext cx="1169924" cy="496480"/>
          </a:xfrm>
          <a:prstGeom prst="rect">
            <a:avLst/>
          </a:prstGeom>
        </p:spPr>
      </p:pic>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3538" y="6054852"/>
            <a:ext cx="1441905" cy="496480"/>
          </a:xfrm>
          <a:prstGeom prst="rect">
            <a:avLst/>
          </a:prstGeom>
        </p:spPr>
      </p:pic>
    </p:spTree>
    <p:extLst>
      <p:ext uri="{BB962C8B-B14F-4D97-AF65-F5344CB8AC3E}">
        <p14:creationId xmlns:p14="http://schemas.microsoft.com/office/powerpoint/2010/main" val="906151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gi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363538" y="6054852"/>
            <a:ext cx="1441905" cy="496480"/>
          </a:xfrm>
          <a:prstGeom prst="rect">
            <a:avLst/>
          </a:prstGeom>
        </p:spPr>
      </p:pic>
      <p:sp>
        <p:nvSpPr>
          <p:cNvPr id="2" name="Rectangle 1"/>
          <p:cNvSpPr/>
          <p:nvPr userDrawn="1"/>
        </p:nvSpPr>
        <p:spPr>
          <a:xfrm>
            <a:off x="9956800" y="5791200"/>
            <a:ext cx="2133600" cy="901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0693400" y="6054852"/>
            <a:ext cx="1169924" cy="496480"/>
          </a:xfrm>
          <a:prstGeom prst="rect">
            <a:avLst/>
          </a:prstGeom>
        </p:spPr>
      </p:pic>
    </p:spTree>
  </p:cSld>
  <p:clrMap bg1="lt1" tx1="dk1" bg2="lt2" tx2="dk2" accent1="accent1" accent2="accent2" accent3="accent3" accent4="accent4" accent5="accent5" accent6="accent6" hlink="hlink" folHlink="folHlink"/>
  <p:sldLayoutIdLst>
    <p:sldLayoutId id="2147483717" r:id="rId1"/>
    <p:sldLayoutId id="2147483723" r:id="rId2"/>
    <p:sldLayoutId id="2147483725" r:id="rId3"/>
    <p:sldLayoutId id="2147483726" r:id="rId4"/>
    <p:sldLayoutId id="2147483737" r:id="rId5"/>
    <p:sldLayoutId id="2147483769" r:id="rId6"/>
    <p:sldLayoutId id="2147483770" r:id="rId7"/>
    <p:sldLayoutId id="2147483771" r:id="rId8"/>
    <p:sldLayoutId id="2147483772" r:id="rId9"/>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sqlgene.com/powerbi/"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hyperlink" Target="https://powerbi.microsoft.com/en-us/blog/power-bi-desktop-september-feature-summary/" TargetMode="External"/><Relationship Id="rId2" Type="http://schemas.openxmlformats.org/officeDocument/2006/relationships/slideLayout" Target="../slideLayouts/slideLayout9.xml"/><Relationship Id="rId1" Type="http://schemas.openxmlformats.org/officeDocument/2006/relationships/video" Target="https://www.youtube.com/embed/pcUr6E8g_KI" TargetMode="External"/><Relationship Id="rId6" Type="http://schemas.openxmlformats.org/officeDocument/2006/relationships/image" Target="../media/image12.jpeg"/><Relationship Id="rId5" Type="http://schemas.openxmlformats.org/officeDocument/2006/relationships/hyperlink" Target="https://powerbi.microsoft.com/en-us/documentation/powerbi-webinars/" TargetMode="External"/><Relationship Id="rId4" Type="http://schemas.openxmlformats.org/officeDocument/2006/relationships/hyperlink" Target="https://gqbi.wordpress.co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hyperlink" Target="https://www.edx.org/course/analyzing-visualizing-data-power-bi-microsoft-dat207x-3" TargetMode="External"/><Relationship Id="rId2" Type="http://schemas.openxmlformats.org/officeDocument/2006/relationships/slideLayout" Target="../slideLayouts/slideLayout9.xml"/><Relationship Id="rId1" Type="http://schemas.openxmlformats.org/officeDocument/2006/relationships/video" Target="https://www.youtube.com/embed/n0gQ7EmTTKA" TargetMode="Externa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2235200" y="3255963"/>
            <a:ext cx="36671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257925" y="3255963"/>
            <a:ext cx="36687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Diamond 13"/>
          <p:cNvSpPr/>
          <p:nvPr/>
        </p:nvSpPr>
        <p:spPr>
          <a:xfrm>
            <a:off x="5984875" y="3159125"/>
            <a:ext cx="192088" cy="193675"/>
          </a:xfrm>
          <a:prstGeom prst="diamon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3078" name="TextBox 25"/>
          <p:cNvSpPr txBox="1">
            <a:spLocks noChangeArrowheads="1"/>
          </p:cNvSpPr>
          <p:nvPr/>
        </p:nvSpPr>
        <p:spPr bwMode="auto">
          <a:xfrm>
            <a:off x="11658600" y="657860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813" fontAlgn="base">
              <a:spcBef>
                <a:spcPct val="0"/>
              </a:spcBef>
              <a:spcAft>
                <a:spcPct val="0"/>
              </a:spcAft>
              <a:defRPr>
                <a:solidFill>
                  <a:schemeClr val="tx1"/>
                </a:solidFill>
                <a:latin typeface="Calibri" panose="020F0502020204030204" pitchFamily="34" charset="0"/>
              </a:defRPr>
            </a:lvl6pPr>
            <a:lvl7pPr marL="2971800" indent="-228600" defTabSz="912813" fontAlgn="base">
              <a:spcBef>
                <a:spcPct val="0"/>
              </a:spcBef>
              <a:spcAft>
                <a:spcPct val="0"/>
              </a:spcAft>
              <a:defRPr>
                <a:solidFill>
                  <a:schemeClr val="tx1"/>
                </a:solidFill>
                <a:latin typeface="Calibri" panose="020F0502020204030204" pitchFamily="34" charset="0"/>
              </a:defRPr>
            </a:lvl7pPr>
            <a:lvl8pPr marL="3429000" indent="-228600" defTabSz="912813" fontAlgn="base">
              <a:spcBef>
                <a:spcPct val="0"/>
              </a:spcBef>
              <a:spcAft>
                <a:spcPct val="0"/>
              </a:spcAft>
              <a:defRPr>
                <a:solidFill>
                  <a:schemeClr val="tx1"/>
                </a:solidFill>
                <a:latin typeface="Calibri" panose="020F0502020204030204" pitchFamily="34" charset="0"/>
              </a:defRPr>
            </a:lvl8pPr>
            <a:lvl9pPr marL="3886200" indent="-228600" defTabSz="912813"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400">
              <a:latin typeface="PT Sans" pitchFamily="34" charset="0"/>
            </a:endParaRPr>
          </a:p>
        </p:txBody>
      </p:sp>
      <p:sp>
        <p:nvSpPr>
          <p:cNvPr id="2" name="Rectangle 1"/>
          <p:cNvSpPr/>
          <p:nvPr/>
        </p:nvSpPr>
        <p:spPr>
          <a:xfrm>
            <a:off x="0" y="5638800"/>
            <a:ext cx="121920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6403" y="4467558"/>
            <a:ext cx="2600325" cy="8953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71924" y="4467558"/>
            <a:ext cx="2436759" cy="1034087"/>
          </a:xfrm>
          <a:prstGeom prst="rect">
            <a:avLst/>
          </a:prstGeom>
        </p:spPr>
      </p:pic>
      <p:sp>
        <p:nvSpPr>
          <p:cNvPr id="12" name="TextBox 11"/>
          <p:cNvSpPr txBox="1"/>
          <p:nvPr/>
        </p:nvSpPr>
        <p:spPr>
          <a:xfrm>
            <a:off x="4090086" y="2572713"/>
            <a:ext cx="3892379" cy="461665"/>
          </a:xfrm>
          <a:prstGeom prst="rect">
            <a:avLst/>
          </a:prstGeom>
          <a:noFill/>
        </p:spPr>
        <p:txBody>
          <a:bodyPr wrap="square">
            <a:spAutoFit/>
          </a:bodyPr>
          <a:lstStyle/>
          <a:p>
            <a:pPr algn="ctr" defTabSz="914354" eaLnBrk="1" fontAlgn="auto" hangingPunct="1">
              <a:spcBef>
                <a:spcPts val="0"/>
              </a:spcBef>
              <a:spcAft>
                <a:spcPts val="0"/>
              </a:spcAft>
              <a:defRPr/>
            </a:pPr>
            <a:r>
              <a:rPr lang="en-US" sz="2400" b="1" dirty="0">
                <a:solidFill>
                  <a:schemeClr val="tx1">
                    <a:lumMod val="65000"/>
                    <a:lumOff val="35000"/>
                  </a:schemeClr>
                </a:solidFill>
              </a:rPr>
              <a:t>Eugene Meidinger</a:t>
            </a:r>
          </a:p>
        </p:txBody>
      </p:sp>
      <p:sp>
        <p:nvSpPr>
          <p:cNvPr id="7" name="Title 6"/>
          <p:cNvSpPr>
            <a:spLocks noGrp="1"/>
          </p:cNvSpPr>
          <p:nvPr>
            <p:ph type="title" idx="4294967295"/>
          </p:nvPr>
        </p:nvSpPr>
        <p:spPr>
          <a:xfrm>
            <a:off x="2235200" y="1007110"/>
            <a:ext cx="7691438" cy="1248755"/>
          </a:xfrm>
          <a:prstGeom prst="rect">
            <a:avLst/>
          </a:prstGeom>
        </p:spPr>
        <p:txBody>
          <a:bodyPr/>
          <a:lstStyle/>
          <a:p>
            <a:pPr algn="ctr"/>
            <a:r>
              <a:rPr lang="en-US" sz="4000" dirty="0">
                <a:solidFill>
                  <a:schemeClr val="accent1"/>
                </a:solidFill>
                <a:ea typeface="+mn-ea"/>
                <a:cs typeface="+mn-cs"/>
              </a:rPr>
              <a:t>Power BI: </a:t>
            </a:r>
            <a:br>
              <a:rPr lang="en-US" sz="4000" dirty="0">
                <a:solidFill>
                  <a:schemeClr val="accent1"/>
                </a:solidFill>
                <a:ea typeface="+mn-ea"/>
                <a:cs typeface="+mn-cs"/>
              </a:rPr>
            </a:br>
            <a:r>
              <a:rPr lang="en-US" sz="4000" dirty="0">
                <a:solidFill>
                  <a:schemeClr val="accent1"/>
                </a:solidFill>
                <a:ea typeface="+mn-ea"/>
                <a:cs typeface="+mn-cs"/>
              </a:rPr>
              <a:t>Getting Started and Keeping Up</a:t>
            </a:r>
          </a:p>
        </p:txBody>
      </p:sp>
      <p:sp>
        <p:nvSpPr>
          <p:cNvPr id="13" name="TextBox 12"/>
          <p:cNvSpPr txBox="1"/>
          <p:nvPr/>
        </p:nvSpPr>
        <p:spPr>
          <a:xfrm>
            <a:off x="4527485" y="3488422"/>
            <a:ext cx="3137030" cy="830997"/>
          </a:xfrm>
          <a:prstGeom prst="rect">
            <a:avLst/>
          </a:prstGeom>
          <a:noFill/>
        </p:spPr>
        <p:txBody>
          <a:bodyPr wrap="square">
            <a:spAutoFit/>
          </a:bodyPr>
          <a:lstStyle/>
          <a:p>
            <a:pPr algn="ctr" defTabSz="914354" eaLnBrk="1" fontAlgn="auto" hangingPunct="1">
              <a:spcBef>
                <a:spcPts val="0"/>
              </a:spcBef>
              <a:spcAft>
                <a:spcPts val="0"/>
              </a:spcAft>
              <a:defRPr/>
            </a:pPr>
            <a:r>
              <a:rPr lang="en-US" sz="1600" dirty="0">
                <a:solidFill>
                  <a:schemeClr val="tx1">
                    <a:lumMod val="65000"/>
                    <a:lumOff val="35000"/>
                  </a:schemeClr>
                </a:solidFill>
              </a:rPr>
              <a:t>@</a:t>
            </a:r>
            <a:r>
              <a:rPr lang="en-US" sz="1600" dirty="0" err="1">
                <a:solidFill>
                  <a:schemeClr val="tx1">
                    <a:lumMod val="65000"/>
                    <a:lumOff val="35000"/>
                  </a:schemeClr>
                </a:solidFill>
              </a:rPr>
              <a:t>sqlgene</a:t>
            </a:r>
            <a:endParaRPr lang="en-US" sz="1600" dirty="0">
              <a:solidFill>
                <a:schemeClr val="tx1">
                  <a:lumMod val="65000"/>
                  <a:lumOff val="35000"/>
                </a:schemeClr>
              </a:solidFill>
            </a:endParaRPr>
          </a:p>
          <a:p>
            <a:pPr algn="ctr" defTabSz="914354" eaLnBrk="1" fontAlgn="auto" hangingPunct="1">
              <a:spcBef>
                <a:spcPts val="0"/>
              </a:spcBef>
              <a:spcAft>
                <a:spcPts val="0"/>
              </a:spcAft>
              <a:defRPr/>
            </a:pPr>
            <a:r>
              <a:rPr lang="en-US" sz="1600" dirty="0">
                <a:solidFill>
                  <a:schemeClr val="tx1">
                    <a:lumMod val="65000"/>
                    <a:lumOff val="35000"/>
                  </a:schemeClr>
                </a:solidFill>
                <a:hlinkClick r:id="rId5"/>
              </a:rPr>
              <a:t>www.sqlgene.com/powerbi/</a:t>
            </a:r>
            <a:endParaRPr lang="en-US" sz="1600" dirty="0">
              <a:solidFill>
                <a:schemeClr val="tx1">
                  <a:lumMod val="65000"/>
                  <a:lumOff val="35000"/>
                </a:schemeClr>
              </a:solidFill>
            </a:endParaRPr>
          </a:p>
          <a:p>
            <a:pPr algn="ctr" defTabSz="914354" eaLnBrk="1" fontAlgn="auto" hangingPunct="1">
              <a:spcBef>
                <a:spcPts val="0"/>
              </a:spcBef>
              <a:spcAft>
                <a:spcPts val="0"/>
              </a:spcAft>
              <a:defRPr/>
            </a:pPr>
            <a:r>
              <a:rPr lang="en-US" sz="1600" dirty="0">
                <a:solidFill>
                  <a:schemeClr val="tx1">
                    <a:lumMod val="65000"/>
                    <a:lumOff val="35000"/>
                  </a:schemeClr>
                </a:solidFill>
              </a:rPr>
              <a:t>emeidinger@all-lines-tech.com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Book – Introducing Microsoft Power BI</a:t>
            </a:r>
          </a:p>
        </p:txBody>
      </p:sp>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Free book</a:t>
            </a:r>
          </a:p>
          <a:p>
            <a:r>
              <a:rPr lang="en-US" dirty="0"/>
              <a:t>Covers the basics</a:t>
            </a:r>
          </a:p>
          <a:p>
            <a:r>
              <a:rPr lang="en-US" dirty="0"/>
              <a:t>Very entry level</a:t>
            </a:r>
          </a:p>
          <a:p>
            <a:r>
              <a:rPr lang="en-US" dirty="0"/>
              <a:t>Surprisingly detailed</a:t>
            </a:r>
          </a:p>
        </p:txBody>
      </p:sp>
      <p:pic>
        <p:nvPicPr>
          <p:cNvPr id="4" name="Picture 3"/>
          <p:cNvPicPr>
            <a:picLocks noChangeAspect="1"/>
          </p:cNvPicPr>
          <p:nvPr/>
        </p:nvPicPr>
        <p:blipFill>
          <a:blip r:embed="rId2"/>
          <a:stretch>
            <a:fillRect/>
          </a:stretch>
        </p:blipFill>
        <p:spPr>
          <a:xfrm>
            <a:off x="5424755" y="1282915"/>
            <a:ext cx="3966381" cy="4486275"/>
          </a:xfrm>
          <a:prstGeom prst="rect">
            <a:avLst/>
          </a:prstGeom>
        </p:spPr>
      </p:pic>
    </p:spTree>
    <p:extLst>
      <p:ext uri="{BB962C8B-B14F-4D97-AF65-F5344CB8AC3E}">
        <p14:creationId xmlns:p14="http://schemas.microsoft.com/office/powerpoint/2010/main" val="4109174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Book – </a:t>
            </a:r>
            <a:r>
              <a:rPr lang="en-US" dirty="0" err="1"/>
              <a:t>PowerBI</a:t>
            </a:r>
            <a:r>
              <a:rPr lang="en-US" dirty="0"/>
              <a:t> and Power Pivot</a:t>
            </a:r>
          </a:p>
        </p:txBody>
      </p:sp>
      <p:sp>
        <p:nvSpPr>
          <p:cNvPr id="3" name="Text Placeholder 2"/>
          <p:cNvSpPr>
            <a:spLocks noGrp="1"/>
          </p:cNvSpPr>
          <p:nvPr>
            <p:ph type="body" idx="4294967295"/>
          </p:nvPr>
        </p:nvSpPr>
        <p:spPr>
          <a:xfrm>
            <a:off x="838200" y="1825625"/>
            <a:ext cx="4252784" cy="4351338"/>
          </a:xfrm>
          <a:prstGeom prst="rect">
            <a:avLst/>
          </a:prstGeom>
        </p:spPr>
        <p:txBody>
          <a:bodyPr/>
          <a:lstStyle/>
          <a:p>
            <a:r>
              <a:rPr lang="en-US" dirty="0"/>
              <a:t>Easy read</a:t>
            </a:r>
          </a:p>
          <a:p>
            <a:r>
              <a:rPr lang="en-US" dirty="0"/>
              <a:t>Great introduction</a:t>
            </a:r>
          </a:p>
          <a:p>
            <a:r>
              <a:rPr lang="en-US" dirty="0"/>
              <a:t>I prefer the first edition</a:t>
            </a:r>
          </a:p>
        </p:txBody>
      </p:sp>
      <p:pic>
        <p:nvPicPr>
          <p:cNvPr id="2050" name="Picture 2" descr="image_thumb2_thum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2482" y="1526489"/>
            <a:ext cx="3526739" cy="4373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9081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Keeping up</a:t>
            </a:r>
          </a:p>
        </p:txBody>
      </p:sp>
      <p:sp>
        <p:nvSpPr>
          <p:cNvPr id="3" name="Text Placeholder 2"/>
          <p:cNvSpPr>
            <a:spLocks noGrp="1"/>
          </p:cNvSpPr>
          <p:nvPr>
            <p:ph type="body" idx="4294967295"/>
          </p:nvPr>
        </p:nvSpPr>
        <p:spPr>
          <a:xfrm>
            <a:off x="838200" y="1825625"/>
            <a:ext cx="3634946" cy="4351338"/>
          </a:xfrm>
          <a:prstGeom prst="rect">
            <a:avLst/>
          </a:prstGeom>
        </p:spPr>
        <p:txBody>
          <a:bodyPr/>
          <a:lstStyle/>
          <a:p>
            <a:r>
              <a:rPr lang="en-US" dirty="0">
                <a:hlinkClick r:id="rId3"/>
              </a:rPr>
              <a:t>Monthly recap</a:t>
            </a:r>
            <a:endParaRPr lang="en-US" dirty="0"/>
          </a:p>
          <a:p>
            <a:r>
              <a:rPr lang="en-US" dirty="0">
                <a:hlinkClick r:id="rId4"/>
              </a:rPr>
              <a:t>Gilbert </a:t>
            </a:r>
            <a:r>
              <a:rPr lang="en-US" dirty="0" err="1">
                <a:hlinkClick r:id="rId4"/>
              </a:rPr>
              <a:t>Quevauvilliers</a:t>
            </a:r>
            <a:r>
              <a:rPr lang="en-US" dirty="0">
                <a:hlinkClick r:id="rId4"/>
              </a:rPr>
              <a:t> – BI blog</a:t>
            </a:r>
            <a:endParaRPr lang="en-US" dirty="0"/>
          </a:p>
          <a:p>
            <a:r>
              <a:rPr lang="en-US" dirty="0">
                <a:hlinkClick r:id="rId5"/>
              </a:rPr>
              <a:t>Power BI Webinars</a:t>
            </a:r>
            <a:endParaRPr lang="en-US" dirty="0"/>
          </a:p>
          <a:p>
            <a:r>
              <a:rPr lang="en-US" dirty="0"/>
              <a:t>Learn the fundamentals of DAX</a:t>
            </a:r>
          </a:p>
        </p:txBody>
      </p:sp>
      <p:pic>
        <p:nvPicPr>
          <p:cNvPr id="4" name="pcUr6E8g_KI"/>
          <p:cNvPicPr>
            <a:picLocks noRot="1" noChangeAspect="1"/>
          </p:cNvPicPr>
          <p:nvPr>
            <a:videoFile r:link="rId1"/>
          </p:nvPr>
        </p:nvPicPr>
        <p:blipFill>
          <a:blip r:embed="rId6"/>
          <a:stretch>
            <a:fillRect/>
          </a:stretch>
        </p:blipFill>
        <p:spPr>
          <a:xfrm>
            <a:off x="4835611" y="1690688"/>
            <a:ext cx="6264645" cy="3523863"/>
          </a:xfrm>
          <a:prstGeom prst="rect">
            <a:avLst/>
          </a:prstGeom>
        </p:spPr>
      </p:pic>
    </p:spTree>
    <p:extLst>
      <p:ext uri="{BB962C8B-B14F-4D97-AF65-F5344CB8AC3E}">
        <p14:creationId xmlns:p14="http://schemas.microsoft.com/office/powerpoint/2010/main" val="1201616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Everything else</a:t>
            </a:r>
          </a:p>
        </p:txBody>
      </p:sp>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Books</a:t>
            </a:r>
          </a:p>
          <a:p>
            <a:r>
              <a:rPr lang="en-US" dirty="0"/>
              <a:t>Blogs</a:t>
            </a:r>
          </a:p>
          <a:p>
            <a:r>
              <a:rPr lang="en-US" dirty="0"/>
              <a:t>Videos</a:t>
            </a:r>
          </a:p>
          <a:p>
            <a:r>
              <a:rPr lang="en-US" dirty="0"/>
              <a:t>User Group (YAY!)</a:t>
            </a:r>
          </a:p>
        </p:txBody>
      </p:sp>
    </p:spTree>
    <p:extLst>
      <p:ext uri="{BB962C8B-B14F-4D97-AF65-F5344CB8AC3E}">
        <p14:creationId xmlns:p14="http://schemas.microsoft.com/office/powerpoint/2010/main" val="816485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Book – Applied Power BI</a:t>
            </a:r>
          </a:p>
        </p:txBody>
      </p:sp>
      <p:pic>
        <p:nvPicPr>
          <p:cNvPr id="1026" name="Picture 2" descr="book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981" y="1690688"/>
            <a:ext cx="3198000" cy="4203485"/>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Very thorough</a:t>
            </a:r>
          </a:p>
          <a:p>
            <a:r>
              <a:rPr lang="en-US" dirty="0"/>
              <a:t>Focuses on Power BI as a tool</a:t>
            </a:r>
          </a:p>
          <a:p>
            <a:r>
              <a:rPr lang="en-US" dirty="0"/>
              <a:t>A heavy</a:t>
            </a:r>
            <a:r>
              <a:rPr lang="en-US" baseline="0" dirty="0"/>
              <a:t> read</a:t>
            </a:r>
            <a:endParaRPr lang="en-US" dirty="0"/>
          </a:p>
        </p:txBody>
      </p:sp>
    </p:spTree>
    <p:extLst>
      <p:ext uri="{BB962C8B-B14F-4D97-AF65-F5344CB8AC3E}">
        <p14:creationId xmlns:p14="http://schemas.microsoft.com/office/powerpoint/2010/main" val="390498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Book – The Definitive Guide to DAX</a:t>
            </a:r>
          </a:p>
        </p:txBody>
      </p:sp>
      <p:pic>
        <p:nvPicPr>
          <p:cNvPr id="3074" name="Picture 2" descr="https://images-na.ssl-images-amazon.com/images/I/51TmJG1u2qL._SX408_BO1,204,203,20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2453" y="1690688"/>
            <a:ext cx="3381203" cy="4123418"/>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Good book</a:t>
            </a:r>
          </a:p>
          <a:p>
            <a:r>
              <a:rPr lang="en-US" dirty="0"/>
              <a:t>Very comprehensive</a:t>
            </a:r>
          </a:p>
          <a:p>
            <a:r>
              <a:rPr lang="en-US" dirty="0"/>
              <a:t>500 pages!</a:t>
            </a:r>
          </a:p>
        </p:txBody>
      </p:sp>
    </p:spTree>
    <p:extLst>
      <p:ext uri="{BB962C8B-B14F-4D97-AF65-F5344CB8AC3E}">
        <p14:creationId xmlns:p14="http://schemas.microsoft.com/office/powerpoint/2010/main" val="2006818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Book – M is for (Data) Monkey</a:t>
            </a:r>
          </a:p>
        </p:txBody>
      </p:sp>
      <p:pic>
        <p:nvPicPr>
          <p:cNvPr id="2050" name="Picture 2" descr="large_323_MDataMonkey7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2168" y="1690688"/>
            <a:ext cx="3168393" cy="422452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Consider if </a:t>
            </a:r>
          </a:p>
          <a:p>
            <a:pPr lvl="1"/>
            <a:r>
              <a:rPr lang="en-US" dirty="0"/>
              <a:t>Heavy user of M/Power Query</a:t>
            </a:r>
          </a:p>
          <a:p>
            <a:pPr lvl="1"/>
            <a:r>
              <a:rPr lang="en-US" dirty="0"/>
              <a:t>Don’t have strong SQL support</a:t>
            </a:r>
          </a:p>
          <a:p>
            <a:r>
              <a:rPr lang="en-US" dirty="0"/>
              <a:t>Written for Excel users</a:t>
            </a:r>
          </a:p>
        </p:txBody>
      </p:sp>
    </p:spTree>
    <p:extLst>
      <p:ext uri="{BB962C8B-B14F-4D97-AF65-F5344CB8AC3E}">
        <p14:creationId xmlns:p14="http://schemas.microsoft.com/office/powerpoint/2010/main" val="2683038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Blogs – Get a feed reader</a:t>
            </a:r>
          </a:p>
        </p:txBody>
      </p:sp>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Blogs are still important</a:t>
            </a:r>
          </a:p>
          <a:p>
            <a:r>
              <a:rPr lang="en-US" dirty="0"/>
              <a:t>Try </a:t>
            </a:r>
            <a:r>
              <a:rPr lang="en-US" dirty="0" err="1"/>
              <a:t>Feedly</a:t>
            </a:r>
            <a:r>
              <a:rPr lang="en-US" dirty="0"/>
              <a:t> (my favorite)</a:t>
            </a:r>
          </a:p>
          <a:p>
            <a:r>
              <a:rPr lang="en-US" dirty="0"/>
              <a:t>Other feed readers are available</a:t>
            </a:r>
          </a:p>
        </p:txBody>
      </p:sp>
    </p:spTree>
    <p:extLst>
      <p:ext uri="{BB962C8B-B14F-4D97-AF65-F5344CB8AC3E}">
        <p14:creationId xmlns:p14="http://schemas.microsoft.com/office/powerpoint/2010/main" val="398331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Blogs</a:t>
            </a:r>
          </a:p>
        </p:txBody>
      </p:sp>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Alberto Ferrari &amp; Marco Russo</a:t>
            </a:r>
          </a:p>
          <a:p>
            <a:r>
              <a:rPr lang="en-US" dirty="0"/>
              <a:t>Chris Webb</a:t>
            </a:r>
          </a:p>
          <a:p>
            <a:r>
              <a:rPr lang="en-US" dirty="0"/>
              <a:t>Rob Collie</a:t>
            </a:r>
          </a:p>
          <a:p>
            <a:r>
              <a:rPr lang="en-US" dirty="0"/>
              <a:t>Kasper De </a:t>
            </a:r>
            <a:r>
              <a:rPr lang="en-US" dirty="0" err="1"/>
              <a:t>Jonge</a:t>
            </a:r>
            <a:endParaRPr lang="en-US" dirty="0"/>
          </a:p>
          <a:p>
            <a:r>
              <a:rPr lang="en-US" dirty="0"/>
              <a:t>Ken </a:t>
            </a:r>
            <a:r>
              <a:rPr lang="en-US" dirty="0" err="1"/>
              <a:t>Puls</a:t>
            </a:r>
            <a:endParaRPr lang="en-US" dirty="0"/>
          </a:p>
          <a:p>
            <a:r>
              <a:rPr lang="en-US" dirty="0" err="1"/>
              <a:t>Teo</a:t>
            </a:r>
            <a:r>
              <a:rPr lang="en-US" dirty="0"/>
              <a:t> </a:t>
            </a:r>
            <a:r>
              <a:rPr lang="en-US" dirty="0" err="1"/>
              <a:t>Lachev</a:t>
            </a:r>
            <a:endParaRPr lang="en-US" dirty="0"/>
          </a:p>
        </p:txBody>
      </p:sp>
    </p:spTree>
    <p:extLst>
      <p:ext uri="{BB962C8B-B14F-4D97-AF65-F5344CB8AC3E}">
        <p14:creationId xmlns:p14="http://schemas.microsoft.com/office/powerpoint/2010/main" val="385060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Videos</a:t>
            </a:r>
          </a:p>
        </p:txBody>
      </p:sp>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Microsoft on </a:t>
            </a:r>
            <a:r>
              <a:rPr lang="en-US" dirty="0" err="1"/>
              <a:t>Youtube</a:t>
            </a:r>
            <a:endParaRPr lang="en-US" dirty="0"/>
          </a:p>
          <a:p>
            <a:r>
              <a:rPr lang="en-US" dirty="0"/>
              <a:t>Pragmatic works</a:t>
            </a:r>
          </a:p>
          <a:p>
            <a:r>
              <a:rPr lang="en-US" dirty="0"/>
              <a:t>PowerPivot Pro</a:t>
            </a:r>
          </a:p>
          <a:p>
            <a:r>
              <a:rPr lang="en-US" dirty="0"/>
              <a:t>Guy In a Cube / Adam Saxton</a:t>
            </a:r>
          </a:p>
          <a:p>
            <a:r>
              <a:rPr lang="en-US" dirty="0"/>
              <a:t>PASS BI virtual Chapter</a:t>
            </a:r>
          </a:p>
        </p:txBody>
      </p:sp>
    </p:spTree>
    <p:extLst>
      <p:ext uri="{BB962C8B-B14F-4D97-AF65-F5344CB8AC3E}">
        <p14:creationId xmlns:p14="http://schemas.microsoft.com/office/powerpoint/2010/main" val="1099408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365125"/>
            <a:ext cx="10515600" cy="1325563"/>
          </a:xfrm>
          <a:prstGeom prst="rect">
            <a:avLst/>
          </a:prstGeom>
        </p:spPr>
        <p:txBody>
          <a:bodyPr/>
          <a:lstStyle/>
          <a:p>
            <a:r>
              <a:rPr lang="en-US" dirty="0"/>
              <a:t>About me</a:t>
            </a:r>
          </a:p>
        </p:txBody>
      </p:sp>
      <p:sp>
        <p:nvSpPr>
          <p:cNvPr id="6" name="Text Placeholder 5"/>
          <p:cNvSpPr>
            <a:spLocks noGrp="1"/>
          </p:cNvSpPr>
          <p:nvPr>
            <p:ph type="body" idx="4294967295"/>
          </p:nvPr>
        </p:nvSpPr>
        <p:spPr>
          <a:xfrm>
            <a:off x="838200" y="1825625"/>
            <a:ext cx="10515600" cy="4351338"/>
          </a:xfrm>
          <a:prstGeom prst="rect">
            <a:avLst/>
          </a:prstGeom>
        </p:spPr>
        <p:txBody>
          <a:bodyPr/>
          <a:lstStyle/>
          <a:p>
            <a:r>
              <a:rPr lang="en-US" dirty="0"/>
              <a:t>Business Intelligence Developer</a:t>
            </a:r>
          </a:p>
          <a:p>
            <a:r>
              <a:rPr lang="en-US" dirty="0"/>
              <a:t>Certified in Querying</a:t>
            </a:r>
            <a:r>
              <a:rPr lang="en-US" baseline="0" dirty="0"/>
              <a:t> and Administering SQL Server</a:t>
            </a:r>
          </a:p>
          <a:p>
            <a:r>
              <a:rPr lang="en-US" baseline="0" dirty="0"/>
              <a:t>Spoken at Pittsburgh SQL User Group and various SQL Saturdays</a:t>
            </a:r>
          </a:p>
          <a:p>
            <a:r>
              <a:rPr lang="en-US" dirty="0" err="1"/>
              <a:t>Pluralsight</a:t>
            </a:r>
            <a:r>
              <a:rPr lang="en-US" dirty="0"/>
              <a:t> Author</a:t>
            </a:r>
            <a:endParaRPr lang="en-US" baseline="0" dirty="0"/>
          </a:p>
          <a:p>
            <a:r>
              <a:rPr lang="en-US" baseline="0" dirty="0"/>
              <a:t>Worked for All-Lines / </a:t>
            </a:r>
            <a:r>
              <a:rPr lang="en-US" baseline="0" dirty="0" err="1"/>
              <a:t>Lantek</a:t>
            </a:r>
            <a:r>
              <a:rPr lang="en-US" baseline="0" dirty="0"/>
              <a:t> for 5 years</a:t>
            </a:r>
          </a:p>
          <a:p>
            <a:r>
              <a:rPr lang="en-US" baseline="0" dirty="0"/>
              <a:t>Went from SQL newb to SQL pro</a:t>
            </a:r>
          </a:p>
        </p:txBody>
      </p:sp>
    </p:spTree>
    <p:extLst>
      <p:ext uri="{BB962C8B-B14F-4D97-AF65-F5344CB8AC3E}">
        <p14:creationId xmlns:p14="http://schemas.microsoft.com/office/powerpoint/2010/main" val="349355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User Group</a:t>
            </a:r>
          </a:p>
        </p:txBody>
      </p:sp>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Next</a:t>
            </a:r>
            <a:r>
              <a:rPr lang="en-US" baseline="0" dirty="0"/>
              <a:t> meeting Nov 17th</a:t>
            </a:r>
          </a:p>
          <a:p>
            <a:pPr lvl="1"/>
            <a:r>
              <a:rPr lang="en-US" dirty="0"/>
              <a:t>Introduction to DAX</a:t>
            </a:r>
            <a:endParaRPr lang="en-US" baseline="0" dirty="0"/>
          </a:p>
          <a:p>
            <a:r>
              <a:rPr lang="en-US" baseline="0" dirty="0"/>
              <a:t>Looking for more speakers</a:t>
            </a:r>
          </a:p>
          <a:p>
            <a:r>
              <a:rPr lang="en-US" baseline="0" dirty="0"/>
              <a:t>What do you want to learn about?</a:t>
            </a:r>
            <a:endParaRPr lang="en-US" dirty="0"/>
          </a:p>
        </p:txBody>
      </p:sp>
    </p:spTree>
    <p:extLst>
      <p:ext uri="{BB962C8B-B14F-4D97-AF65-F5344CB8AC3E}">
        <p14:creationId xmlns:p14="http://schemas.microsoft.com/office/powerpoint/2010/main" val="3274732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21228" y="3516313"/>
            <a:ext cx="7147775" cy="1815882"/>
          </a:xfrm>
          <a:prstGeom prst="rect">
            <a:avLst/>
          </a:prstGeom>
          <a:noFill/>
        </p:spPr>
        <p:txBody>
          <a:bodyPr wrap="square">
            <a:spAutoFit/>
          </a:bodyPr>
          <a:lstStyle/>
          <a:p>
            <a:pPr algn="ctr" defTabSz="914354" eaLnBrk="1" fontAlgn="auto" hangingPunct="1">
              <a:spcBef>
                <a:spcPts val="0"/>
              </a:spcBef>
              <a:spcAft>
                <a:spcPts val="0"/>
              </a:spcAft>
              <a:defRPr/>
            </a:pPr>
            <a:r>
              <a:rPr lang="en-US" sz="1600" dirty="0">
                <a:solidFill>
                  <a:schemeClr val="tx1">
                    <a:lumMod val="65000"/>
                    <a:lumOff val="35000"/>
                  </a:schemeClr>
                </a:solidFill>
              </a:rPr>
              <a:t>All Lines/</a:t>
            </a:r>
            <a:r>
              <a:rPr lang="en-US" sz="1600" dirty="0" err="1">
                <a:solidFill>
                  <a:schemeClr val="tx1">
                    <a:lumMod val="65000"/>
                    <a:lumOff val="35000"/>
                  </a:schemeClr>
                </a:solidFill>
              </a:rPr>
              <a:t>LANtek</a:t>
            </a:r>
            <a:r>
              <a:rPr lang="en-US" sz="1600" dirty="0">
                <a:solidFill>
                  <a:schemeClr val="tx1">
                    <a:lumMod val="65000"/>
                    <a:lumOff val="35000"/>
                  </a:schemeClr>
                </a:solidFill>
              </a:rPr>
              <a:t> is a local woman owned solutions provider that delivers cost effective, industry standard IT solutions to our customers.</a:t>
            </a:r>
          </a:p>
          <a:p>
            <a:pPr algn="ctr" defTabSz="914354" eaLnBrk="1" fontAlgn="auto" hangingPunct="1">
              <a:spcBef>
                <a:spcPts val="0"/>
              </a:spcBef>
              <a:spcAft>
                <a:spcPts val="0"/>
              </a:spcAft>
              <a:defRPr/>
            </a:pPr>
            <a:endParaRPr lang="en-US" sz="1600" dirty="0">
              <a:solidFill>
                <a:schemeClr val="tx1">
                  <a:lumMod val="65000"/>
                  <a:lumOff val="35000"/>
                </a:schemeClr>
              </a:solidFill>
              <a:latin typeface="PT Sans" panose="020B0503020203020204" pitchFamily="34" charset="0"/>
            </a:endParaRPr>
          </a:p>
          <a:p>
            <a:pPr algn="ctr" defTabSz="914354" eaLnBrk="1" fontAlgn="auto" hangingPunct="1">
              <a:spcBef>
                <a:spcPts val="0"/>
              </a:spcBef>
              <a:spcAft>
                <a:spcPts val="0"/>
              </a:spcAft>
              <a:defRPr/>
            </a:pPr>
            <a:r>
              <a:rPr lang="en-US" sz="1600" dirty="0">
                <a:solidFill>
                  <a:schemeClr val="tx1">
                    <a:lumMod val="65000"/>
                    <a:lumOff val="35000"/>
                  </a:schemeClr>
                </a:solidFill>
                <a:latin typeface="PT Sans" panose="020B0503020203020204" pitchFamily="34" charset="0"/>
              </a:rPr>
              <a:t> </a:t>
            </a:r>
            <a:r>
              <a:rPr lang="en-US" sz="1600" dirty="0">
                <a:solidFill>
                  <a:schemeClr val="tx1">
                    <a:lumMod val="65000"/>
                    <a:lumOff val="35000"/>
                  </a:schemeClr>
                </a:solidFill>
              </a:rPr>
              <a:t>We strive to be a Professional Business Partner and Trusted Advisor with each of our clients. We help companies streamline and improve the way they buy, implement, and manage their technology infrastructures that support their mission critical business applications. </a:t>
            </a:r>
            <a:endParaRPr lang="en-US" sz="1600" dirty="0">
              <a:solidFill>
                <a:schemeClr val="tx1">
                  <a:lumMod val="65000"/>
                  <a:lumOff val="35000"/>
                </a:schemeClr>
              </a:solidFill>
              <a:latin typeface="PT Sans" panose="020B0503020203020204" pitchFamily="34" charset="0"/>
            </a:endParaRPr>
          </a:p>
        </p:txBody>
      </p:sp>
      <p:cxnSp>
        <p:nvCxnSpPr>
          <p:cNvPr id="10" name="Straight Connector 9"/>
          <p:cNvCxnSpPr/>
          <p:nvPr/>
        </p:nvCxnSpPr>
        <p:spPr>
          <a:xfrm>
            <a:off x="2235200" y="3255963"/>
            <a:ext cx="36671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257925" y="3255963"/>
            <a:ext cx="36687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Diamond 13"/>
          <p:cNvSpPr/>
          <p:nvPr/>
        </p:nvSpPr>
        <p:spPr>
          <a:xfrm>
            <a:off x="5984875" y="3159125"/>
            <a:ext cx="192088" cy="193675"/>
          </a:xfrm>
          <a:prstGeom prst="diamon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3078" name="TextBox 25"/>
          <p:cNvSpPr txBox="1">
            <a:spLocks noChangeArrowheads="1"/>
          </p:cNvSpPr>
          <p:nvPr/>
        </p:nvSpPr>
        <p:spPr bwMode="auto">
          <a:xfrm>
            <a:off x="11658600" y="657860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813" fontAlgn="base">
              <a:spcBef>
                <a:spcPct val="0"/>
              </a:spcBef>
              <a:spcAft>
                <a:spcPct val="0"/>
              </a:spcAft>
              <a:defRPr>
                <a:solidFill>
                  <a:schemeClr val="tx1"/>
                </a:solidFill>
                <a:latin typeface="Calibri" panose="020F0502020204030204" pitchFamily="34" charset="0"/>
              </a:defRPr>
            </a:lvl6pPr>
            <a:lvl7pPr marL="2971800" indent="-228600" defTabSz="912813" fontAlgn="base">
              <a:spcBef>
                <a:spcPct val="0"/>
              </a:spcBef>
              <a:spcAft>
                <a:spcPct val="0"/>
              </a:spcAft>
              <a:defRPr>
                <a:solidFill>
                  <a:schemeClr val="tx1"/>
                </a:solidFill>
                <a:latin typeface="Calibri" panose="020F0502020204030204" pitchFamily="34" charset="0"/>
              </a:defRPr>
            </a:lvl7pPr>
            <a:lvl8pPr marL="3429000" indent="-228600" defTabSz="912813" fontAlgn="base">
              <a:spcBef>
                <a:spcPct val="0"/>
              </a:spcBef>
              <a:spcAft>
                <a:spcPct val="0"/>
              </a:spcAft>
              <a:defRPr>
                <a:solidFill>
                  <a:schemeClr val="tx1"/>
                </a:solidFill>
                <a:latin typeface="Calibri" panose="020F0502020204030204" pitchFamily="34" charset="0"/>
              </a:defRPr>
            </a:lvl8pPr>
            <a:lvl9pPr marL="3886200" indent="-228600" defTabSz="912813"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400">
              <a:latin typeface="PT Sans" pitchFamily="34" charset="0"/>
            </a:endParaRPr>
          </a:p>
        </p:txBody>
      </p:sp>
      <p:sp>
        <p:nvSpPr>
          <p:cNvPr id="2" name="Rectangle 1"/>
          <p:cNvSpPr/>
          <p:nvPr/>
        </p:nvSpPr>
        <p:spPr>
          <a:xfrm>
            <a:off x="0" y="5638800"/>
            <a:ext cx="121920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7792" y="2043114"/>
            <a:ext cx="2600325" cy="8953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93313" y="2043114"/>
            <a:ext cx="2436759" cy="1034087"/>
          </a:xfrm>
          <a:prstGeom prst="rect">
            <a:avLst/>
          </a:prstGeom>
        </p:spPr>
      </p:pic>
    </p:spTree>
    <p:extLst>
      <p:ext uri="{BB962C8B-B14F-4D97-AF65-F5344CB8AC3E}">
        <p14:creationId xmlns:p14="http://schemas.microsoft.com/office/powerpoint/2010/main" val="1183100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885508"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3733" dirty="0">
              <a:latin typeface="FontAwesome" pitchFamily="2" charset="0"/>
            </a:endParaRPr>
          </a:p>
        </p:txBody>
      </p:sp>
      <p:sp>
        <p:nvSpPr>
          <p:cNvPr id="13" name="Rectangle 12"/>
          <p:cNvSpPr/>
          <p:nvPr/>
        </p:nvSpPr>
        <p:spPr>
          <a:xfrm>
            <a:off x="3042920"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3733" dirty="0">
              <a:latin typeface="FontAwesome" pitchFamily="2" charset="0"/>
            </a:endParaRPr>
          </a:p>
        </p:txBody>
      </p:sp>
      <p:sp>
        <p:nvSpPr>
          <p:cNvPr id="14" name="Rectangle 13"/>
          <p:cNvSpPr/>
          <p:nvPr/>
        </p:nvSpPr>
        <p:spPr>
          <a:xfrm>
            <a:off x="5224145"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3733" dirty="0">
              <a:latin typeface="FontAwesome" pitchFamily="2" charset="0"/>
            </a:endParaRPr>
          </a:p>
        </p:txBody>
      </p:sp>
      <p:sp>
        <p:nvSpPr>
          <p:cNvPr id="15" name="Rectangle 14"/>
          <p:cNvSpPr/>
          <p:nvPr/>
        </p:nvSpPr>
        <p:spPr>
          <a:xfrm>
            <a:off x="7405370"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23" name="7 CuadroTexto"/>
          <p:cNvSpPr txBox="1"/>
          <p:nvPr/>
        </p:nvSpPr>
        <p:spPr>
          <a:xfrm>
            <a:off x="569595" y="4481781"/>
            <a:ext cx="2160588" cy="1182375"/>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Our programs will reduce IT costs, improve</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performance of the network, and assure a consistent level of service.</a:t>
            </a:r>
          </a:p>
        </p:txBody>
      </p:sp>
      <p:sp>
        <p:nvSpPr>
          <p:cNvPr id="25" name="TextBox 24"/>
          <p:cNvSpPr txBox="1"/>
          <p:nvPr/>
        </p:nvSpPr>
        <p:spPr>
          <a:xfrm>
            <a:off x="775970" y="4169044"/>
            <a:ext cx="1746250" cy="296862"/>
          </a:xfrm>
          <a:prstGeom prst="rect">
            <a:avLst/>
          </a:prstGeom>
          <a:noFill/>
        </p:spPr>
        <p:txBody>
          <a:bodyPr>
            <a:spAutoFit/>
          </a:bodyPr>
          <a:lstStyle/>
          <a:p>
            <a:pPr algn="ctr" defTabSz="914354" eaLnBrk="1" fontAlgn="auto" hangingPunct="1">
              <a:spcBef>
                <a:spcPts val="0"/>
              </a:spcBef>
              <a:spcAft>
                <a:spcPts val="0"/>
              </a:spcAft>
              <a:defRPr/>
            </a:pPr>
            <a:r>
              <a:rPr lang="en-US" sz="1333" b="1" dirty="0">
                <a:solidFill>
                  <a:schemeClr val="tx1">
                    <a:lumMod val="75000"/>
                    <a:lumOff val="25000"/>
                  </a:schemeClr>
                </a:solidFill>
                <a:latin typeface="PT Sans" panose="020B0503020203020204" pitchFamily="34" charset="0"/>
              </a:rPr>
              <a:t>Managed Services</a:t>
            </a:r>
          </a:p>
        </p:txBody>
      </p:sp>
      <p:sp>
        <p:nvSpPr>
          <p:cNvPr id="26" name="7 CuadroTexto"/>
          <p:cNvSpPr txBox="1"/>
          <p:nvPr/>
        </p:nvSpPr>
        <p:spPr>
          <a:xfrm>
            <a:off x="2768283" y="4481781"/>
            <a:ext cx="2160587" cy="1400383"/>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We provide assessment, design, implementation, management,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monitoring, and computer support services for all business computing needs. </a:t>
            </a:r>
          </a:p>
        </p:txBody>
      </p:sp>
      <p:sp>
        <p:nvSpPr>
          <p:cNvPr id="27" name="TextBox 26"/>
          <p:cNvSpPr txBox="1"/>
          <p:nvPr/>
        </p:nvSpPr>
        <p:spPr>
          <a:xfrm>
            <a:off x="2976245" y="4169044"/>
            <a:ext cx="1746250" cy="296862"/>
          </a:xfrm>
          <a:prstGeom prst="rect">
            <a:avLst/>
          </a:prstGeom>
          <a:noFill/>
        </p:spPr>
        <p:txBody>
          <a:bodyPr>
            <a:spAutoFit/>
          </a:bodyPr>
          <a:lstStyle/>
          <a:p>
            <a:pPr algn="ctr" defTabSz="914354" eaLnBrk="1" fontAlgn="auto" hangingPunct="1">
              <a:spcBef>
                <a:spcPts val="0"/>
              </a:spcBef>
              <a:spcAft>
                <a:spcPts val="0"/>
              </a:spcAft>
              <a:defRPr/>
            </a:pPr>
            <a:r>
              <a:rPr lang="en-US" sz="1333" b="1" dirty="0">
                <a:solidFill>
                  <a:schemeClr val="tx1">
                    <a:lumMod val="75000"/>
                    <a:lumOff val="25000"/>
                  </a:schemeClr>
                </a:solidFill>
                <a:latin typeface="PT Sans" panose="020B0503020203020204" pitchFamily="34" charset="0"/>
              </a:rPr>
              <a:t>IT Consulting</a:t>
            </a:r>
          </a:p>
        </p:txBody>
      </p:sp>
      <p:sp>
        <p:nvSpPr>
          <p:cNvPr id="28" name="7 CuadroTexto"/>
          <p:cNvSpPr txBox="1"/>
          <p:nvPr/>
        </p:nvSpPr>
        <p:spPr>
          <a:xfrm>
            <a:off x="4937600" y="4684981"/>
            <a:ext cx="2160588" cy="964367"/>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SharePoint and Office 365 give you and the people you work with a better way to get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things done together.</a:t>
            </a:r>
          </a:p>
        </p:txBody>
      </p:sp>
      <p:sp>
        <p:nvSpPr>
          <p:cNvPr id="29" name="TextBox 28"/>
          <p:cNvSpPr txBox="1"/>
          <p:nvPr/>
        </p:nvSpPr>
        <p:spPr>
          <a:xfrm>
            <a:off x="5144770" y="4170631"/>
            <a:ext cx="1746250" cy="296863"/>
          </a:xfrm>
          <a:prstGeom prst="rect">
            <a:avLst/>
          </a:prstGeom>
          <a:noFill/>
        </p:spPr>
        <p:txBody>
          <a:bodyPr>
            <a:spAutoFit/>
          </a:bodyPr>
          <a:lstStyle/>
          <a:p>
            <a:pPr algn="ctr" defTabSz="914354" eaLnBrk="1" fontAlgn="auto" hangingPunct="1">
              <a:spcBef>
                <a:spcPts val="0"/>
              </a:spcBef>
              <a:spcAft>
                <a:spcPts val="0"/>
              </a:spcAft>
              <a:defRPr/>
            </a:pPr>
            <a:r>
              <a:rPr lang="en-US" sz="1333" b="1" dirty="0">
                <a:solidFill>
                  <a:schemeClr val="tx1">
                    <a:lumMod val="75000"/>
                    <a:lumOff val="25000"/>
                  </a:schemeClr>
                </a:solidFill>
                <a:latin typeface="PT Sans" panose="020B0503020203020204" pitchFamily="34" charset="0"/>
              </a:rPr>
              <a:t>Microsoft Solutions</a:t>
            </a:r>
          </a:p>
        </p:txBody>
      </p:sp>
      <p:sp>
        <p:nvSpPr>
          <p:cNvPr id="30" name="7 CuadroTexto"/>
          <p:cNvSpPr txBox="1"/>
          <p:nvPr/>
        </p:nvSpPr>
        <p:spPr>
          <a:xfrm>
            <a:off x="7186295" y="4481781"/>
            <a:ext cx="2160588" cy="1400383"/>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We provide IT staffing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services for a variety of industries in the local market including manufacturing,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finance, healthcare, among others.</a:t>
            </a:r>
          </a:p>
        </p:txBody>
      </p:sp>
      <p:sp>
        <p:nvSpPr>
          <p:cNvPr id="31" name="TextBox 30"/>
          <p:cNvSpPr txBox="1"/>
          <p:nvPr/>
        </p:nvSpPr>
        <p:spPr>
          <a:xfrm>
            <a:off x="7392670" y="4169044"/>
            <a:ext cx="1746250" cy="296862"/>
          </a:xfrm>
          <a:prstGeom prst="rect">
            <a:avLst/>
          </a:prstGeom>
          <a:noFill/>
        </p:spPr>
        <p:txBody>
          <a:bodyPr>
            <a:spAutoFit/>
          </a:bodyPr>
          <a:lstStyle/>
          <a:p>
            <a:pPr algn="ctr" defTabSz="914354" eaLnBrk="1" fontAlgn="auto" hangingPunct="1">
              <a:spcBef>
                <a:spcPts val="0"/>
              </a:spcBef>
              <a:spcAft>
                <a:spcPts val="0"/>
              </a:spcAft>
              <a:defRPr/>
            </a:pPr>
            <a:r>
              <a:rPr lang="en-US" sz="1333" b="1" dirty="0">
                <a:solidFill>
                  <a:schemeClr val="tx1">
                    <a:lumMod val="75000"/>
                    <a:lumOff val="25000"/>
                  </a:schemeClr>
                </a:solidFill>
                <a:latin typeface="PT Sans" panose="020B0503020203020204" pitchFamily="34" charset="0"/>
              </a:rPr>
              <a:t>IT Staffing</a:t>
            </a:r>
          </a:p>
        </p:txBody>
      </p:sp>
      <p:sp>
        <p:nvSpPr>
          <p:cNvPr id="16" name="TextBox 15"/>
          <p:cNvSpPr txBox="1"/>
          <p:nvPr/>
        </p:nvSpPr>
        <p:spPr>
          <a:xfrm>
            <a:off x="4649788" y="827088"/>
            <a:ext cx="2952750" cy="585787"/>
          </a:xfrm>
          <a:prstGeom prst="rect">
            <a:avLst/>
          </a:prstGeom>
          <a:noFill/>
        </p:spPr>
        <p:txBody>
          <a:bodyPr>
            <a:spAutoFit/>
          </a:bodyPr>
          <a:lstStyle/>
          <a:p>
            <a:pPr algn="ctr" defTabSz="914354" eaLnBrk="1" fontAlgn="auto" hangingPunct="1">
              <a:spcBef>
                <a:spcPts val="0"/>
              </a:spcBef>
              <a:spcAft>
                <a:spcPts val="0"/>
              </a:spcAft>
              <a:defRPr/>
            </a:pPr>
            <a:r>
              <a:rPr lang="en-US" sz="3200" dirty="0">
                <a:solidFill>
                  <a:schemeClr val="tx1">
                    <a:lumMod val="75000"/>
                    <a:lumOff val="25000"/>
                  </a:schemeClr>
                </a:solidFill>
                <a:latin typeface="PT Sans" panose="020B0503020203020204" pitchFamily="34" charset="0"/>
              </a:rPr>
              <a:t>Our Services</a:t>
            </a:r>
          </a:p>
        </p:txBody>
      </p:sp>
      <p:sp>
        <p:nvSpPr>
          <p:cNvPr id="17" name="7 CuadroTexto"/>
          <p:cNvSpPr txBox="1"/>
          <p:nvPr/>
        </p:nvSpPr>
        <p:spPr>
          <a:xfrm>
            <a:off x="1912938" y="1439015"/>
            <a:ext cx="8424862" cy="707886"/>
          </a:xfrm>
          <a:prstGeom prst="rect">
            <a:avLst/>
          </a:prstGeom>
          <a:noFill/>
        </p:spPr>
        <p:txBody>
          <a:bodyPr>
            <a:spAutoFit/>
          </a:bodyPr>
          <a:lstStyle/>
          <a:p>
            <a:pPr algn="ctr" defTabSz="914354" eaLnBrk="1" fontAlgn="auto" hangingPunct="1">
              <a:lnSpc>
                <a:spcPts val="1600"/>
              </a:lnSpc>
              <a:spcBef>
                <a:spcPts val="0"/>
              </a:spcBef>
              <a:spcAft>
                <a:spcPts val="0"/>
              </a:spcAft>
              <a:defRPr/>
            </a:pPr>
            <a:endParaRPr lang="en-US" sz="1400" dirty="0">
              <a:solidFill>
                <a:schemeClr val="tx1">
                  <a:lumMod val="65000"/>
                  <a:lumOff val="35000"/>
                </a:schemeClr>
              </a:solidFill>
              <a:latin typeface="PT Sans" panose="020B0503020203020204" pitchFamily="34" charset="0"/>
            </a:endParaRPr>
          </a:p>
          <a:p>
            <a:pPr algn="ctr" defTabSz="914354" eaLnBrk="1" fontAlgn="auto" hangingPunct="1">
              <a:lnSpc>
                <a:spcPts val="1600"/>
              </a:lnSpc>
              <a:spcBef>
                <a:spcPts val="0"/>
              </a:spcBef>
              <a:spcAft>
                <a:spcPts val="0"/>
              </a:spcAft>
              <a:defRPr/>
            </a:pPr>
            <a:r>
              <a:rPr lang="en-US" sz="1400" dirty="0">
                <a:solidFill>
                  <a:schemeClr val="tx1">
                    <a:lumMod val="65000"/>
                    <a:lumOff val="35000"/>
                  </a:schemeClr>
                </a:solidFill>
                <a:latin typeface="PT Sans" panose="020B0503020203020204" pitchFamily="34" charset="0"/>
              </a:rPr>
              <a:t>All Lines/</a:t>
            </a:r>
            <a:r>
              <a:rPr lang="en-US" sz="1400" dirty="0" err="1">
                <a:solidFill>
                  <a:schemeClr val="tx1">
                    <a:lumMod val="65000"/>
                    <a:lumOff val="35000"/>
                  </a:schemeClr>
                </a:solidFill>
                <a:latin typeface="PT Sans" panose="020B0503020203020204" pitchFamily="34" charset="0"/>
              </a:rPr>
              <a:t>LANtek</a:t>
            </a:r>
            <a:r>
              <a:rPr lang="en-US" sz="1400" dirty="0">
                <a:solidFill>
                  <a:schemeClr val="tx1">
                    <a:lumMod val="65000"/>
                    <a:lumOff val="35000"/>
                  </a:schemeClr>
                </a:solidFill>
                <a:latin typeface="PT Sans" panose="020B0503020203020204" pitchFamily="34" charset="0"/>
              </a:rPr>
              <a:t> is the only IT Services company in the region able to deliver the full range of services we can. From hardware to hosting we can keep your business efficient and in top production. </a:t>
            </a:r>
          </a:p>
        </p:txBody>
      </p:sp>
      <p:cxnSp>
        <p:nvCxnSpPr>
          <p:cNvPr id="21" name="Straight Connector 20"/>
          <p:cNvCxnSpPr/>
          <p:nvPr/>
        </p:nvCxnSpPr>
        <p:spPr>
          <a:xfrm>
            <a:off x="2402625" y="1509713"/>
            <a:ext cx="36671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425350" y="1509713"/>
            <a:ext cx="36687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 name="Diamond 23"/>
          <p:cNvSpPr/>
          <p:nvPr/>
        </p:nvSpPr>
        <p:spPr>
          <a:xfrm>
            <a:off x="6152300" y="1412875"/>
            <a:ext cx="192088" cy="193675"/>
          </a:xfrm>
          <a:prstGeom prst="diamon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795" y="2660919"/>
            <a:ext cx="990600" cy="8667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2508" y="2794268"/>
            <a:ext cx="628650" cy="60007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7857" y="2822843"/>
            <a:ext cx="600075" cy="57150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13370" y="2908568"/>
            <a:ext cx="571500" cy="485775"/>
          </a:xfrm>
          <a:prstGeom prst="rect">
            <a:avLst/>
          </a:prstGeom>
        </p:spPr>
      </p:pic>
      <p:sp>
        <p:nvSpPr>
          <p:cNvPr id="33" name="Rectangle 32"/>
          <p:cNvSpPr/>
          <p:nvPr/>
        </p:nvSpPr>
        <p:spPr>
          <a:xfrm>
            <a:off x="9544050"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34" name="7 CuadroTexto"/>
          <p:cNvSpPr txBox="1"/>
          <p:nvPr/>
        </p:nvSpPr>
        <p:spPr>
          <a:xfrm>
            <a:off x="9324975" y="4481781"/>
            <a:ext cx="2160588" cy="1400383"/>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a:rPr>
              <a:t>We provide proofs of concepts and assessments in all of these areas.  We can also provide demos on site at our data center in </a:t>
            </a:r>
            <a:r>
              <a:rPr lang="en-US" sz="1200" dirty="0" err="1">
                <a:solidFill>
                  <a:schemeClr val="tx1">
                    <a:lumMod val="65000"/>
                    <a:lumOff val="35000"/>
                  </a:schemeClr>
                </a:solidFill>
                <a:latin typeface="PT Sans" panose="020B0503020203020204"/>
              </a:rPr>
              <a:t>Warrendale</a:t>
            </a:r>
            <a:r>
              <a:rPr lang="en-US" sz="1200" dirty="0">
                <a:solidFill>
                  <a:schemeClr val="tx1">
                    <a:lumMod val="65000"/>
                    <a:lumOff val="35000"/>
                  </a:schemeClr>
                </a:solidFill>
                <a:latin typeface="PT Sans" panose="020B0503020203020204"/>
              </a:rPr>
              <a:t>. </a:t>
            </a:r>
          </a:p>
          <a:p>
            <a:pPr algn="ctr" defTabSz="914354" eaLnBrk="1" fontAlgn="auto" hangingPunct="1">
              <a:lnSpc>
                <a:spcPts val="1733"/>
              </a:lnSpc>
              <a:spcBef>
                <a:spcPts val="0"/>
              </a:spcBef>
              <a:spcAft>
                <a:spcPts val="0"/>
              </a:spcAft>
              <a:defRPr/>
            </a:pPr>
            <a:endParaRPr lang="en-US" sz="1200" dirty="0">
              <a:solidFill>
                <a:schemeClr val="tx1">
                  <a:lumMod val="65000"/>
                  <a:lumOff val="35000"/>
                </a:schemeClr>
              </a:solidFill>
              <a:latin typeface="PT Sans" panose="020B0503020203020204"/>
            </a:endParaRPr>
          </a:p>
        </p:txBody>
      </p:sp>
      <p:sp>
        <p:nvSpPr>
          <p:cNvPr id="35" name="TextBox 34"/>
          <p:cNvSpPr txBox="1"/>
          <p:nvPr/>
        </p:nvSpPr>
        <p:spPr>
          <a:xfrm>
            <a:off x="9216708" y="4184327"/>
            <a:ext cx="2449830" cy="297454"/>
          </a:xfrm>
          <a:prstGeom prst="rect">
            <a:avLst/>
          </a:prstGeom>
          <a:noFill/>
        </p:spPr>
        <p:txBody>
          <a:bodyPr wrap="square">
            <a:spAutoFit/>
          </a:bodyPr>
          <a:lstStyle/>
          <a:p>
            <a:pPr algn="ctr" defTabSz="914354" eaLnBrk="1" fontAlgn="auto" hangingPunct="1">
              <a:spcBef>
                <a:spcPts val="0"/>
              </a:spcBef>
              <a:spcAft>
                <a:spcPts val="0"/>
              </a:spcAft>
              <a:defRPr/>
            </a:pPr>
            <a:r>
              <a:rPr lang="en-US" sz="1333" b="1" dirty="0">
                <a:solidFill>
                  <a:schemeClr val="tx1">
                    <a:lumMod val="75000"/>
                    <a:lumOff val="25000"/>
                  </a:schemeClr>
                </a:solidFill>
                <a:latin typeface="PT Sans" panose="020B0503020203020204" pitchFamily="34" charset="0"/>
              </a:rPr>
              <a:t>Enterprise Infrastructure</a:t>
            </a:r>
          </a:p>
        </p:txBody>
      </p: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18712" y="2851418"/>
            <a:ext cx="638175" cy="542925"/>
          </a:xfrm>
          <a:prstGeom prst="rect">
            <a:avLst/>
          </a:prstGeom>
        </p:spPr>
      </p:pic>
      <p:sp>
        <p:nvSpPr>
          <p:cNvPr id="2" name="Title 1"/>
          <p:cNvSpPr>
            <a:spLocks noGrp="1"/>
          </p:cNvSpPr>
          <p:nvPr>
            <p:ph type="title" idx="4294967295"/>
          </p:nvPr>
        </p:nvSpPr>
        <p:spPr>
          <a:xfrm>
            <a:off x="838200" y="365125"/>
            <a:ext cx="10515600" cy="1325563"/>
          </a:xfrm>
          <a:prstGeom prst="rect">
            <a:avLst/>
          </a:prstGeom>
        </p:spPr>
        <p:txBody>
          <a:bodyPr/>
          <a:lstStyle/>
          <a:p>
            <a:endParaRPr lang="en-US" dirty="0"/>
          </a:p>
        </p:txBody>
      </p:sp>
    </p:spTree>
    <p:extLst>
      <p:ext uri="{BB962C8B-B14F-4D97-AF65-F5344CB8AC3E}">
        <p14:creationId xmlns:p14="http://schemas.microsoft.com/office/powerpoint/2010/main" val="752293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What are we going to cover?</a:t>
            </a:r>
          </a:p>
        </p:txBody>
      </p:sp>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Key resources for getting</a:t>
            </a:r>
            <a:r>
              <a:rPr lang="en-US" baseline="0" dirty="0"/>
              <a:t> started</a:t>
            </a:r>
          </a:p>
          <a:p>
            <a:r>
              <a:rPr lang="en-US" baseline="0" dirty="0"/>
              <a:t>Key resources for keeping up</a:t>
            </a:r>
          </a:p>
          <a:p>
            <a:r>
              <a:rPr lang="en-US" baseline="0" dirty="0"/>
              <a:t>Overview of everything else</a:t>
            </a:r>
          </a:p>
        </p:txBody>
      </p:sp>
    </p:spTree>
    <p:extLst>
      <p:ext uri="{BB962C8B-B14F-4D97-AF65-F5344CB8AC3E}">
        <p14:creationId xmlns:p14="http://schemas.microsoft.com/office/powerpoint/2010/main" val="2520467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Why</a:t>
            </a:r>
            <a:r>
              <a:rPr lang="en-US" baseline="0" dirty="0"/>
              <a:t> is this presentation necessary?</a:t>
            </a:r>
            <a:endParaRPr lang="en-US" dirty="0"/>
          </a:p>
        </p:txBody>
      </p:sp>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Power BI is a new technology</a:t>
            </a:r>
          </a:p>
          <a:p>
            <a:r>
              <a:rPr lang="en-US" dirty="0"/>
              <a:t>It changes every week</a:t>
            </a:r>
          </a:p>
          <a:p>
            <a:r>
              <a:rPr lang="en-US" dirty="0"/>
              <a:t>Resources are scattered</a:t>
            </a:r>
          </a:p>
          <a:p>
            <a:r>
              <a:rPr lang="en-US" dirty="0"/>
              <a:t>There are fewer resources than SQL Server</a:t>
            </a:r>
          </a:p>
        </p:txBody>
      </p:sp>
    </p:spTree>
    <p:extLst>
      <p:ext uri="{BB962C8B-B14F-4D97-AF65-F5344CB8AC3E}">
        <p14:creationId xmlns:p14="http://schemas.microsoft.com/office/powerpoint/2010/main" val="2066608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Getting Started– What is it good for?</a:t>
            </a:r>
          </a:p>
        </p:txBody>
      </p:sp>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a:t>Power Query</a:t>
            </a:r>
          </a:p>
          <a:p>
            <a:pPr lvl="1"/>
            <a:r>
              <a:rPr lang="en-US" dirty="0"/>
              <a:t>Collecting data</a:t>
            </a:r>
          </a:p>
          <a:p>
            <a:pPr lvl="1"/>
            <a:r>
              <a:rPr lang="en-US" dirty="0"/>
              <a:t>Cleaning data</a:t>
            </a:r>
          </a:p>
          <a:p>
            <a:r>
              <a:rPr lang="en-US" dirty="0" err="1"/>
              <a:t>Dax</a:t>
            </a:r>
            <a:endParaRPr lang="en-US" dirty="0"/>
          </a:p>
          <a:p>
            <a:pPr lvl="1"/>
            <a:r>
              <a:rPr lang="en-US" dirty="0"/>
              <a:t>Aggregating data</a:t>
            </a:r>
          </a:p>
          <a:p>
            <a:pPr lvl="1"/>
            <a:r>
              <a:rPr lang="en-US" dirty="0"/>
              <a:t>Filtering Data</a:t>
            </a:r>
          </a:p>
          <a:p>
            <a:r>
              <a:rPr lang="en-US" dirty="0"/>
              <a:t>Power BI visuals</a:t>
            </a:r>
          </a:p>
          <a:p>
            <a:pPr lvl="1"/>
            <a:r>
              <a:rPr lang="en-US" dirty="0"/>
              <a:t>KPI’s</a:t>
            </a:r>
          </a:p>
          <a:p>
            <a:pPr lvl="1"/>
            <a:r>
              <a:rPr lang="en-US" dirty="0"/>
              <a:t>Dashboards</a:t>
            </a:r>
          </a:p>
        </p:txBody>
      </p:sp>
    </p:spTree>
    <p:extLst>
      <p:ext uri="{BB962C8B-B14F-4D97-AF65-F5344CB8AC3E}">
        <p14:creationId xmlns:p14="http://schemas.microsoft.com/office/powerpoint/2010/main" val="2950785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Getting Started - Initial Resources</a:t>
            </a:r>
          </a:p>
        </p:txBody>
      </p:sp>
      <p:sp>
        <p:nvSpPr>
          <p:cNvPr id="3" name="Text Placeholder 2"/>
          <p:cNvSpPr>
            <a:spLocks noGrp="1"/>
          </p:cNvSpPr>
          <p:nvPr>
            <p:ph type="body" idx="4294967295"/>
          </p:nvPr>
        </p:nvSpPr>
        <p:spPr>
          <a:xfrm>
            <a:off x="838200" y="1825625"/>
            <a:ext cx="10515600" cy="4351338"/>
          </a:xfrm>
          <a:prstGeom prst="rect">
            <a:avLst/>
          </a:prstGeom>
        </p:spPr>
        <p:txBody>
          <a:bodyPr/>
          <a:lstStyle/>
          <a:p>
            <a:r>
              <a:rPr lang="en-US" dirty="0" err="1"/>
              <a:t>Edx</a:t>
            </a:r>
            <a:r>
              <a:rPr lang="en-US" baseline="0" dirty="0"/>
              <a:t> course</a:t>
            </a:r>
          </a:p>
          <a:p>
            <a:r>
              <a:rPr lang="en-US" baseline="0" dirty="0"/>
              <a:t>Introduction to Power BI book</a:t>
            </a:r>
          </a:p>
          <a:p>
            <a:r>
              <a:rPr lang="en-US" baseline="0" dirty="0"/>
              <a:t>Power BI and Power </a:t>
            </a:r>
            <a:r>
              <a:rPr lang="en-US" dirty="0"/>
              <a:t>Pivot</a:t>
            </a:r>
            <a:r>
              <a:rPr lang="en-US" baseline="0" dirty="0"/>
              <a:t> book</a:t>
            </a:r>
          </a:p>
          <a:p>
            <a:r>
              <a:rPr lang="en-US" dirty="0"/>
              <a:t>Power BI Documentation</a:t>
            </a:r>
            <a:endParaRPr lang="en-US" baseline="0" dirty="0"/>
          </a:p>
        </p:txBody>
      </p:sp>
    </p:spTree>
    <p:extLst>
      <p:ext uri="{BB962C8B-B14F-4D97-AF65-F5344CB8AC3E}">
        <p14:creationId xmlns:p14="http://schemas.microsoft.com/office/powerpoint/2010/main" val="715932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a:t>Course – Analyzing and Visualizing Data with Power BI</a:t>
            </a:r>
          </a:p>
        </p:txBody>
      </p:sp>
      <p:sp>
        <p:nvSpPr>
          <p:cNvPr id="3" name="Text Placeholder 2"/>
          <p:cNvSpPr>
            <a:spLocks noGrp="1"/>
          </p:cNvSpPr>
          <p:nvPr>
            <p:ph type="body" idx="4294967295"/>
          </p:nvPr>
        </p:nvSpPr>
        <p:spPr>
          <a:xfrm>
            <a:off x="838200" y="1825625"/>
            <a:ext cx="4784124" cy="4351338"/>
          </a:xfrm>
          <a:prstGeom prst="rect">
            <a:avLst/>
          </a:prstGeom>
        </p:spPr>
        <p:txBody>
          <a:bodyPr/>
          <a:lstStyle/>
          <a:p>
            <a:r>
              <a:rPr lang="en-US" dirty="0">
                <a:hlinkClick r:id="rId3"/>
              </a:rPr>
              <a:t>https://www.edx.org/course/analyzing-visualizing-data-power-bi-microsoft-dat207x-3</a:t>
            </a:r>
            <a:endParaRPr lang="en-US" dirty="0"/>
          </a:p>
          <a:p>
            <a:r>
              <a:rPr lang="en-US" dirty="0"/>
              <a:t>Free course</a:t>
            </a:r>
          </a:p>
          <a:p>
            <a:r>
              <a:rPr lang="en-US" dirty="0"/>
              <a:t>Part of Microsoft’s Professional Program in Data Science</a:t>
            </a:r>
          </a:p>
          <a:p>
            <a:r>
              <a:rPr lang="en-US" dirty="0"/>
              <a:t>Great way to get hands on experience</a:t>
            </a:r>
          </a:p>
        </p:txBody>
      </p:sp>
      <p:pic>
        <p:nvPicPr>
          <p:cNvPr id="5" name="n0gQ7EmTTKA"/>
          <p:cNvPicPr>
            <a:picLocks noRot="1" noChangeAspect="1"/>
          </p:cNvPicPr>
          <p:nvPr>
            <a:videoFile r:link="rId1"/>
          </p:nvPr>
        </p:nvPicPr>
        <p:blipFill>
          <a:blip r:embed="rId4"/>
          <a:stretch>
            <a:fillRect/>
          </a:stretch>
        </p:blipFill>
        <p:spPr>
          <a:xfrm>
            <a:off x="5843648" y="2183641"/>
            <a:ext cx="5075061" cy="2854722"/>
          </a:xfrm>
          <a:prstGeom prst="rect">
            <a:avLst/>
          </a:prstGeom>
        </p:spPr>
      </p:pic>
    </p:spTree>
    <p:extLst>
      <p:ext uri="{BB962C8B-B14F-4D97-AF65-F5344CB8AC3E}">
        <p14:creationId xmlns:p14="http://schemas.microsoft.com/office/powerpoint/2010/main" val="15330736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ue" id="{B17F88B6-BC58-458D-8490-F9AE6F2E80D0}" vid="{FF2F1AA3-1760-4C00-8312-FF91414702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Blue</Template>
  <TotalTime>4931</TotalTime>
  <Words>581</Words>
  <Application>Microsoft Office PowerPoint</Application>
  <PresentationFormat>Widescreen</PresentationFormat>
  <Paragraphs>118</Paragraphs>
  <Slides>20</Slides>
  <Notes>2</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FontAwesome</vt:lpstr>
      <vt:lpstr>PT Sans</vt:lpstr>
      <vt:lpstr>Office Theme</vt:lpstr>
      <vt:lpstr>Power BI:  Getting Started and Keeping Up</vt:lpstr>
      <vt:lpstr>About me</vt:lpstr>
      <vt:lpstr>PowerPoint Presentation</vt:lpstr>
      <vt:lpstr>PowerPoint Presentation</vt:lpstr>
      <vt:lpstr>What are we going to cover?</vt:lpstr>
      <vt:lpstr>Why is this presentation necessary?</vt:lpstr>
      <vt:lpstr>Getting Started– What is it good for?</vt:lpstr>
      <vt:lpstr>Getting Started - Initial Resources</vt:lpstr>
      <vt:lpstr>Course – Analyzing and Visualizing Data with Power BI</vt:lpstr>
      <vt:lpstr>Book – Introducing Microsoft Power BI</vt:lpstr>
      <vt:lpstr>Book – PowerBI and Power Pivot</vt:lpstr>
      <vt:lpstr>Keeping up</vt:lpstr>
      <vt:lpstr>Everything else</vt:lpstr>
      <vt:lpstr>Book – Applied Power BI</vt:lpstr>
      <vt:lpstr>Book – The Definitive Guide to DAX</vt:lpstr>
      <vt:lpstr>Book – M is for (Data) Monkey</vt:lpstr>
      <vt:lpstr>Blogs – Get a feed reader</vt:lpstr>
      <vt:lpstr>Blogs</vt:lpstr>
      <vt:lpstr>Videos</vt:lpstr>
      <vt:lpstr>User Group</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Anyse Spang</dc:creator>
  <cp:lastModifiedBy>Eugene Meidinger</cp:lastModifiedBy>
  <cp:revision>160</cp:revision>
  <cp:lastPrinted>2015-03-09T17:08:47Z</cp:lastPrinted>
  <dcterms:created xsi:type="dcterms:W3CDTF">2015-03-04T15:34:54Z</dcterms:created>
  <dcterms:modified xsi:type="dcterms:W3CDTF">2016-10-13T23:05:57Z</dcterms:modified>
</cp:coreProperties>
</file>