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21"/>
  </p:notesMasterIdLst>
  <p:handoutMasterIdLst>
    <p:handoutMasterId r:id="rId22"/>
  </p:handoutMasterIdLst>
  <p:sldIdLst>
    <p:sldId id="256" r:id="rId2"/>
    <p:sldId id="304" r:id="rId3"/>
    <p:sldId id="257" r:id="rId4"/>
    <p:sldId id="272" r:id="rId5"/>
    <p:sldId id="273" r:id="rId6"/>
    <p:sldId id="294" r:id="rId7"/>
    <p:sldId id="295" r:id="rId8"/>
    <p:sldId id="303" r:id="rId9"/>
    <p:sldId id="297" r:id="rId10"/>
    <p:sldId id="298" r:id="rId11"/>
    <p:sldId id="305" r:id="rId12"/>
    <p:sldId id="299" r:id="rId13"/>
    <p:sldId id="306" r:id="rId14"/>
    <p:sldId id="301" r:id="rId15"/>
    <p:sldId id="307" r:id="rId16"/>
    <p:sldId id="308" r:id="rId17"/>
    <p:sldId id="309" r:id="rId18"/>
    <p:sldId id="302" r:id="rId19"/>
    <p:sldId id="292" r:id="rId20"/>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0EAAE3"/>
    <a:srgbClr val="00C6FD"/>
    <a:srgbClr val="00A0CC"/>
    <a:srgbClr val="3F3F3F"/>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10" autoAdjust="0"/>
  </p:normalViewPr>
  <p:slideViewPr>
    <p:cSldViewPr snapToGrid="0">
      <p:cViewPr varScale="1">
        <p:scale>
          <a:sx n="78" d="100"/>
          <a:sy n="78" d="100"/>
        </p:scale>
        <p:origin x="138" y="84"/>
      </p:cViewPr>
      <p:guideLst/>
    </p:cSldViewPr>
  </p:slideViewPr>
  <p:outlineViewPr>
    <p:cViewPr>
      <p:scale>
        <a:sx n="33" d="100"/>
        <a:sy n="33" d="100"/>
      </p:scale>
      <p:origin x="0" y="-5616"/>
    </p:cViewPr>
  </p:outlineViewPr>
  <p:notesTextViewPr>
    <p:cViewPr>
      <p:scale>
        <a:sx n="1" d="1"/>
        <a:sy n="1" d="1"/>
      </p:scale>
      <p:origin x="0" y="0"/>
    </p:cViewPr>
  </p:notesTextViewPr>
  <p:sorterViewPr>
    <p:cViewPr>
      <p:scale>
        <a:sx n="100" d="100"/>
        <a:sy n="100" d="100"/>
      </p:scale>
      <p:origin x="0" y="-2340"/>
    </p:cViewPr>
  </p:sorterViewPr>
  <p:notesViewPr>
    <p:cSldViewPr snapToGrid="0">
      <p:cViewPr varScale="1">
        <p:scale>
          <a:sx n="69" d="100"/>
          <a:sy n="69" d="100"/>
        </p:scale>
        <p:origin x="32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defTabSz="931671"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defTabSz="931671" eaLnBrk="1" fontAlgn="auto" hangingPunct="1">
              <a:spcBef>
                <a:spcPts val="0"/>
              </a:spcBef>
              <a:spcAft>
                <a:spcPts val="0"/>
              </a:spcAft>
              <a:defRPr sz="1300" smtClean="0">
                <a:latin typeface="+mn-lt"/>
              </a:defRPr>
            </a:lvl1pPr>
          </a:lstStyle>
          <a:p>
            <a:pPr>
              <a:defRPr/>
            </a:pPr>
            <a:fld id="{D1903270-7BBC-486C-A54F-ABC92DD8C960}" type="datetimeFigureOut">
              <a:rPr lang="en-US"/>
              <a:pPr>
                <a:defRPr/>
              </a:pPr>
              <a:t>7/16/2016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defTabSz="931671" eaLnBrk="1" fontAlgn="auto" hangingPunct="1">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defTabSz="931671" eaLnBrk="1" fontAlgn="auto" hangingPunct="1">
              <a:spcBef>
                <a:spcPts val="0"/>
              </a:spcBef>
              <a:spcAft>
                <a:spcPts val="0"/>
              </a:spcAft>
              <a:defRPr sz="1300" smtClean="0">
                <a:latin typeface="+mn-lt"/>
              </a:defRPr>
            </a:lvl1pPr>
          </a:lstStyle>
          <a:p>
            <a:pPr>
              <a:defRPr/>
            </a:pPr>
            <a:fld id="{BA97AE8D-6F9F-464C-B5D4-EC0A0B60B625}" type="slidenum">
              <a:rPr lang="en-US"/>
              <a:pPr>
                <a:defRPr/>
              </a:pPr>
              <a:t>‹#›</a:t>
            </a:fld>
            <a:endParaRPr lang="en-US"/>
          </a:p>
        </p:txBody>
      </p:sp>
    </p:spTree>
    <p:extLst>
      <p:ext uri="{BB962C8B-B14F-4D97-AF65-F5344CB8AC3E}">
        <p14:creationId xmlns:p14="http://schemas.microsoft.com/office/powerpoint/2010/main" val="134109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1B8FC763-5363-43F3-9BD6-5BABCE46EE78}" type="datetimeFigureOut">
              <a:rPr lang="en-US" smtClean="0"/>
              <a:t>7/16/2016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5AFCE3F-A699-403D-B003-6243DA06617B}" type="slidenum">
              <a:rPr lang="en-US" smtClean="0"/>
              <a:t>‹#›</a:t>
            </a:fld>
            <a:endParaRPr lang="en-US"/>
          </a:p>
        </p:txBody>
      </p:sp>
    </p:spTree>
    <p:extLst>
      <p:ext uri="{BB962C8B-B14F-4D97-AF65-F5344CB8AC3E}">
        <p14:creationId xmlns:p14="http://schemas.microsoft.com/office/powerpoint/2010/main" val="27867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1</a:t>
            </a:fld>
            <a:endParaRPr lang="en-US"/>
          </a:p>
        </p:txBody>
      </p:sp>
    </p:spTree>
    <p:extLst>
      <p:ext uri="{BB962C8B-B14F-4D97-AF65-F5344CB8AC3E}">
        <p14:creationId xmlns:p14="http://schemas.microsoft.com/office/powerpoint/2010/main" val="282341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4</a:t>
            </a:fld>
            <a:endParaRPr lang="en-US"/>
          </a:p>
        </p:txBody>
      </p:sp>
    </p:spTree>
    <p:extLst>
      <p:ext uri="{BB962C8B-B14F-4D97-AF65-F5344CB8AC3E}">
        <p14:creationId xmlns:p14="http://schemas.microsoft.com/office/powerpoint/2010/main" val="1660807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FCE3F-A699-403D-B003-6243DA06617B}" type="slidenum">
              <a:rPr lang="en-US" smtClean="0"/>
              <a:t>15</a:t>
            </a:fld>
            <a:endParaRPr lang="en-US"/>
          </a:p>
        </p:txBody>
      </p:sp>
    </p:spTree>
    <p:extLst>
      <p:ext uri="{BB962C8B-B14F-4D97-AF65-F5344CB8AC3E}">
        <p14:creationId xmlns:p14="http://schemas.microsoft.com/office/powerpoint/2010/main" val="289504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78620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7">
    <p:spTree>
      <p:nvGrpSpPr>
        <p:cNvPr id="1" name=""/>
        <p:cNvGrpSpPr/>
        <p:nvPr/>
      </p:nvGrpSpPr>
      <p:grpSpPr>
        <a:xfrm>
          <a:off x="0" y="0"/>
          <a:ext cx="0" cy="0"/>
          <a:chOff x="0" y="0"/>
          <a:chExt cx="0" cy="0"/>
        </a:xfrm>
      </p:grpSpPr>
      <p:sp>
        <p:nvSpPr>
          <p:cNvPr id="6" name="Picture Placeholder 16"/>
          <p:cNvSpPr>
            <a:spLocks noGrp="1"/>
          </p:cNvSpPr>
          <p:nvPr>
            <p:ph type="pic" sz="quarter" idx="10"/>
          </p:nvPr>
        </p:nvSpPr>
        <p:spPr>
          <a:xfrm>
            <a:off x="1989669" y="2307813"/>
            <a:ext cx="1587499" cy="1560927"/>
          </a:xfrm>
          <a:prstGeom prst="rect">
            <a:avLst/>
          </a:prstGeom>
        </p:spPr>
        <p:txBody>
          <a:bodyPr/>
          <a:lstStyle/>
          <a:p>
            <a:pPr lvl="0"/>
            <a:r>
              <a:rPr lang="en-US" noProof="0"/>
              <a:t>Click icon to add picture</a:t>
            </a:r>
            <a:endParaRPr lang="en-US" noProof="0" dirty="0"/>
          </a:p>
        </p:txBody>
      </p:sp>
    </p:spTree>
    <p:extLst>
      <p:ext uri="{BB962C8B-B14F-4D97-AF65-F5344CB8AC3E}">
        <p14:creationId xmlns:p14="http://schemas.microsoft.com/office/powerpoint/2010/main" val="336859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28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2" name="Picture Placeholder 9"/>
          <p:cNvSpPr>
            <a:spLocks noGrp="1"/>
          </p:cNvSpPr>
          <p:nvPr>
            <p:ph type="pic" sz="quarter" idx="10"/>
          </p:nvPr>
        </p:nvSpPr>
        <p:spPr>
          <a:xfrm>
            <a:off x="-1" y="2150535"/>
            <a:ext cx="12192001" cy="37084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34325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21">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5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3">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6134100" cy="68580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55644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4">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12192000" cy="362585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399767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27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Slide 8">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9900" y="6054852"/>
            <a:ext cx="1169924" cy="49648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Tree>
    <p:extLst>
      <p:ext uri="{BB962C8B-B14F-4D97-AF65-F5344CB8AC3E}">
        <p14:creationId xmlns:p14="http://schemas.microsoft.com/office/powerpoint/2010/main" val="90615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
        <p:nvSpPr>
          <p:cNvPr id="2" name="Rectangle 1"/>
          <p:cNvSpPr/>
          <p:nvPr userDrawn="1"/>
        </p:nvSpPr>
        <p:spPr>
          <a:xfrm>
            <a:off x="9956800" y="5791200"/>
            <a:ext cx="2133600" cy="901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693400" y="6054852"/>
            <a:ext cx="1169924" cy="496480"/>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23" r:id="rId2"/>
    <p:sldLayoutId id="2147483725" r:id="rId3"/>
    <p:sldLayoutId id="2147483726" r:id="rId4"/>
    <p:sldLayoutId id="2147483737" r:id="rId5"/>
    <p:sldLayoutId id="2147483769" r:id="rId6"/>
    <p:sldLayoutId id="2147483770" r:id="rId7"/>
    <p:sldLayoutId id="2147483771" r:id="rId8"/>
    <p:sldLayoutId id="2147483772" r:id="rId9"/>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qlgene.com/powerbi/"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www.powerpivotpro.com/the-book/" TargetMode="External"/><Relationship Id="rId7" Type="http://schemas.openxmlformats.org/officeDocument/2006/relationships/hyperlink" Target="http://www.sqlgene.com/powerbi/" TargetMode="External"/><Relationship Id="rId2" Type="http://schemas.openxmlformats.org/officeDocument/2006/relationships/hyperlink" Target="https://www.pluralsight.com/courses/getting-started-power-bi" TargetMode="External"/><Relationship Id="rId1" Type="http://schemas.openxmlformats.org/officeDocument/2006/relationships/slideLayout" Target="../slideLayouts/slideLayout9.xml"/><Relationship Id="rId6" Type="http://schemas.openxmlformats.org/officeDocument/2006/relationships/hyperlink" Target="https://www.youtube.com/channel/UCCCfvrqpqo4krycPTrQT4LA" TargetMode="External"/><Relationship Id="rId5" Type="http://schemas.openxmlformats.org/officeDocument/2006/relationships/hyperlink" Target="https://www.youtube.com/user/mspowerbi" TargetMode="External"/><Relationship Id="rId4" Type="http://schemas.openxmlformats.org/officeDocument/2006/relationships/hyperlink" Target="http://prologika.com/applied-microsoft-power-b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6403" y="4467558"/>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1924" y="4467558"/>
            <a:ext cx="2436759" cy="1034087"/>
          </a:xfrm>
          <a:prstGeom prst="rect">
            <a:avLst/>
          </a:prstGeom>
        </p:spPr>
      </p:pic>
      <p:sp>
        <p:nvSpPr>
          <p:cNvPr id="12" name="TextBox 11"/>
          <p:cNvSpPr txBox="1"/>
          <p:nvPr/>
        </p:nvSpPr>
        <p:spPr>
          <a:xfrm>
            <a:off x="4090086" y="2572713"/>
            <a:ext cx="3892379" cy="461665"/>
          </a:xfrm>
          <a:prstGeom prst="rect">
            <a:avLst/>
          </a:prstGeom>
          <a:noFill/>
        </p:spPr>
        <p:txBody>
          <a:bodyPr wrap="square">
            <a:spAutoFit/>
          </a:bodyPr>
          <a:lstStyle/>
          <a:p>
            <a:pPr algn="ctr" defTabSz="914354" eaLnBrk="1" fontAlgn="auto" hangingPunct="1">
              <a:spcBef>
                <a:spcPts val="0"/>
              </a:spcBef>
              <a:spcAft>
                <a:spcPts val="0"/>
              </a:spcAft>
              <a:defRPr/>
            </a:pPr>
            <a:r>
              <a:rPr lang="en-US" sz="2400" b="1" dirty="0">
                <a:solidFill>
                  <a:schemeClr val="tx1">
                    <a:lumMod val="65000"/>
                    <a:lumOff val="35000"/>
                  </a:schemeClr>
                </a:solidFill>
              </a:rPr>
              <a:t>Eugene Meidinger</a:t>
            </a:r>
          </a:p>
        </p:txBody>
      </p:sp>
      <p:sp>
        <p:nvSpPr>
          <p:cNvPr id="7" name="Title 6"/>
          <p:cNvSpPr>
            <a:spLocks noGrp="1"/>
          </p:cNvSpPr>
          <p:nvPr>
            <p:ph type="title" idx="4294967295"/>
          </p:nvPr>
        </p:nvSpPr>
        <p:spPr>
          <a:xfrm>
            <a:off x="2235200" y="1007110"/>
            <a:ext cx="7691438" cy="1248755"/>
          </a:xfrm>
          <a:prstGeom prst="rect">
            <a:avLst/>
          </a:prstGeom>
        </p:spPr>
        <p:txBody>
          <a:bodyPr/>
          <a:lstStyle/>
          <a:p>
            <a:pPr algn="ctr"/>
            <a:r>
              <a:rPr lang="en-US" sz="4000" dirty="0">
                <a:solidFill>
                  <a:schemeClr val="accent1"/>
                </a:solidFill>
                <a:ea typeface="+mn-ea"/>
                <a:cs typeface="+mn-cs"/>
              </a:rPr>
              <a:t>Power BI: Start to Finish</a:t>
            </a:r>
          </a:p>
        </p:txBody>
      </p:sp>
      <p:sp>
        <p:nvSpPr>
          <p:cNvPr id="13" name="TextBox 12"/>
          <p:cNvSpPr txBox="1"/>
          <p:nvPr/>
        </p:nvSpPr>
        <p:spPr>
          <a:xfrm>
            <a:off x="4527485" y="3488422"/>
            <a:ext cx="3137030" cy="830997"/>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t>
            </a:r>
            <a:r>
              <a:rPr lang="en-US" sz="1600" dirty="0" err="1">
                <a:solidFill>
                  <a:schemeClr val="tx1">
                    <a:lumMod val="65000"/>
                    <a:lumOff val="35000"/>
                  </a:schemeClr>
                </a:solidFill>
              </a:rPr>
              <a:t>sqlgene</a:t>
            </a:r>
            <a:endParaRPr lang="en-US" sz="1600" dirty="0">
              <a:solidFill>
                <a:schemeClr val="tx1">
                  <a:lumMod val="65000"/>
                  <a:lumOff val="35000"/>
                </a:schemeClr>
              </a:solidFill>
            </a:endParaRPr>
          </a:p>
          <a:p>
            <a:pPr algn="ctr" defTabSz="914354" eaLnBrk="1" fontAlgn="auto" hangingPunct="1">
              <a:spcBef>
                <a:spcPts val="0"/>
              </a:spcBef>
              <a:spcAft>
                <a:spcPts val="0"/>
              </a:spcAft>
              <a:defRPr/>
            </a:pPr>
            <a:r>
              <a:rPr lang="en-US" sz="1600" dirty="0">
                <a:solidFill>
                  <a:schemeClr val="tx1">
                    <a:lumMod val="65000"/>
                    <a:lumOff val="35000"/>
                  </a:schemeClr>
                </a:solidFill>
                <a:hlinkClick r:id="rId5"/>
              </a:rPr>
              <a:t>www.sqlgene.com/powerbi/</a:t>
            </a:r>
            <a:endParaRPr lang="en-US" sz="1600" dirty="0">
              <a:solidFill>
                <a:schemeClr val="tx1">
                  <a:lumMod val="65000"/>
                  <a:lumOff val="35000"/>
                </a:schemeClr>
              </a:solidFill>
            </a:endParaRPr>
          </a:p>
          <a:p>
            <a:pPr algn="ctr" defTabSz="914354" eaLnBrk="1" fontAlgn="auto" hangingPunct="1">
              <a:spcBef>
                <a:spcPts val="0"/>
              </a:spcBef>
              <a:spcAft>
                <a:spcPts val="0"/>
              </a:spcAft>
              <a:defRPr/>
            </a:pPr>
            <a:r>
              <a:rPr lang="en-US" sz="1600" dirty="0">
                <a:solidFill>
                  <a:schemeClr val="tx1">
                    <a:lumMod val="65000"/>
                    <a:lumOff val="35000"/>
                  </a:schemeClr>
                </a:solidFill>
              </a:rPr>
              <a:t>emeidinger@all-lines-tech.com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How do you get the data?</a:t>
            </a:r>
          </a:p>
        </p:txBody>
      </p:sp>
      <p:sp>
        <p:nvSpPr>
          <p:cNvPr id="3" name="Text Placeholder 2"/>
          <p:cNvSpPr>
            <a:spLocks noGrp="1"/>
          </p:cNvSpPr>
          <p:nvPr>
            <p:ph type="body" idx="4294967295"/>
          </p:nvPr>
        </p:nvSpPr>
        <p:spPr>
          <a:xfrm>
            <a:off x="838200" y="1825625"/>
            <a:ext cx="10515600" cy="991716"/>
          </a:xfrm>
          <a:prstGeom prst="rect">
            <a:avLst/>
          </a:prstGeom>
        </p:spPr>
        <p:txBody>
          <a:bodyPr/>
          <a:lstStyle/>
          <a:p>
            <a:r>
              <a:rPr lang="en-US" dirty="0"/>
              <a:t>Power Query / M Language</a:t>
            </a:r>
          </a:p>
          <a:p>
            <a:r>
              <a:rPr lang="en-US" dirty="0"/>
              <a:t>Now called “Get Data”</a:t>
            </a:r>
          </a:p>
        </p:txBody>
      </p:sp>
      <p:pic>
        <p:nvPicPr>
          <p:cNvPr id="5" name="Picture 4"/>
          <p:cNvPicPr>
            <a:picLocks noChangeAspect="1"/>
          </p:cNvPicPr>
          <p:nvPr/>
        </p:nvPicPr>
        <p:blipFill>
          <a:blip r:embed="rId2"/>
          <a:stretch>
            <a:fillRect/>
          </a:stretch>
        </p:blipFill>
        <p:spPr>
          <a:xfrm>
            <a:off x="438150" y="2952278"/>
            <a:ext cx="11315700" cy="2647950"/>
          </a:xfrm>
          <a:prstGeom prst="rect">
            <a:avLst/>
          </a:prstGeom>
        </p:spPr>
      </p:pic>
    </p:spTree>
    <p:extLst>
      <p:ext uri="{BB962C8B-B14F-4D97-AF65-F5344CB8AC3E}">
        <p14:creationId xmlns:p14="http://schemas.microsoft.com/office/powerpoint/2010/main" val="335939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Demo</a:t>
            </a:r>
          </a:p>
        </p:txBody>
      </p:sp>
      <p:graphicFrame>
        <p:nvGraphicFramePr>
          <p:cNvPr id="4" name="Object 3"/>
          <p:cNvGraphicFramePr>
            <a:graphicFrameLocks noChangeAspect="1"/>
          </p:cNvGraphicFramePr>
          <p:nvPr>
            <p:extLst>
              <p:ext uri="{D42A27DB-BD31-4B8C-83A1-F6EECF244321}">
                <p14:modId xmlns:p14="http://schemas.microsoft.com/office/powerpoint/2010/main" val="3265890341"/>
              </p:ext>
            </p:extLst>
          </p:nvPr>
        </p:nvGraphicFramePr>
        <p:xfrm>
          <a:off x="2965192" y="2223787"/>
          <a:ext cx="2916623" cy="2499963"/>
        </p:xfrm>
        <a:graphic>
          <a:graphicData uri="http://schemas.openxmlformats.org/presentationml/2006/ole">
            <mc:AlternateContent xmlns:mc="http://schemas.openxmlformats.org/markup-compatibility/2006">
              <mc:Choice xmlns:v="urn:schemas-microsoft-com:vml" Requires="v">
                <p:oleObj spid="_x0000_s1041" name="Packager Shell Object" showAsIcon="1" r:id="rId3" imgW="488880" imgH="419040" progId="Package">
                  <p:embed/>
                </p:oleObj>
              </mc:Choice>
              <mc:Fallback>
                <p:oleObj name="Packager Shell Object" showAsIcon="1" r:id="rId3" imgW="488880" imgH="419040" progId="Package">
                  <p:embed/>
                  <p:pic>
                    <p:nvPicPr>
                      <p:cNvPr id="0" name=""/>
                      <p:cNvPicPr/>
                      <p:nvPr/>
                    </p:nvPicPr>
                    <p:blipFill>
                      <a:blip r:embed="rId4"/>
                      <a:stretch>
                        <a:fillRect/>
                      </a:stretch>
                    </p:blipFill>
                    <p:spPr>
                      <a:xfrm>
                        <a:off x="2965192" y="2223787"/>
                        <a:ext cx="2916623" cy="2499963"/>
                      </a:xfrm>
                      <a:prstGeom prst="rect">
                        <a:avLst/>
                      </a:prstGeom>
                    </p:spPr>
                  </p:pic>
                </p:oleObj>
              </mc:Fallback>
            </mc:AlternateContent>
          </a:graphicData>
        </a:graphic>
      </p:graphicFrame>
    </p:spTree>
    <p:extLst>
      <p:ext uri="{BB962C8B-B14F-4D97-AF65-F5344CB8AC3E}">
        <p14:creationId xmlns:p14="http://schemas.microsoft.com/office/powerpoint/2010/main" val="168280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How do you model it?</a:t>
            </a:r>
          </a:p>
        </p:txBody>
      </p:sp>
      <p:sp>
        <p:nvSpPr>
          <p:cNvPr id="3" name="Text Placeholder 2"/>
          <p:cNvSpPr>
            <a:spLocks noGrp="1"/>
          </p:cNvSpPr>
          <p:nvPr>
            <p:ph type="body" idx="4294967295"/>
          </p:nvPr>
        </p:nvSpPr>
        <p:spPr>
          <a:xfrm>
            <a:off x="838200" y="1825625"/>
            <a:ext cx="10515600" cy="1523056"/>
          </a:xfrm>
          <a:prstGeom prst="rect">
            <a:avLst/>
          </a:prstGeom>
        </p:spPr>
        <p:txBody>
          <a:bodyPr/>
          <a:lstStyle/>
          <a:p>
            <a:r>
              <a:rPr lang="en-US" dirty="0"/>
              <a:t>PowerPivot</a:t>
            </a:r>
          </a:p>
          <a:p>
            <a:r>
              <a:rPr lang="en-US" dirty="0"/>
              <a:t>DAX Engine</a:t>
            </a:r>
          </a:p>
          <a:p>
            <a:r>
              <a:rPr lang="en-US" dirty="0"/>
              <a:t>Tabular</a:t>
            </a:r>
            <a:r>
              <a:rPr lang="en-US" baseline="0" dirty="0"/>
              <a:t> mode in Analysis services</a:t>
            </a:r>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2586295" y="3348681"/>
            <a:ext cx="6083294" cy="2545492"/>
          </a:xfrm>
          <a:prstGeom prst="rect">
            <a:avLst/>
          </a:prstGeom>
        </p:spPr>
      </p:pic>
    </p:spTree>
    <p:extLst>
      <p:ext uri="{BB962C8B-B14F-4D97-AF65-F5344CB8AC3E}">
        <p14:creationId xmlns:p14="http://schemas.microsoft.com/office/powerpoint/2010/main" val="334080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Demo</a:t>
            </a:r>
          </a:p>
        </p:txBody>
      </p:sp>
    </p:spTree>
    <p:extLst>
      <p:ext uri="{BB962C8B-B14F-4D97-AF65-F5344CB8AC3E}">
        <p14:creationId xmlns:p14="http://schemas.microsoft.com/office/powerpoint/2010/main" val="128567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How</a:t>
            </a:r>
            <a:r>
              <a:rPr lang="en-US" baseline="0" dirty="0"/>
              <a:t> do you visualize it?</a:t>
            </a:r>
            <a:endParaRPr lang="en-US" dirty="0"/>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Formerly</a:t>
            </a:r>
            <a:r>
              <a:rPr lang="en-US" baseline="0" dirty="0"/>
              <a:t> PowerView </a:t>
            </a:r>
          </a:p>
          <a:p>
            <a:pPr lvl="1"/>
            <a:r>
              <a:rPr lang="en-US" baseline="0" dirty="0"/>
              <a:t>Based on Silverlight</a:t>
            </a:r>
          </a:p>
          <a:p>
            <a:r>
              <a:rPr lang="en-US" baseline="0" dirty="0"/>
              <a:t>Now Power BI visualization engine</a:t>
            </a:r>
          </a:p>
          <a:p>
            <a:pPr lvl="1"/>
            <a:r>
              <a:rPr lang="en-US" dirty="0"/>
              <a:t>Based on D3.js</a:t>
            </a:r>
          </a:p>
          <a:p>
            <a:r>
              <a:rPr lang="en-US" dirty="0"/>
              <a:t>Drag and drop</a:t>
            </a:r>
          </a:p>
        </p:txBody>
      </p:sp>
    </p:spTree>
    <p:extLst>
      <p:ext uri="{BB962C8B-B14F-4D97-AF65-F5344CB8AC3E}">
        <p14:creationId xmlns:p14="http://schemas.microsoft.com/office/powerpoint/2010/main" val="482613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Demo</a:t>
            </a:r>
          </a:p>
        </p:txBody>
      </p:sp>
    </p:spTree>
    <p:extLst>
      <p:ext uri="{BB962C8B-B14F-4D97-AF65-F5344CB8AC3E}">
        <p14:creationId xmlns:p14="http://schemas.microsoft.com/office/powerpoint/2010/main" val="370139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How do you publish it?</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Click publish / Install a personal data gateway</a:t>
            </a:r>
          </a:p>
          <a:p>
            <a:r>
              <a:rPr lang="en-US" dirty="0"/>
              <a:t>Goes</a:t>
            </a:r>
            <a:r>
              <a:rPr lang="en-US" baseline="0" dirty="0"/>
              <a:t> to the cloud</a:t>
            </a:r>
          </a:p>
          <a:p>
            <a:pPr lvl="1"/>
            <a:r>
              <a:rPr lang="en-US" dirty="0"/>
              <a:t>Microsoft manages the infrastructure </a:t>
            </a:r>
          </a:p>
          <a:p>
            <a:pPr lvl="1"/>
            <a:r>
              <a:rPr lang="en-US" dirty="0"/>
              <a:t>$10/</a:t>
            </a:r>
            <a:r>
              <a:rPr lang="en-US" dirty="0" err="1"/>
              <a:t>mo</a:t>
            </a:r>
            <a:r>
              <a:rPr lang="en-US" dirty="0"/>
              <a:t> per user </a:t>
            </a:r>
            <a:r>
              <a:rPr lang="en-US"/>
              <a:t>for pro</a:t>
            </a:r>
            <a:endParaRPr lang="en-US" baseline="0" dirty="0"/>
          </a:p>
          <a:p>
            <a:r>
              <a:rPr lang="en-US" baseline="0" dirty="0"/>
              <a:t>Available online and on all devices</a:t>
            </a:r>
          </a:p>
        </p:txBody>
      </p:sp>
    </p:spTree>
    <p:extLst>
      <p:ext uri="{BB962C8B-B14F-4D97-AF65-F5344CB8AC3E}">
        <p14:creationId xmlns:p14="http://schemas.microsoft.com/office/powerpoint/2010/main" val="251855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Demo</a:t>
            </a:r>
          </a:p>
        </p:txBody>
      </p:sp>
    </p:spTree>
    <p:extLst>
      <p:ext uri="{BB962C8B-B14F-4D97-AF65-F5344CB8AC3E}">
        <p14:creationId xmlns:p14="http://schemas.microsoft.com/office/powerpoint/2010/main" val="3914320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What happens when it becomes an “IT” project?</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Personal data gateway</a:t>
            </a:r>
            <a:r>
              <a:rPr lang="en-US" baseline="0" dirty="0"/>
              <a:t> converted to enterprise data gateway</a:t>
            </a:r>
          </a:p>
          <a:p>
            <a:r>
              <a:rPr lang="en-US" baseline="0" dirty="0"/>
              <a:t>SSAS server set up</a:t>
            </a:r>
          </a:p>
          <a:p>
            <a:r>
              <a:rPr lang="en-US" dirty="0"/>
              <a:t>Official BI project created</a:t>
            </a:r>
          </a:p>
        </p:txBody>
      </p:sp>
    </p:spTree>
    <p:extLst>
      <p:ext uri="{BB962C8B-B14F-4D97-AF65-F5344CB8AC3E}">
        <p14:creationId xmlns:p14="http://schemas.microsoft.com/office/powerpoint/2010/main" val="3036080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r>
              <a:rPr lang="en-US" dirty="0">
                <a:hlinkClick r:id="rId2"/>
              </a:rPr>
              <a:t>Getting started with Power BI</a:t>
            </a:r>
            <a:r>
              <a:rPr lang="en-US" dirty="0"/>
              <a:t> by </a:t>
            </a:r>
            <a:r>
              <a:rPr lang="en-US" dirty="0" err="1"/>
              <a:t>Stacia</a:t>
            </a:r>
            <a:r>
              <a:rPr lang="en-US" dirty="0"/>
              <a:t> </a:t>
            </a:r>
            <a:r>
              <a:rPr lang="en-US" dirty="0" err="1"/>
              <a:t>Misner</a:t>
            </a:r>
            <a:r>
              <a:rPr lang="en-US" dirty="0"/>
              <a:t> </a:t>
            </a:r>
            <a:r>
              <a:rPr lang="en-US" dirty="0" err="1"/>
              <a:t>Varga</a:t>
            </a:r>
            <a:endParaRPr lang="en-US" dirty="0">
              <a:hlinkClick r:id="rId2"/>
            </a:endParaRPr>
          </a:p>
          <a:p>
            <a:r>
              <a:rPr lang="en-US" dirty="0">
                <a:hlinkClick r:id="rId2"/>
              </a:rPr>
              <a:t>Analyzing and Visualizing Data with Power BI</a:t>
            </a:r>
            <a:r>
              <a:rPr lang="en-US" dirty="0"/>
              <a:t> By </a:t>
            </a:r>
            <a:r>
              <a:rPr lang="en-US" dirty="0" err="1"/>
              <a:t>EDx</a:t>
            </a:r>
            <a:r>
              <a:rPr lang="en-US" dirty="0"/>
              <a:t> and Microsoft</a:t>
            </a:r>
          </a:p>
          <a:p>
            <a:r>
              <a:rPr lang="en-US" dirty="0">
                <a:hlinkClick r:id="rId3"/>
              </a:rPr>
              <a:t>Power Pivot and Power BI</a:t>
            </a:r>
            <a:r>
              <a:rPr lang="en-US" dirty="0"/>
              <a:t> By Rob Collie and </a:t>
            </a:r>
            <a:r>
              <a:rPr lang="en-US" dirty="0" err="1"/>
              <a:t>Avi</a:t>
            </a:r>
            <a:r>
              <a:rPr lang="en-US" dirty="0"/>
              <a:t> Singh</a:t>
            </a:r>
          </a:p>
          <a:p>
            <a:r>
              <a:rPr lang="en-US" dirty="0">
                <a:hlinkClick r:id="rId4"/>
              </a:rPr>
              <a:t>Applied Power Bi</a:t>
            </a:r>
            <a:r>
              <a:rPr lang="en-US" dirty="0"/>
              <a:t> By </a:t>
            </a:r>
            <a:r>
              <a:rPr lang="en-US" dirty="0" err="1"/>
              <a:t>Teo</a:t>
            </a:r>
            <a:r>
              <a:rPr lang="en-US" dirty="0"/>
              <a:t> </a:t>
            </a:r>
            <a:r>
              <a:rPr lang="en-US" dirty="0" err="1"/>
              <a:t>Lachev</a:t>
            </a:r>
            <a:endParaRPr lang="en-US" dirty="0"/>
          </a:p>
          <a:p>
            <a:r>
              <a:rPr lang="en-US" dirty="0" err="1">
                <a:hlinkClick r:id="rId5"/>
              </a:rPr>
              <a:t>PowerBI</a:t>
            </a:r>
            <a:r>
              <a:rPr lang="en-US" dirty="0">
                <a:hlinkClick r:id="rId5"/>
              </a:rPr>
              <a:t> on </a:t>
            </a:r>
            <a:r>
              <a:rPr lang="en-US" dirty="0" err="1">
                <a:hlinkClick r:id="rId5"/>
              </a:rPr>
              <a:t>Youtube</a:t>
            </a:r>
            <a:endParaRPr lang="en-US" dirty="0"/>
          </a:p>
          <a:p>
            <a:r>
              <a:rPr lang="en-US" dirty="0">
                <a:hlinkClick r:id="rId6"/>
              </a:rPr>
              <a:t>PASS BI Virtual Chapter</a:t>
            </a:r>
            <a:endParaRPr lang="en-US" dirty="0"/>
          </a:p>
          <a:p>
            <a:r>
              <a:rPr lang="en-US" dirty="0"/>
              <a:t>More Resources -&gt; </a:t>
            </a:r>
            <a:r>
              <a:rPr lang="en-US" dirty="0">
                <a:hlinkClick r:id="rId7"/>
              </a:rPr>
              <a:t>http://www.sqlgene.com/powerbi/</a:t>
            </a:r>
            <a:endParaRPr lang="en-US" dirty="0"/>
          </a:p>
          <a:p>
            <a:endParaRPr lang="en-US" dirty="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a:t>Resources</a:t>
            </a:r>
          </a:p>
        </p:txBody>
      </p:sp>
    </p:spTree>
    <p:extLst>
      <p:ext uri="{BB962C8B-B14F-4D97-AF65-F5344CB8AC3E}">
        <p14:creationId xmlns:p14="http://schemas.microsoft.com/office/powerpoint/2010/main" val="145112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Background</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Power BI was a set of excel </a:t>
            </a:r>
            <a:r>
              <a:rPr lang="en-US" dirty="0" err="1"/>
              <a:t>addins</a:t>
            </a:r>
            <a:endParaRPr lang="en-US" dirty="0"/>
          </a:p>
          <a:p>
            <a:pPr lvl="1"/>
            <a:r>
              <a:rPr lang="en-US" dirty="0"/>
              <a:t>PowerQuery</a:t>
            </a:r>
          </a:p>
          <a:p>
            <a:pPr lvl="1"/>
            <a:r>
              <a:rPr lang="en-US" dirty="0"/>
              <a:t>PowerPivot</a:t>
            </a:r>
          </a:p>
          <a:p>
            <a:pPr lvl="1"/>
            <a:r>
              <a:rPr lang="en-US" dirty="0"/>
              <a:t>PowerView</a:t>
            </a:r>
          </a:p>
          <a:p>
            <a:pPr lvl="0"/>
            <a:r>
              <a:rPr lang="en-US" dirty="0"/>
              <a:t>Power BI is now a set of tools</a:t>
            </a:r>
            <a:r>
              <a:rPr lang="en-US" baseline="0" dirty="0"/>
              <a:t> and services</a:t>
            </a:r>
          </a:p>
          <a:p>
            <a:pPr lvl="1"/>
            <a:r>
              <a:rPr lang="en-US" baseline="0" dirty="0"/>
              <a:t>Power BI Desktop</a:t>
            </a:r>
          </a:p>
          <a:p>
            <a:pPr lvl="1"/>
            <a:r>
              <a:rPr lang="en-US" baseline="0" dirty="0"/>
              <a:t>Power BI Service</a:t>
            </a:r>
          </a:p>
          <a:p>
            <a:pPr lvl="1"/>
            <a:r>
              <a:rPr lang="en-US" baseline="0" dirty="0"/>
              <a:t>Power BI Mobile</a:t>
            </a:r>
          </a:p>
        </p:txBody>
      </p:sp>
    </p:spTree>
    <p:extLst>
      <p:ext uri="{BB962C8B-B14F-4D97-AF65-F5344CB8AC3E}">
        <p14:creationId xmlns:p14="http://schemas.microsoft.com/office/powerpoint/2010/main" val="54590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a:t>About me</a:t>
            </a:r>
          </a:p>
        </p:txBody>
      </p:sp>
      <p:sp>
        <p:nvSpPr>
          <p:cNvPr id="6" name="Text Placeholder 5"/>
          <p:cNvSpPr>
            <a:spLocks noGrp="1"/>
          </p:cNvSpPr>
          <p:nvPr>
            <p:ph type="body" idx="4294967295"/>
          </p:nvPr>
        </p:nvSpPr>
        <p:spPr>
          <a:xfrm>
            <a:off x="838200" y="1825625"/>
            <a:ext cx="10515600" cy="4351338"/>
          </a:xfrm>
          <a:prstGeom prst="rect">
            <a:avLst/>
          </a:prstGeom>
        </p:spPr>
        <p:txBody>
          <a:bodyPr/>
          <a:lstStyle/>
          <a:p>
            <a:r>
              <a:rPr lang="en-US" dirty="0"/>
              <a:t>Business Intelligence Developer</a:t>
            </a:r>
          </a:p>
          <a:p>
            <a:r>
              <a:rPr lang="en-US" dirty="0"/>
              <a:t>Certified in querying</a:t>
            </a:r>
            <a:r>
              <a:rPr lang="en-US" baseline="0" dirty="0"/>
              <a:t> and administering SQL Server</a:t>
            </a:r>
          </a:p>
          <a:p>
            <a:r>
              <a:rPr lang="en-US" baseline="0" dirty="0"/>
              <a:t>Spoken at Pittsburgh SQL User Group and various SQL Saturdays</a:t>
            </a:r>
          </a:p>
          <a:p>
            <a:r>
              <a:rPr lang="en-US" baseline="0" dirty="0"/>
              <a:t>Worked for All-Lines / </a:t>
            </a:r>
            <a:r>
              <a:rPr lang="en-US" baseline="0" dirty="0" err="1"/>
              <a:t>Lantek</a:t>
            </a:r>
            <a:r>
              <a:rPr lang="en-US" baseline="0" dirty="0"/>
              <a:t> for 4 years</a:t>
            </a:r>
          </a:p>
          <a:p>
            <a:r>
              <a:rPr lang="en-US" baseline="0" dirty="0"/>
              <a:t>Went from SQL newb to SQL pro</a:t>
            </a:r>
          </a:p>
        </p:txBody>
      </p:sp>
    </p:spTree>
    <p:extLst>
      <p:ext uri="{BB962C8B-B14F-4D97-AF65-F5344CB8AC3E}">
        <p14:creationId xmlns:p14="http://schemas.microsoft.com/office/powerpoint/2010/main" val="34935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21228" y="3516313"/>
            <a:ext cx="7147775" cy="1815882"/>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All Lines/</a:t>
            </a:r>
            <a:r>
              <a:rPr lang="en-US" sz="1600" dirty="0" err="1">
                <a:solidFill>
                  <a:schemeClr val="tx1">
                    <a:lumMod val="65000"/>
                    <a:lumOff val="35000"/>
                  </a:schemeClr>
                </a:solidFill>
              </a:rPr>
              <a:t>LANtek</a:t>
            </a:r>
            <a:r>
              <a:rPr lang="en-US" sz="1600" dirty="0">
                <a:solidFill>
                  <a:schemeClr val="tx1">
                    <a:lumMod val="65000"/>
                    <a:lumOff val="35000"/>
                  </a:schemeClr>
                </a:solidFill>
              </a:rPr>
              <a:t> is a local woman owned solutions provider that delivers cost effective, industry standard IT solutions to our customers.</a:t>
            </a:r>
          </a:p>
          <a:p>
            <a:pPr algn="ctr" defTabSz="914354" eaLnBrk="1" fontAlgn="auto" hangingPunct="1">
              <a:spcBef>
                <a:spcPts val="0"/>
              </a:spcBef>
              <a:spcAft>
                <a:spcPts val="0"/>
              </a:spcAft>
              <a:defRPr/>
            </a:pPr>
            <a:endParaRPr lang="en-US" sz="1600" dirty="0">
              <a:solidFill>
                <a:schemeClr val="tx1">
                  <a:lumMod val="65000"/>
                  <a:lumOff val="35000"/>
                </a:schemeClr>
              </a:solidFill>
              <a:latin typeface="PT Sans" panose="020B0503020203020204" pitchFamily="34" charset="0"/>
            </a:endParaRPr>
          </a:p>
          <a:p>
            <a:pPr algn="ctr" defTabSz="914354" eaLnBrk="1" fontAlgn="auto" hangingPunct="1">
              <a:spcBef>
                <a:spcPts val="0"/>
              </a:spcBef>
              <a:spcAft>
                <a:spcPts val="0"/>
              </a:spcAft>
              <a:defRPr/>
            </a:pPr>
            <a:r>
              <a:rPr lang="en-US" sz="1600" dirty="0">
                <a:solidFill>
                  <a:schemeClr val="tx1">
                    <a:lumMod val="65000"/>
                    <a:lumOff val="35000"/>
                  </a:schemeClr>
                </a:solidFill>
                <a:latin typeface="PT Sans" panose="020B0503020203020204" pitchFamily="34" charset="0"/>
              </a:rPr>
              <a:t> </a:t>
            </a:r>
            <a:r>
              <a:rPr lang="en-US" sz="1600" dirty="0">
                <a:solidFill>
                  <a:schemeClr val="tx1">
                    <a:lumMod val="65000"/>
                    <a:lumOff val="35000"/>
                  </a:schemeClr>
                </a:solidFill>
              </a:rPr>
              <a:t>We strive to be a Professional Business Partner and Trusted Advisor with each of our clients. We help companies streamline and improve the way they buy, implement, and manage their technology infrastructures that support their mission critical business applications. </a:t>
            </a:r>
            <a:endParaRPr lang="en-US" sz="1600" dirty="0">
              <a:solidFill>
                <a:schemeClr val="tx1">
                  <a:lumMod val="65000"/>
                  <a:lumOff val="35000"/>
                </a:schemeClr>
              </a:solidFill>
              <a:latin typeface="PT Sans" panose="020B0503020203020204" pitchFamily="34" charset="0"/>
            </a:endParaRPr>
          </a:p>
        </p:txBody>
      </p:sp>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792" y="2043114"/>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3313" y="2043114"/>
            <a:ext cx="2436759" cy="1034087"/>
          </a:xfrm>
          <a:prstGeom prst="rect">
            <a:avLst/>
          </a:prstGeom>
        </p:spPr>
      </p:pic>
    </p:spTree>
    <p:extLst>
      <p:ext uri="{BB962C8B-B14F-4D97-AF65-F5344CB8AC3E}">
        <p14:creationId xmlns:p14="http://schemas.microsoft.com/office/powerpoint/2010/main" val="1183100250"/>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85508"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3" name="Rectangle 12"/>
          <p:cNvSpPr/>
          <p:nvPr/>
        </p:nvSpPr>
        <p:spPr>
          <a:xfrm>
            <a:off x="304292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4" name="Rectangle 13"/>
          <p:cNvSpPr/>
          <p:nvPr/>
        </p:nvSpPr>
        <p:spPr>
          <a:xfrm>
            <a:off x="5224145"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5" name="Rectangle 14"/>
          <p:cNvSpPr/>
          <p:nvPr/>
        </p:nvSpPr>
        <p:spPr>
          <a:xfrm>
            <a:off x="740537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3" name="7 CuadroTexto"/>
          <p:cNvSpPr txBox="1"/>
          <p:nvPr/>
        </p:nvSpPr>
        <p:spPr>
          <a:xfrm>
            <a:off x="569595" y="4481781"/>
            <a:ext cx="2160588" cy="1182375"/>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Our programs will reduce IT costs, improve</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performance of the network, and assure a consistent level of service.</a:t>
            </a:r>
          </a:p>
        </p:txBody>
      </p:sp>
      <p:sp>
        <p:nvSpPr>
          <p:cNvPr id="25" name="TextBox 24"/>
          <p:cNvSpPr txBox="1"/>
          <p:nvPr/>
        </p:nvSpPr>
        <p:spPr>
          <a:xfrm>
            <a:off x="7759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Managed Services</a:t>
            </a:r>
          </a:p>
        </p:txBody>
      </p:sp>
      <p:sp>
        <p:nvSpPr>
          <p:cNvPr id="26" name="7 CuadroTexto"/>
          <p:cNvSpPr txBox="1"/>
          <p:nvPr/>
        </p:nvSpPr>
        <p:spPr>
          <a:xfrm>
            <a:off x="2768283" y="4481781"/>
            <a:ext cx="2160587"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assessment, design, implementation, management,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monitoring, and computer support services for all business computing needs. </a:t>
            </a:r>
          </a:p>
        </p:txBody>
      </p:sp>
      <p:sp>
        <p:nvSpPr>
          <p:cNvPr id="27" name="TextBox 26"/>
          <p:cNvSpPr txBox="1"/>
          <p:nvPr/>
        </p:nvSpPr>
        <p:spPr>
          <a:xfrm>
            <a:off x="2976245"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IT Consulting</a:t>
            </a:r>
          </a:p>
        </p:txBody>
      </p:sp>
      <p:sp>
        <p:nvSpPr>
          <p:cNvPr id="28" name="7 CuadroTexto"/>
          <p:cNvSpPr txBox="1"/>
          <p:nvPr/>
        </p:nvSpPr>
        <p:spPr>
          <a:xfrm>
            <a:off x="4937600" y="4684981"/>
            <a:ext cx="2160588" cy="964367"/>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SharePoint and Office 365 give you and the people you work with a better way to get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things done together.</a:t>
            </a:r>
          </a:p>
        </p:txBody>
      </p:sp>
      <p:sp>
        <p:nvSpPr>
          <p:cNvPr id="29" name="TextBox 28"/>
          <p:cNvSpPr txBox="1"/>
          <p:nvPr/>
        </p:nvSpPr>
        <p:spPr>
          <a:xfrm>
            <a:off x="5144770" y="4170631"/>
            <a:ext cx="1746250" cy="296863"/>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Microsoft Solutions</a:t>
            </a:r>
          </a:p>
        </p:txBody>
      </p:sp>
      <p:sp>
        <p:nvSpPr>
          <p:cNvPr id="30" name="7 CuadroTexto"/>
          <p:cNvSpPr txBox="1"/>
          <p:nvPr/>
        </p:nvSpPr>
        <p:spPr>
          <a:xfrm>
            <a:off x="718629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IT staffing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services for a variety of industries in the local market including manufacturing,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finance, healthcare, among others.</a:t>
            </a:r>
          </a:p>
        </p:txBody>
      </p:sp>
      <p:sp>
        <p:nvSpPr>
          <p:cNvPr id="31" name="TextBox 30"/>
          <p:cNvSpPr txBox="1"/>
          <p:nvPr/>
        </p:nvSpPr>
        <p:spPr>
          <a:xfrm>
            <a:off x="73926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IT Staffing</a:t>
            </a:r>
          </a:p>
        </p:txBody>
      </p:sp>
      <p:sp>
        <p:nvSpPr>
          <p:cNvPr id="16" name="TextBox 15"/>
          <p:cNvSpPr txBox="1"/>
          <p:nvPr/>
        </p:nvSpPr>
        <p:spPr>
          <a:xfrm>
            <a:off x="4649788" y="827088"/>
            <a:ext cx="2952750" cy="585787"/>
          </a:xfrm>
          <a:prstGeom prst="rect">
            <a:avLst/>
          </a:prstGeom>
          <a:noFill/>
        </p:spPr>
        <p:txBody>
          <a:bodyPr>
            <a:spAutoFit/>
          </a:bodyPr>
          <a:lstStyle/>
          <a:p>
            <a:pPr algn="ctr" defTabSz="914354" eaLnBrk="1" fontAlgn="auto" hangingPunct="1">
              <a:spcBef>
                <a:spcPts val="0"/>
              </a:spcBef>
              <a:spcAft>
                <a:spcPts val="0"/>
              </a:spcAft>
              <a:defRPr/>
            </a:pPr>
            <a:r>
              <a:rPr lang="en-US" sz="3200" dirty="0">
                <a:solidFill>
                  <a:schemeClr val="tx1">
                    <a:lumMod val="75000"/>
                    <a:lumOff val="25000"/>
                  </a:schemeClr>
                </a:solidFill>
                <a:latin typeface="PT Sans" panose="020B0503020203020204" pitchFamily="34" charset="0"/>
              </a:rPr>
              <a:t>Our Services</a:t>
            </a:r>
          </a:p>
        </p:txBody>
      </p:sp>
      <p:sp>
        <p:nvSpPr>
          <p:cNvPr id="17" name="7 CuadroTexto"/>
          <p:cNvSpPr txBox="1"/>
          <p:nvPr/>
        </p:nvSpPr>
        <p:spPr>
          <a:xfrm>
            <a:off x="1912938" y="1439015"/>
            <a:ext cx="8424862" cy="707886"/>
          </a:xfrm>
          <a:prstGeom prst="rect">
            <a:avLst/>
          </a:prstGeom>
          <a:noFill/>
        </p:spPr>
        <p:txBody>
          <a:bodyPr>
            <a:spAutoFit/>
          </a:bodyPr>
          <a:lstStyle/>
          <a:p>
            <a:pPr algn="ctr" defTabSz="914354" eaLnBrk="1" fontAlgn="auto" hangingPunct="1">
              <a:lnSpc>
                <a:spcPts val="1600"/>
              </a:lnSpc>
              <a:spcBef>
                <a:spcPts val="0"/>
              </a:spcBef>
              <a:spcAft>
                <a:spcPts val="0"/>
              </a:spcAft>
              <a:defRPr/>
            </a:pPr>
            <a:endParaRPr lang="en-US" sz="1400" dirty="0">
              <a:solidFill>
                <a:schemeClr val="tx1">
                  <a:lumMod val="65000"/>
                  <a:lumOff val="35000"/>
                </a:schemeClr>
              </a:solidFill>
              <a:latin typeface="PT Sans" panose="020B0503020203020204" pitchFamily="34" charset="0"/>
            </a:endParaRPr>
          </a:p>
          <a:p>
            <a:pPr algn="ctr" defTabSz="914354" eaLnBrk="1" fontAlgn="auto" hangingPunct="1">
              <a:lnSpc>
                <a:spcPts val="1600"/>
              </a:lnSpc>
              <a:spcBef>
                <a:spcPts val="0"/>
              </a:spcBef>
              <a:spcAft>
                <a:spcPts val="0"/>
              </a:spcAft>
              <a:defRPr/>
            </a:pPr>
            <a:r>
              <a:rPr lang="en-US" sz="1400" dirty="0">
                <a:solidFill>
                  <a:schemeClr val="tx1">
                    <a:lumMod val="65000"/>
                    <a:lumOff val="35000"/>
                  </a:schemeClr>
                </a:solidFill>
                <a:latin typeface="PT Sans" panose="020B0503020203020204" pitchFamily="34" charset="0"/>
              </a:rPr>
              <a:t>All Lines/</a:t>
            </a:r>
            <a:r>
              <a:rPr lang="en-US" sz="1400" dirty="0" err="1">
                <a:solidFill>
                  <a:schemeClr val="tx1">
                    <a:lumMod val="65000"/>
                    <a:lumOff val="35000"/>
                  </a:schemeClr>
                </a:solidFill>
                <a:latin typeface="PT Sans" panose="020B0503020203020204" pitchFamily="34" charset="0"/>
              </a:rPr>
              <a:t>LANtek</a:t>
            </a:r>
            <a:r>
              <a:rPr lang="en-US" sz="1400" dirty="0">
                <a:solidFill>
                  <a:schemeClr val="tx1">
                    <a:lumMod val="65000"/>
                    <a:lumOff val="35000"/>
                  </a:schemeClr>
                </a:solidFill>
                <a:latin typeface="PT Sans" panose="020B0503020203020204" pitchFamily="34" charset="0"/>
              </a:rPr>
              <a:t> is the only IT Services company in the region able to deliver the full range of services we can. From hardware to hosting we can keep your business efficient and in top production. </a:t>
            </a:r>
          </a:p>
        </p:txBody>
      </p:sp>
      <p:cxnSp>
        <p:nvCxnSpPr>
          <p:cNvPr id="21" name="Straight Connector 20"/>
          <p:cNvCxnSpPr/>
          <p:nvPr/>
        </p:nvCxnSpPr>
        <p:spPr>
          <a:xfrm>
            <a:off x="2402625" y="150971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25350" y="150971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Diamond 23"/>
          <p:cNvSpPr/>
          <p:nvPr/>
        </p:nvSpPr>
        <p:spPr>
          <a:xfrm>
            <a:off x="6152300" y="141287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795" y="2660919"/>
            <a:ext cx="990600" cy="866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508" y="2794268"/>
            <a:ext cx="628650" cy="600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857" y="2822843"/>
            <a:ext cx="600075"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3370" y="2908568"/>
            <a:ext cx="571500" cy="485775"/>
          </a:xfrm>
          <a:prstGeom prst="rect">
            <a:avLst/>
          </a:prstGeom>
        </p:spPr>
      </p:pic>
      <p:sp>
        <p:nvSpPr>
          <p:cNvPr id="33" name="Rectangle 32"/>
          <p:cNvSpPr/>
          <p:nvPr/>
        </p:nvSpPr>
        <p:spPr>
          <a:xfrm>
            <a:off x="954405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4" name="7 CuadroTexto"/>
          <p:cNvSpPr txBox="1"/>
          <p:nvPr/>
        </p:nvSpPr>
        <p:spPr>
          <a:xfrm>
            <a:off x="932497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a:rPr>
              <a:t>We provide proofs of concepts and assessments in all of these areas.  We can also provide demos on site at our data center in </a:t>
            </a:r>
            <a:r>
              <a:rPr lang="en-US" sz="1200" dirty="0" err="1">
                <a:solidFill>
                  <a:schemeClr val="tx1">
                    <a:lumMod val="65000"/>
                    <a:lumOff val="35000"/>
                  </a:schemeClr>
                </a:solidFill>
                <a:latin typeface="PT Sans" panose="020B0503020203020204"/>
              </a:rPr>
              <a:t>Warrendale</a:t>
            </a:r>
            <a:r>
              <a:rPr lang="en-US" sz="1200" dirty="0">
                <a:solidFill>
                  <a:schemeClr val="tx1">
                    <a:lumMod val="65000"/>
                    <a:lumOff val="35000"/>
                  </a:schemeClr>
                </a:solidFill>
                <a:latin typeface="PT Sans" panose="020B0503020203020204"/>
              </a:rPr>
              <a:t>. </a:t>
            </a:r>
          </a:p>
          <a:p>
            <a:pPr algn="ctr" defTabSz="914354" eaLnBrk="1" fontAlgn="auto" hangingPunct="1">
              <a:lnSpc>
                <a:spcPts val="1733"/>
              </a:lnSpc>
              <a:spcBef>
                <a:spcPts val="0"/>
              </a:spcBef>
              <a:spcAft>
                <a:spcPts val="0"/>
              </a:spcAft>
              <a:defRPr/>
            </a:pPr>
            <a:endParaRPr lang="en-US" sz="1200" dirty="0">
              <a:solidFill>
                <a:schemeClr val="tx1">
                  <a:lumMod val="65000"/>
                  <a:lumOff val="35000"/>
                </a:schemeClr>
              </a:solidFill>
              <a:latin typeface="PT Sans" panose="020B0503020203020204"/>
            </a:endParaRPr>
          </a:p>
        </p:txBody>
      </p:sp>
      <p:sp>
        <p:nvSpPr>
          <p:cNvPr id="35" name="TextBox 34"/>
          <p:cNvSpPr txBox="1"/>
          <p:nvPr/>
        </p:nvSpPr>
        <p:spPr>
          <a:xfrm>
            <a:off x="9216708" y="4184327"/>
            <a:ext cx="2449830" cy="297454"/>
          </a:xfrm>
          <a:prstGeom prst="rect">
            <a:avLst/>
          </a:prstGeom>
          <a:noFill/>
        </p:spPr>
        <p:txBody>
          <a:bodyPr wrap="square">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Enterprise Infrastructure</a:t>
            </a: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8712" y="2851418"/>
            <a:ext cx="638175" cy="542925"/>
          </a:xfrm>
          <a:prstGeom prst="rect">
            <a:avLst/>
          </a:prstGeom>
        </p:spPr>
      </p:pic>
    </p:spTree>
    <p:extLst>
      <p:ext uri="{BB962C8B-B14F-4D97-AF65-F5344CB8AC3E}">
        <p14:creationId xmlns:p14="http://schemas.microsoft.com/office/powerpoint/2010/main" val="75229358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What are we going to cover?</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What is</a:t>
            </a:r>
            <a:r>
              <a:rPr lang="en-US" baseline="0" dirty="0"/>
              <a:t> Power BI?</a:t>
            </a:r>
          </a:p>
          <a:p>
            <a:r>
              <a:rPr lang="en-US" baseline="0" dirty="0"/>
              <a:t>Why is Power BI useful?</a:t>
            </a:r>
          </a:p>
          <a:p>
            <a:r>
              <a:rPr lang="en-US" baseline="0" dirty="0"/>
              <a:t>Why do you care?</a:t>
            </a:r>
            <a:endParaRPr lang="en-US" dirty="0"/>
          </a:p>
        </p:txBody>
      </p:sp>
    </p:spTree>
    <p:extLst>
      <p:ext uri="{BB962C8B-B14F-4D97-AF65-F5344CB8AC3E}">
        <p14:creationId xmlns:p14="http://schemas.microsoft.com/office/powerpoint/2010/main" val="314774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Meet Chris</a:t>
            </a:r>
            <a:r>
              <a:rPr lang="en-US" baseline="0" dirty="0"/>
              <a:t> from accounting</a:t>
            </a:r>
            <a:endParaRPr lang="en-US" dirty="0"/>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Technical non-technical user</a:t>
            </a:r>
          </a:p>
          <a:p>
            <a:r>
              <a:rPr lang="en-US" dirty="0"/>
              <a:t>Great with numbers, great with data</a:t>
            </a:r>
          </a:p>
          <a:p>
            <a:r>
              <a:rPr lang="en-US" dirty="0"/>
              <a:t>Comfortable with Excel</a:t>
            </a:r>
          </a:p>
          <a:p>
            <a:r>
              <a:rPr lang="en-US" dirty="0"/>
              <a:t>Can write</a:t>
            </a:r>
            <a:r>
              <a:rPr lang="en-US" baseline="0" dirty="0"/>
              <a:t> a query if his or her life depends on it</a:t>
            </a:r>
          </a:p>
          <a:p>
            <a:r>
              <a:rPr lang="en-US" dirty="0"/>
              <a:t>Understands the ERP system in and out</a:t>
            </a:r>
            <a:endParaRPr lang="en-US" baseline="0" dirty="0"/>
          </a:p>
        </p:txBody>
      </p:sp>
    </p:spTree>
    <p:extLst>
      <p:ext uri="{BB962C8B-B14F-4D97-AF65-F5344CB8AC3E}">
        <p14:creationId xmlns:p14="http://schemas.microsoft.com/office/powerpoint/2010/main" val="2725444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What’s the problem?</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No IT support</a:t>
            </a:r>
          </a:p>
          <a:p>
            <a:r>
              <a:rPr lang="en-US" dirty="0"/>
              <a:t>Most of the data lives in excel (</a:t>
            </a:r>
            <a:r>
              <a:rPr lang="en-US" dirty="0" err="1"/>
              <a:t>spreadmarts</a:t>
            </a:r>
            <a:r>
              <a:rPr lang="en-US" dirty="0"/>
              <a:t>)</a:t>
            </a:r>
          </a:p>
          <a:p>
            <a:pPr lvl="1"/>
            <a:r>
              <a:rPr lang="en-US" dirty="0"/>
              <a:t>Some is manually curated</a:t>
            </a:r>
          </a:p>
          <a:p>
            <a:r>
              <a:rPr lang="en-US" dirty="0"/>
              <a:t>Data</a:t>
            </a:r>
            <a:r>
              <a:rPr lang="en-US" baseline="0" dirty="0"/>
              <a:t> needs cleansed</a:t>
            </a:r>
          </a:p>
          <a:p>
            <a:r>
              <a:rPr lang="en-US" baseline="0" dirty="0"/>
              <a:t>No version control</a:t>
            </a:r>
          </a:p>
          <a:p>
            <a:pPr lvl="1"/>
            <a:r>
              <a:rPr lang="en-US" dirty="0"/>
              <a:t>Different copies of reports</a:t>
            </a:r>
          </a:p>
          <a:p>
            <a:pPr lvl="1"/>
            <a:r>
              <a:rPr lang="en-US" dirty="0"/>
              <a:t>Reports can be edited, overwritten, broken</a:t>
            </a:r>
            <a:endParaRPr lang="en-US" baseline="0" dirty="0"/>
          </a:p>
          <a:p>
            <a:r>
              <a:rPr lang="en-US" dirty="0"/>
              <a:t>Time consuming process</a:t>
            </a:r>
          </a:p>
        </p:txBody>
      </p:sp>
    </p:spTree>
    <p:extLst>
      <p:ext uri="{BB962C8B-B14F-4D97-AF65-F5344CB8AC3E}">
        <p14:creationId xmlns:p14="http://schemas.microsoft.com/office/powerpoint/2010/main" val="333506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How would you normally solve it?</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Excel</a:t>
            </a:r>
          </a:p>
          <a:p>
            <a:r>
              <a:rPr lang="en-US" dirty="0" err="1"/>
              <a:t>Vlookups</a:t>
            </a:r>
            <a:endParaRPr lang="en-US" dirty="0"/>
          </a:p>
          <a:p>
            <a:r>
              <a:rPr lang="en-US" dirty="0"/>
              <a:t>Access</a:t>
            </a:r>
          </a:p>
          <a:p>
            <a:r>
              <a:rPr lang="en-US" dirty="0"/>
              <a:t>Manual work</a:t>
            </a:r>
          </a:p>
        </p:txBody>
      </p:sp>
    </p:spTree>
    <p:extLst>
      <p:ext uri="{BB962C8B-B14F-4D97-AF65-F5344CB8AC3E}">
        <p14:creationId xmlns:p14="http://schemas.microsoft.com/office/powerpoint/2010/main" val="3467529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ue" id="{B17F88B6-BC58-458D-8490-F9AE6F2E80D0}" vid="{FF2F1AA3-1760-4C00-8312-FF91414702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Template>
  <TotalTime>3568</TotalTime>
  <Words>549</Words>
  <Application>Microsoft Office PowerPoint</Application>
  <PresentationFormat>Widescreen</PresentationFormat>
  <Paragraphs>103</Paragraphs>
  <Slides>19</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Calibri Light</vt:lpstr>
      <vt:lpstr>FontAwesome</vt:lpstr>
      <vt:lpstr>PT Sans</vt:lpstr>
      <vt:lpstr>Office Theme</vt:lpstr>
      <vt:lpstr>Package</vt:lpstr>
      <vt:lpstr>Power BI: Start to Finish</vt:lpstr>
      <vt:lpstr>Background</vt:lpstr>
      <vt:lpstr>About me</vt:lpstr>
      <vt:lpstr>PowerPoint Presentation</vt:lpstr>
      <vt:lpstr>PowerPoint Presentation</vt:lpstr>
      <vt:lpstr>What are we going to cover?</vt:lpstr>
      <vt:lpstr>Meet Chris from accounting</vt:lpstr>
      <vt:lpstr>What’s the problem?</vt:lpstr>
      <vt:lpstr>How would you normally solve it?</vt:lpstr>
      <vt:lpstr>How do you get the data?</vt:lpstr>
      <vt:lpstr>Demo</vt:lpstr>
      <vt:lpstr>How do you model it?</vt:lpstr>
      <vt:lpstr>Demo</vt:lpstr>
      <vt:lpstr>How do you visualize it?</vt:lpstr>
      <vt:lpstr>Demo</vt:lpstr>
      <vt:lpstr>How do you publish it?</vt:lpstr>
      <vt:lpstr>Demo</vt:lpstr>
      <vt:lpstr>What happens when it becomes an “IT” project?</vt:lpstr>
      <vt:lpstr>Resources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Anyse Spang</dc:creator>
  <cp:lastModifiedBy>Eugene Meidinger</cp:lastModifiedBy>
  <cp:revision>129</cp:revision>
  <cp:lastPrinted>2015-03-09T17:08:47Z</cp:lastPrinted>
  <dcterms:created xsi:type="dcterms:W3CDTF">2015-03-04T15:34:54Z</dcterms:created>
  <dcterms:modified xsi:type="dcterms:W3CDTF">2016-07-16T16:56:08Z</dcterms:modified>
</cp:coreProperties>
</file>