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0" r:id="rId4"/>
    <p:sldId id="258" r:id="rId5"/>
    <p:sldId id="277" r:id="rId6"/>
    <p:sldId id="259" r:id="rId7"/>
    <p:sldId id="261" r:id="rId8"/>
    <p:sldId id="272" r:id="rId9"/>
    <p:sldId id="269" r:id="rId10"/>
    <p:sldId id="262" r:id="rId11"/>
    <p:sldId id="263" r:id="rId12"/>
    <p:sldId id="273" r:id="rId13"/>
    <p:sldId id="267" r:id="rId14"/>
    <p:sldId id="274" r:id="rId15"/>
    <p:sldId id="268" r:id="rId16"/>
    <p:sldId id="275" r:id="rId17"/>
    <p:sldId id="270" r:id="rId18"/>
    <p:sldId id="264" r:id="rId19"/>
    <p:sldId id="276" r:id="rId20"/>
    <p:sldId id="265" r:id="rId21"/>
    <p:sldId id="271" r:id="rId22"/>
    <p:sldId id="266" r:id="rId23"/>
  </p:sldIdLst>
  <p:sldSz cx="12192000" cy="6858000"/>
  <p:notesSz cx="7010400" cy="9296400"/>
  <p:defaultTextStyle>
    <a:defPPr>
      <a:defRPr lang="en-US"/>
    </a:defPPr>
    <a:lvl1pPr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56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28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00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7213" indent="1588" algn="l" defTabSz="91281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0"/>
    <a:srgbClr val="0EAAE3"/>
    <a:srgbClr val="00C6FD"/>
    <a:srgbClr val="00A0CC"/>
    <a:srgbClr val="3F3F3F"/>
    <a:srgbClr val="008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57" autoAdjust="0"/>
  </p:normalViewPr>
  <p:slideViewPr>
    <p:cSldViewPr snapToGrid="0">
      <p:cViewPr varScale="1">
        <p:scale>
          <a:sx n="78" d="100"/>
          <a:sy n="78" d="100"/>
        </p:scale>
        <p:origin x="138" y="84"/>
      </p:cViewPr>
      <p:guideLst/>
    </p:cSldViewPr>
  </p:slideViewPr>
  <p:outlineViewPr>
    <p:cViewPr>
      <p:scale>
        <a:sx n="33" d="100"/>
        <a:sy n="33" d="100"/>
      </p:scale>
      <p:origin x="0" y="-32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0"/>
    </p:cViewPr>
  </p:sorterViewPr>
  <p:notesViewPr>
    <p:cSldViewPr snapToGrid="0">
      <p:cViewPr varScale="1">
        <p:scale>
          <a:sx n="69" d="100"/>
          <a:sy n="69" d="100"/>
        </p:scale>
        <p:origin x="32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 defTabSz="931671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 defTabSz="931671" eaLnBrk="1" fontAlgn="auto" hangingPunct="1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D1903270-7BBC-486C-A54F-ABC92DD8C960}" type="datetimeFigureOut">
              <a:rPr lang="en-US"/>
              <a:pPr>
                <a:defRPr/>
              </a:pPr>
              <a:t>4/30/2016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 defTabSz="931671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 defTabSz="931671" eaLnBrk="1" fontAlgn="auto" hangingPunct="1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BA97AE8D-6F9F-464C-B5D4-EC0A0B60B6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94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145" cy="465743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4" y="0"/>
            <a:ext cx="3038145" cy="465743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1B8FC763-5363-43F3-9BD6-5BABCE46EE78}" type="datetimeFigureOut">
              <a:rPr lang="en-US" smtClean="0"/>
              <a:t>4/30/2016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139" tIns="44070" rIns="88139" bIns="4407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5" y="4474508"/>
            <a:ext cx="5607711" cy="3659842"/>
          </a:xfrm>
          <a:prstGeom prst="rect">
            <a:avLst/>
          </a:prstGeom>
        </p:spPr>
        <p:txBody>
          <a:bodyPr vert="horz" lIns="88139" tIns="44070" rIns="88139" bIns="4407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58"/>
            <a:ext cx="3038145" cy="465742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4" y="8830658"/>
            <a:ext cx="3038145" cy="465742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fld id="{25AFCE3F-A699-403D-B003-6243DA066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6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13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MERGE USING – the tables</a:t>
            </a:r>
          </a:p>
          <a:p>
            <a:r>
              <a:rPr lang="en-US" dirty="0"/>
              <a:t>WHEN MATCHED</a:t>
            </a:r>
            <a:r>
              <a:rPr lang="en-US" baseline="0" dirty="0"/>
              <a:t> – UPDATE</a:t>
            </a:r>
          </a:p>
          <a:p>
            <a:r>
              <a:rPr lang="en-US" baseline="0" dirty="0"/>
              <a:t>WHEN NOT MATCHED BY TARGET- INSERT</a:t>
            </a:r>
          </a:p>
          <a:p>
            <a:r>
              <a:rPr lang="en-US" baseline="0" dirty="0"/>
              <a:t>WHEN NOT MATCHED BY SOURCE – DELETE</a:t>
            </a:r>
          </a:p>
          <a:p>
            <a:r>
              <a:rPr lang="en-US" baseline="0" dirty="0"/>
              <a:t>OUTPUT - logging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25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https://technet.microsoft.com/en-us/library/ms189575%28v=sql.105%29.aspx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106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http://www.databasejournal.com/features/mssql/article.php/3464481/Using-a-Subquery-in-a-T-SQL-Statement.htm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439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21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https://msdn.microsoft.com/en-us/library/ms189461(v=sql.110).aspx</a:t>
            </a:r>
          </a:p>
          <a:p>
            <a:r>
              <a:rPr lang="en-US" dirty="0"/>
              <a:t>https://www.simple-talk.com/sql/t-sql-programming/window-functions-in-sql/</a:t>
            </a:r>
          </a:p>
          <a:p>
            <a:r>
              <a:rPr lang="en-US" dirty="0"/>
              <a:t>http://sqlmag.com/sql-server-2012/how-use-microsoft-sql-server-2012s-window-functions-part-1</a:t>
            </a:r>
          </a:p>
          <a:p>
            <a:r>
              <a:rPr lang="en-US" dirty="0" err="1"/>
              <a:t>Ansi</a:t>
            </a:r>
            <a:r>
              <a:rPr lang="en-US" dirty="0"/>
              <a:t> standard 2003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241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https://msdn.microsoft.com/en-us/library/ms189798(v=sql.110).aspx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63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https://msdn.microsoft.com/en-us/library/ms173454(v=sql.110).aspx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257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https://msdn.microsoft.com/en-us/library/hh213234(v=sql.110).aspx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751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https://msdn.microsoft.com/en-us/library/bb510625(v=sql.110).aspx</a:t>
            </a:r>
          </a:p>
          <a:p>
            <a:r>
              <a:rPr lang="en-US" dirty="0"/>
              <a:t>https://www.simple-talk.com/sql/learn-sql-server/the-merge-statement-in-sql-server-2008/</a:t>
            </a:r>
          </a:p>
          <a:p>
            <a:r>
              <a:rPr lang="en-US" dirty="0"/>
              <a:t>Introduced in the ANSI 2003 standard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FCE3F-A699-403D-B003-6243DA0661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89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8620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16"/>
          <p:cNvSpPr>
            <a:spLocks noGrp="1"/>
          </p:cNvSpPr>
          <p:nvPr>
            <p:ph type="pic" sz="quarter" idx="10"/>
          </p:nvPr>
        </p:nvSpPr>
        <p:spPr>
          <a:xfrm>
            <a:off x="1989669" y="2307813"/>
            <a:ext cx="1587499" cy="15609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685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28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-1" y="2150535"/>
            <a:ext cx="12192001" cy="3708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4325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856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34100" cy="6858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56441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25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997674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27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38" y="6054852"/>
            <a:ext cx="1441905" cy="496480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9956800" y="5791200"/>
            <a:ext cx="2133600" cy="901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6054852"/>
            <a:ext cx="1169924" cy="4964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3" r:id="rId2"/>
    <p:sldLayoutId id="2147483725" r:id="rId3"/>
    <p:sldLayoutId id="2147483726" r:id="rId4"/>
    <p:sldLayoutId id="2147483737" r:id="rId5"/>
    <p:sldLayoutId id="2147483769" r:id="rId6"/>
    <p:sldLayoutId id="2147483770" r:id="rId7"/>
    <p:sldLayoutId id="2147483771" r:id="rId8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sqlgene.com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2235200" y="3255963"/>
            <a:ext cx="36671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257925" y="3255963"/>
            <a:ext cx="36687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iamond 13"/>
          <p:cNvSpPr/>
          <p:nvPr/>
        </p:nvSpPr>
        <p:spPr>
          <a:xfrm>
            <a:off x="5984875" y="3159125"/>
            <a:ext cx="192088" cy="193675"/>
          </a:xfrm>
          <a:prstGeom prst="diamond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PT Sans" panose="020B0503020203020204" pitchFamily="34" charset="0"/>
            </a:endParaRPr>
          </a:p>
        </p:txBody>
      </p:sp>
      <p:sp>
        <p:nvSpPr>
          <p:cNvPr id="3078" name="TextBox 25"/>
          <p:cNvSpPr txBox="1">
            <a:spLocks noChangeArrowheads="1"/>
          </p:cNvSpPr>
          <p:nvPr/>
        </p:nvSpPr>
        <p:spPr bwMode="auto">
          <a:xfrm>
            <a:off x="11658600" y="65786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en-US" altLang="en-US" sz="2400">
              <a:latin typeface="PT Sans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638800"/>
            <a:ext cx="12192000" cy="1219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PT Sans" panose="020B0503020203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403" y="4467558"/>
            <a:ext cx="2600325" cy="895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924" y="4467558"/>
            <a:ext cx="2436759" cy="10340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90086" y="2572713"/>
            <a:ext cx="3892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Eugene Meidinger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2235200" y="1007110"/>
            <a:ext cx="7691438" cy="124875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4000" dirty="0">
                <a:solidFill>
                  <a:schemeClr val="accent1"/>
                </a:solidFill>
                <a:ea typeface="+mn-ea"/>
                <a:cs typeface="+mn-cs"/>
              </a:rPr>
              <a:t>Intermediate Querying: </a:t>
            </a:r>
            <a:br>
              <a:rPr lang="en-US" sz="4000" dirty="0">
                <a:solidFill>
                  <a:schemeClr val="accent1"/>
                </a:solidFill>
                <a:ea typeface="+mn-ea"/>
                <a:cs typeface="+mn-cs"/>
              </a:rPr>
            </a:br>
            <a:r>
              <a:rPr lang="en-US" sz="4000" dirty="0">
                <a:solidFill>
                  <a:schemeClr val="accent1"/>
                </a:solidFill>
                <a:ea typeface="+mn-ea"/>
                <a:cs typeface="+mn-cs"/>
              </a:rPr>
              <a:t>Going Beyond Select 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27485" y="3488422"/>
            <a:ext cx="31370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@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sqlgene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www.sqlgene.com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 defTabSz="9143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emeidinger@all-lines-tech.com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is a windowing function?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Applies a function OVER a WINDOW of rows</a:t>
            </a:r>
          </a:p>
          <a:p>
            <a:r>
              <a:rPr lang="en-US" dirty="0"/>
              <a:t>Windows are grouped by PARTITIONs</a:t>
            </a:r>
          </a:p>
          <a:p>
            <a:r>
              <a:rPr lang="en-US" dirty="0"/>
              <a:t>Some functions depend on an </a:t>
            </a:r>
            <a:r>
              <a:rPr lang="en-US" dirty="0" err="1"/>
              <a:t>ORDERing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839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Ranking</a:t>
            </a:r>
            <a:r>
              <a:rPr lang="en-US" baseline="0" dirty="0"/>
              <a:t> functions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Row number</a:t>
            </a:r>
          </a:p>
          <a:p>
            <a:r>
              <a:rPr lang="en-US" dirty="0"/>
              <a:t>Rank</a:t>
            </a:r>
          </a:p>
          <a:p>
            <a:r>
              <a:rPr lang="en-US" dirty="0"/>
              <a:t>Dense Rank</a:t>
            </a:r>
          </a:p>
          <a:p>
            <a:r>
              <a:rPr lang="en-US" dirty="0" err="1"/>
              <a:t>Ntile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5002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When is it useful?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Auto-incrementing fields</a:t>
            </a:r>
          </a:p>
          <a:p>
            <a:pPr lvl="1"/>
            <a:r>
              <a:rPr lang="en-US" dirty="0"/>
              <a:t>Dense Rank helps with duplicates</a:t>
            </a:r>
          </a:p>
          <a:p>
            <a:pPr lvl="0"/>
            <a:r>
              <a:rPr lang="en-US" dirty="0"/>
              <a:t>Getting the last entry in a group</a:t>
            </a:r>
          </a:p>
        </p:txBody>
      </p:sp>
    </p:spTree>
    <p:extLst>
      <p:ext uri="{BB962C8B-B14F-4D97-AF65-F5344CB8AC3E}">
        <p14:creationId xmlns:p14="http://schemas.microsoft.com/office/powerpoint/2010/main" val="3189694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Aggregate functions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SUM, COUNT, MAX,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Uses</a:t>
            </a:r>
            <a:r>
              <a:rPr lang="en-US" baseline="0" dirty="0"/>
              <a:t> OVER for partitioning</a:t>
            </a:r>
          </a:p>
        </p:txBody>
      </p:sp>
    </p:spTree>
    <p:extLst>
      <p:ext uri="{BB962C8B-B14F-4D97-AF65-F5344CB8AC3E}">
        <p14:creationId xmlns:p14="http://schemas.microsoft.com/office/powerpoint/2010/main" val="458481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When is it</a:t>
            </a:r>
            <a:r>
              <a:rPr lang="en-US" baseline="0" dirty="0"/>
              <a:t> useful?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Ummmmm</a:t>
            </a:r>
            <a:r>
              <a:rPr lang="en-US" dirty="0"/>
              <a:t>……..</a:t>
            </a:r>
          </a:p>
          <a:p>
            <a:r>
              <a:rPr lang="en-US" dirty="0"/>
              <a:t>Running totals/averages</a:t>
            </a:r>
          </a:p>
          <a:p>
            <a:r>
              <a:rPr lang="en-US" dirty="0"/>
              <a:t>Aggregates by group</a:t>
            </a:r>
          </a:p>
        </p:txBody>
      </p:sp>
    </p:spTree>
    <p:extLst>
      <p:ext uri="{BB962C8B-B14F-4D97-AF65-F5344CB8AC3E}">
        <p14:creationId xmlns:p14="http://schemas.microsoft.com/office/powerpoint/2010/main" val="646626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Analytic</a:t>
            </a:r>
            <a:r>
              <a:rPr lang="en-US" baseline="0" dirty="0"/>
              <a:t> functions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 err="1"/>
              <a:t>First_value</a:t>
            </a:r>
            <a:endParaRPr lang="en-US" dirty="0"/>
          </a:p>
          <a:p>
            <a:r>
              <a:rPr lang="en-US" dirty="0" err="1"/>
              <a:t>Last_value</a:t>
            </a:r>
            <a:endParaRPr lang="en-US" dirty="0"/>
          </a:p>
          <a:p>
            <a:r>
              <a:rPr lang="en-US" dirty="0"/>
              <a:t>Lead</a:t>
            </a:r>
          </a:p>
          <a:p>
            <a:r>
              <a:rPr lang="en-US" dirty="0"/>
              <a:t>Lag</a:t>
            </a:r>
          </a:p>
          <a:p>
            <a:r>
              <a:rPr lang="en-US" dirty="0"/>
              <a:t>…and more</a:t>
            </a:r>
          </a:p>
        </p:txBody>
      </p:sp>
    </p:spTree>
    <p:extLst>
      <p:ext uri="{BB962C8B-B14F-4D97-AF65-F5344CB8AC3E}">
        <p14:creationId xmlns:p14="http://schemas.microsoft.com/office/powerpoint/2010/main" val="2615397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When is it useful?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Dealing</a:t>
            </a:r>
            <a:r>
              <a:rPr lang="en-US" baseline="0" dirty="0"/>
              <a:t> with a stream of events</a:t>
            </a:r>
          </a:p>
          <a:p>
            <a:pPr lvl="1"/>
            <a:r>
              <a:rPr lang="en-US" dirty="0"/>
              <a:t>Avoids </a:t>
            </a:r>
            <a:r>
              <a:rPr lang="en-US"/>
              <a:t>a messy self-join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931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Demo Slide – Window Functions</a:t>
            </a:r>
          </a:p>
        </p:txBody>
      </p:sp>
    </p:spTree>
    <p:extLst>
      <p:ext uri="{BB962C8B-B14F-4D97-AF65-F5344CB8AC3E}">
        <p14:creationId xmlns:p14="http://schemas.microsoft.com/office/powerpoint/2010/main" val="3944076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is the MERGE statement?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Powerful tool for basic ETL</a:t>
            </a:r>
          </a:p>
          <a:p>
            <a:r>
              <a:rPr lang="en-US" dirty="0"/>
              <a:t>Used to reconcile two data sources</a:t>
            </a:r>
          </a:p>
          <a:p>
            <a:r>
              <a:rPr lang="en-US" dirty="0"/>
              <a:t>Great for UPSERTS</a:t>
            </a:r>
          </a:p>
        </p:txBody>
      </p:sp>
    </p:spTree>
    <p:extLst>
      <p:ext uri="{BB962C8B-B14F-4D97-AF65-F5344CB8AC3E}">
        <p14:creationId xmlns:p14="http://schemas.microsoft.com/office/powerpoint/2010/main" val="42002778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More comfortable with T-SQL than SSIS</a:t>
            </a:r>
          </a:p>
          <a:p>
            <a:r>
              <a:rPr lang="en-US" dirty="0"/>
              <a:t>Logging</a:t>
            </a:r>
          </a:p>
          <a:p>
            <a:r>
              <a:rPr lang="en-US" dirty="0"/>
              <a:t>Moderately complicated merging criteria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When is it useful</a:t>
            </a:r>
          </a:p>
        </p:txBody>
      </p:sp>
    </p:spTree>
    <p:extLst>
      <p:ext uri="{BB962C8B-B14F-4D97-AF65-F5344CB8AC3E}">
        <p14:creationId xmlns:p14="http://schemas.microsoft.com/office/powerpoint/2010/main" val="1434050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About 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Business Intelligence developer</a:t>
            </a:r>
          </a:p>
          <a:p>
            <a:r>
              <a:rPr lang="en-US" dirty="0"/>
              <a:t>Certified in querying</a:t>
            </a:r>
            <a:r>
              <a:rPr lang="en-US" baseline="0" dirty="0"/>
              <a:t> and administering SQL Server</a:t>
            </a:r>
          </a:p>
          <a:p>
            <a:r>
              <a:rPr lang="en-US" dirty="0"/>
              <a:t>Went from SQL newb to SQL pro</a:t>
            </a:r>
          </a:p>
          <a:p>
            <a:r>
              <a:rPr lang="en-US" baseline="0" dirty="0"/>
              <a:t>Worked for All-Lines / </a:t>
            </a:r>
            <a:r>
              <a:rPr lang="en-US" baseline="0" dirty="0" err="1"/>
              <a:t>Lantek</a:t>
            </a:r>
            <a:r>
              <a:rPr lang="en-US" baseline="0" dirty="0"/>
              <a:t> for 4 years</a:t>
            </a:r>
          </a:p>
          <a:p>
            <a:r>
              <a:rPr lang="en-US" dirty="0"/>
              <a:t>Spoken at SQL User Group and SQL Saturdays</a:t>
            </a:r>
          </a:p>
          <a:p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493552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are the parts of a merge statement?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MERGE USING</a:t>
            </a:r>
          </a:p>
          <a:p>
            <a:r>
              <a:rPr lang="en-US" dirty="0"/>
              <a:t>WHEN MATCHED</a:t>
            </a:r>
          </a:p>
          <a:p>
            <a:r>
              <a:rPr lang="en-US" dirty="0"/>
              <a:t>WHEN NOT MATCHED BY TARGET</a:t>
            </a:r>
          </a:p>
          <a:p>
            <a:r>
              <a:rPr lang="en-US" dirty="0"/>
              <a:t>WHEN NOT MATCHED BY SOURCE</a:t>
            </a:r>
          </a:p>
          <a:p>
            <a:r>
              <a:rPr lang="en-US" dirty="0"/>
              <a:t>OUTPUT</a:t>
            </a:r>
          </a:p>
        </p:txBody>
      </p:sp>
    </p:spTree>
    <p:extLst>
      <p:ext uri="{BB962C8B-B14F-4D97-AF65-F5344CB8AC3E}">
        <p14:creationId xmlns:p14="http://schemas.microsoft.com/office/powerpoint/2010/main" val="2463076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Demo Slide – MERGE</a:t>
            </a:r>
            <a:r>
              <a:rPr lang="en-US" baseline="0" dirty="0"/>
              <a:t>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945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655064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is this talk about?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Where do you go once</a:t>
            </a:r>
            <a:r>
              <a:rPr lang="en-US" baseline="0" dirty="0"/>
              <a:t> you know the basics?</a:t>
            </a:r>
          </a:p>
          <a:p>
            <a:r>
              <a:rPr lang="en-US" baseline="0" dirty="0"/>
              <a:t>SQL Querying 102</a:t>
            </a:r>
          </a:p>
          <a:p>
            <a:r>
              <a:rPr lang="en-US" dirty="0"/>
              <a:t>Learning some TSQL features</a:t>
            </a:r>
            <a:endParaRPr lang="en-US" baseline="0" dirty="0"/>
          </a:p>
          <a:p>
            <a:r>
              <a:rPr lang="en-US" baseline="0" dirty="0"/>
              <a:t>Will be doing demos</a:t>
            </a:r>
          </a:p>
        </p:txBody>
      </p:sp>
    </p:spTree>
    <p:extLst>
      <p:ext uri="{BB962C8B-B14F-4D97-AF65-F5344CB8AC3E}">
        <p14:creationId xmlns:p14="http://schemas.microsoft.com/office/powerpoint/2010/main" val="1242102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we will cover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baseline="0" dirty="0"/>
              <a:t>Going beyond the basics</a:t>
            </a:r>
          </a:p>
          <a:p>
            <a:r>
              <a:rPr lang="en-US" baseline="0" dirty="0"/>
              <a:t>Subqueries</a:t>
            </a:r>
          </a:p>
          <a:p>
            <a:r>
              <a:rPr lang="en-US" baseline="0" dirty="0"/>
              <a:t>Window Functions</a:t>
            </a:r>
          </a:p>
          <a:p>
            <a:pPr lvl="1"/>
            <a:r>
              <a:rPr lang="en-US" baseline="0" dirty="0"/>
              <a:t>Ranking functions</a:t>
            </a:r>
          </a:p>
          <a:p>
            <a:pPr lvl="1"/>
            <a:r>
              <a:rPr lang="en-US" baseline="0" dirty="0"/>
              <a:t>Aggregate functions</a:t>
            </a:r>
          </a:p>
          <a:p>
            <a:pPr lvl="1"/>
            <a:r>
              <a:rPr lang="en-US" baseline="0" dirty="0"/>
              <a:t>Analytic functions</a:t>
            </a:r>
          </a:p>
          <a:p>
            <a:r>
              <a:rPr lang="en-US" baseline="0" dirty="0"/>
              <a:t>MERGE statement</a:t>
            </a:r>
          </a:p>
        </p:txBody>
      </p:sp>
    </p:spTree>
    <p:extLst>
      <p:ext uri="{BB962C8B-B14F-4D97-AF65-F5344CB8AC3E}">
        <p14:creationId xmlns:p14="http://schemas.microsoft.com/office/powerpoint/2010/main" val="4183572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Going beyond the basics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Learning syntax versus learning concepts</a:t>
            </a:r>
          </a:p>
          <a:p>
            <a:r>
              <a:rPr lang="en-US" dirty="0"/>
              <a:t>Today we are learning mostly syntax</a:t>
            </a:r>
          </a:p>
          <a:p>
            <a:r>
              <a:rPr lang="en-US" dirty="0"/>
              <a:t>SQL Cert is a great way to</a:t>
            </a:r>
            <a:r>
              <a:rPr lang="en-US" baseline="0" dirty="0"/>
              <a:t> learn syntax</a:t>
            </a:r>
          </a:p>
          <a:p>
            <a:r>
              <a:rPr lang="en-US" dirty="0"/>
              <a:t>Concepts require practice</a:t>
            </a:r>
          </a:p>
          <a:p>
            <a:r>
              <a:rPr lang="en-US" dirty="0"/>
              <a:t>Things to research</a:t>
            </a:r>
          </a:p>
          <a:p>
            <a:pPr lvl="1"/>
            <a:r>
              <a:rPr lang="en-US" dirty="0"/>
              <a:t>Execution Plans</a:t>
            </a:r>
          </a:p>
          <a:p>
            <a:pPr lvl="1"/>
            <a:r>
              <a:rPr lang="en-US" dirty="0"/>
              <a:t>Database theory (Sets, normalization,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Database engine internals</a:t>
            </a:r>
          </a:p>
        </p:txBody>
      </p:sp>
    </p:spTree>
    <p:extLst>
      <p:ext uri="{BB962C8B-B14F-4D97-AF65-F5344CB8AC3E}">
        <p14:creationId xmlns:p14="http://schemas.microsoft.com/office/powerpoint/2010/main" val="3219322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9557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What is a subquery?</a:t>
            </a:r>
          </a:p>
        </p:txBody>
      </p:sp>
      <p:pic>
        <p:nvPicPr>
          <p:cNvPr id="1028" name="Picture 4" descr="xzibit-yo-dawg - YO DAWG, I HEARD YOU LIKE QUERIES SO WE PUT A SUBQUERY IN YOUR QUERY SO YOU CAN QUERY WHILE YOU QUE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590" y="2465495"/>
            <a:ext cx="4608869" cy="306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 query inside of a query</a:t>
            </a:r>
          </a:p>
        </p:txBody>
      </p:sp>
    </p:spTree>
    <p:extLst>
      <p:ext uri="{BB962C8B-B14F-4D97-AF65-F5344CB8AC3E}">
        <p14:creationId xmlns:p14="http://schemas.microsoft.com/office/powerpoint/2010/main" val="554620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How can you use subqueries?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As a table value</a:t>
            </a:r>
          </a:p>
          <a:p>
            <a:pPr lvl="1"/>
            <a:r>
              <a:rPr lang="en-US" dirty="0"/>
              <a:t>From clause</a:t>
            </a:r>
          </a:p>
          <a:p>
            <a:pPr lvl="1"/>
            <a:r>
              <a:rPr lang="en-US" dirty="0"/>
              <a:t>Exists statement</a:t>
            </a:r>
          </a:p>
          <a:p>
            <a:r>
              <a:rPr lang="en-US" dirty="0"/>
              <a:t>As a list of values</a:t>
            </a:r>
          </a:p>
          <a:p>
            <a:pPr lvl="1"/>
            <a:r>
              <a:rPr lang="en-US" dirty="0"/>
              <a:t>IN statement</a:t>
            </a:r>
          </a:p>
          <a:p>
            <a:r>
              <a:rPr lang="en-US" dirty="0"/>
              <a:t>As a single value</a:t>
            </a:r>
          </a:p>
          <a:p>
            <a:pPr lvl="1"/>
            <a:r>
              <a:rPr lang="en-US" dirty="0"/>
              <a:t>Select clause</a:t>
            </a:r>
          </a:p>
          <a:p>
            <a:pPr lvl="1"/>
            <a:r>
              <a:rPr lang="en-US" dirty="0"/>
              <a:t>Where clause</a:t>
            </a:r>
          </a:p>
        </p:txBody>
      </p:sp>
    </p:spTree>
    <p:extLst>
      <p:ext uri="{BB962C8B-B14F-4D97-AF65-F5344CB8AC3E}">
        <p14:creationId xmlns:p14="http://schemas.microsoft.com/office/powerpoint/2010/main" val="266777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When is it useful?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Dealing with different granularities</a:t>
            </a:r>
          </a:p>
          <a:p>
            <a:r>
              <a:rPr lang="en-US" dirty="0"/>
              <a:t>Applying a filter to a generated field</a:t>
            </a:r>
          </a:p>
          <a:p>
            <a:r>
              <a:rPr lang="en-US" dirty="0"/>
              <a:t>Avoiding the “Where clause” trap with left outer joins</a:t>
            </a:r>
          </a:p>
          <a:p>
            <a:pPr lvl="1"/>
            <a:r>
              <a:rPr lang="en-US" dirty="0"/>
              <a:t>Filtering on a left outer join converts it to an inner join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89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Demo Slide - Subqueries</a:t>
            </a:r>
          </a:p>
        </p:txBody>
      </p:sp>
    </p:spTree>
    <p:extLst>
      <p:ext uri="{BB962C8B-B14F-4D97-AF65-F5344CB8AC3E}">
        <p14:creationId xmlns:p14="http://schemas.microsoft.com/office/powerpoint/2010/main" val="1089523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ue" id="{B17F88B6-BC58-458D-8490-F9AE6F2E80D0}" vid="{FF2F1AA3-1760-4C00-8312-FF91414702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</Template>
  <TotalTime>3228</TotalTime>
  <Words>475</Words>
  <Application>Microsoft Office PowerPoint</Application>
  <PresentationFormat>Widescreen</PresentationFormat>
  <Paragraphs>123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PT Sans</vt:lpstr>
      <vt:lpstr>Office Theme</vt:lpstr>
      <vt:lpstr>Intermediate Querying:  Going Beyond Select *</vt:lpstr>
      <vt:lpstr>About me</vt:lpstr>
      <vt:lpstr>What is this talk about?</vt:lpstr>
      <vt:lpstr>What we will cover</vt:lpstr>
      <vt:lpstr>Going beyond the basics</vt:lpstr>
      <vt:lpstr>What is a subquery?</vt:lpstr>
      <vt:lpstr>How can you use subqueries?</vt:lpstr>
      <vt:lpstr>When is it useful?</vt:lpstr>
      <vt:lpstr>Demo Slide - Subqueries</vt:lpstr>
      <vt:lpstr>What is a windowing function?</vt:lpstr>
      <vt:lpstr>Ranking functions</vt:lpstr>
      <vt:lpstr>When is it useful?</vt:lpstr>
      <vt:lpstr>Aggregate functions</vt:lpstr>
      <vt:lpstr>When is it useful?</vt:lpstr>
      <vt:lpstr>Analytic functions</vt:lpstr>
      <vt:lpstr>When is it useful?</vt:lpstr>
      <vt:lpstr>Demo Slide – Window Functions</vt:lpstr>
      <vt:lpstr>What is the MERGE statement?</vt:lpstr>
      <vt:lpstr>When is it useful</vt:lpstr>
      <vt:lpstr>What are the parts of a merge statement?</vt:lpstr>
      <vt:lpstr>Demo Slide – MERGE statement</vt:lpstr>
      <vt:lpstr>Questions?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Anyse Spang</dc:creator>
  <cp:lastModifiedBy>Eugene Meidinger</cp:lastModifiedBy>
  <cp:revision>98</cp:revision>
  <cp:lastPrinted>2015-03-09T17:08:47Z</cp:lastPrinted>
  <dcterms:created xsi:type="dcterms:W3CDTF">2015-03-04T15:34:54Z</dcterms:created>
  <dcterms:modified xsi:type="dcterms:W3CDTF">2016-04-30T11:18:48Z</dcterms:modified>
</cp:coreProperties>
</file>