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notesMasterIdLst>
    <p:notesMasterId r:id="rId25"/>
  </p:notesMasterIdLst>
  <p:handoutMasterIdLst>
    <p:handoutMasterId r:id="rId26"/>
  </p:handoutMasterIdLst>
  <p:sldIdLst>
    <p:sldId id="256" r:id="rId2"/>
    <p:sldId id="257" r:id="rId3"/>
    <p:sldId id="272" r:id="rId4"/>
    <p:sldId id="273"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8" r:id="rId19"/>
    <p:sldId id="287" r:id="rId20"/>
    <p:sldId id="293" r:id="rId21"/>
    <p:sldId id="290" r:id="rId22"/>
    <p:sldId id="291" r:id="rId23"/>
    <p:sldId id="292" r:id="rId24"/>
  </p:sldIdLst>
  <p:sldSz cx="12192000" cy="6858000"/>
  <p:notesSz cx="7010400" cy="9296400"/>
  <p:defaultTextStyle>
    <a:defPPr>
      <a:defRPr lang="en-US"/>
    </a:defPPr>
    <a:lvl1pPr algn="l" defTabSz="912813"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5613" indent="1588" algn="l" defTabSz="912813"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6060"/>
    <a:srgbClr val="0EAAE3"/>
    <a:srgbClr val="00C6FD"/>
    <a:srgbClr val="00A0CC"/>
    <a:srgbClr val="3F3F3F"/>
    <a:srgbClr val="008A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67" autoAdjust="0"/>
    <p:restoredTop sz="86410" autoAdjust="0"/>
  </p:normalViewPr>
  <p:slideViewPr>
    <p:cSldViewPr snapToGrid="0">
      <p:cViewPr varScale="1">
        <p:scale>
          <a:sx n="70" d="100"/>
          <a:sy n="70" d="100"/>
        </p:scale>
        <p:origin x="84" y="378"/>
      </p:cViewPr>
      <p:guideLst/>
    </p:cSldViewPr>
  </p:slideViewPr>
  <p:outlineViewPr>
    <p:cViewPr>
      <p:scale>
        <a:sx n="33" d="100"/>
        <a:sy n="33" d="100"/>
      </p:scale>
      <p:origin x="0" y="-4590"/>
    </p:cViewPr>
  </p:outlineViewPr>
  <p:notesTextViewPr>
    <p:cViewPr>
      <p:scale>
        <a:sx n="1" d="1"/>
        <a:sy n="1" d="1"/>
      </p:scale>
      <p:origin x="0" y="0"/>
    </p:cViewPr>
  </p:notesTextViewPr>
  <p:sorterViewPr>
    <p:cViewPr>
      <p:scale>
        <a:sx n="100" d="100"/>
        <a:sy n="100" d="100"/>
      </p:scale>
      <p:origin x="0" y="-2340"/>
    </p:cViewPr>
  </p:sorterViewPr>
  <p:notesViewPr>
    <p:cSldViewPr snapToGrid="0">
      <p:cViewPr varScale="1">
        <p:scale>
          <a:sx n="69" d="100"/>
          <a:sy n="69" d="100"/>
        </p:scale>
        <p:origin x="323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defTabSz="931671" eaLnBrk="1" fontAlgn="auto" hangingPunct="1">
              <a:spcBef>
                <a:spcPts val="0"/>
              </a:spcBef>
              <a:spcAft>
                <a:spcPts val="0"/>
              </a:spcAft>
              <a:defRPr sz="1300">
                <a:latin typeface="+mn-lt"/>
              </a:defRPr>
            </a:lvl1pPr>
          </a:lstStyle>
          <a:p>
            <a:pPr>
              <a:defRPr/>
            </a:pPr>
            <a:endParaRPr lang="en-US"/>
          </a:p>
        </p:txBody>
      </p:sp>
      <p:sp>
        <p:nvSpPr>
          <p:cNvPr id="3" name="Date Placeholder 2"/>
          <p:cNvSpPr>
            <a:spLocks noGrp="1"/>
          </p:cNvSpPr>
          <p:nvPr>
            <p:ph type="dt" sz="quarter" idx="1"/>
          </p:nvPr>
        </p:nvSpPr>
        <p:spPr>
          <a:xfrm>
            <a:off x="3970938" y="1"/>
            <a:ext cx="3037840" cy="466434"/>
          </a:xfrm>
          <a:prstGeom prst="rect">
            <a:avLst/>
          </a:prstGeom>
        </p:spPr>
        <p:txBody>
          <a:bodyPr vert="horz" lIns="93172" tIns="46586" rIns="93172" bIns="46586" rtlCol="0"/>
          <a:lstStyle>
            <a:lvl1pPr algn="r" defTabSz="931671" eaLnBrk="1" fontAlgn="auto" hangingPunct="1">
              <a:spcBef>
                <a:spcPts val="0"/>
              </a:spcBef>
              <a:spcAft>
                <a:spcPts val="0"/>
              </a:spcAft>
              <a:defRPr sz="1300" smtClean="0">
                <a:latin typeface="+mn-lt"/>
              </a:defRPr>
            </a:lvl1pPr>
          </a:lstStyle>
          <a:p>
            <a:pPr>
              <a:defRPr/>
            </a:pPr>
            <a:fld id="{D1903270-7BBC-486C-A54F-ABC92DD8C960}" type="datetimeFigureOut">
              <a:rPr lang="en-US"/>
              <a:pPr>
                <a:defRPr/>
              </a:pPr>
              <a:t>3/29/2016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2" tIns="46586" rIns="93172" bIns="46586" rtlCol="0" anchor="b"/>
          <a:lstStyle>
            <a:lvl1pPr algn="l" defTabSz="931671" eaLnBrk="1" fontAlgn="auto" hangingPunct="1">
              <a:spcBef>
                <a:spcPts val="0"/>
              </a:spcBef>
              <a:spcAft>
                <a:spcPts val="0"/>
              </a:spcAft>
              <a:defRPr sz="1300">
                <a:latin typeface="+mn-lt"/>
              </a:defRPr>
            </a:lvl1pPr>
          </a:lstStyle>
          <a:p>
            <a:pPr>
              <a:defRPr/>
            </a:pPr>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2" tIns="46586" rIns="93172" bIns="46586" rtlCol="0" anchor="b"/>
          <a:lstStyle>
            <a:lvl1pPr algn="r" defTabSz="931671" eaLnBrk="1" fontAlgn="auto" hangingPunct="1">
              <a:spcBef>
                <a:spcPts val="0"/>
              </a:spcBef>
              <a:spcAft>
                <a:spcPts val="0"/>
              </a:spcAft>
              <a:defRPr sz="1300" smtClean="0">
                <a:latin typeface="+mn-lt"/>
              </a:defRPr>
            </a:lvl1pPr>
          </a:lstStyle>
          <a:p>
            <a:pPr>
              <a:defRPr/>
            </a:pPr>
            <a:fld id="{BA97AE8D-6F9F-464C-B5D4-EC0A0B60B625}" type="slidenum">
              <a:rPr lang="en-US"/>
              <a:pPr>
                <a:defRPr/>
              </a:pPr>
              <a:t>‹#›</a:t>
            </a:fld>
            <a:endParaRPr lang="en-US"/>
          </a:p>
        </p:txBody>
      </p:sp>
    </p:spTree>
    <p:extLst>
      <p:ext uri="{BB962C8B-B14F-4D97-AF65-F5344CB8AC3E}">
        <p14:creationId xmlns:p14="http://schemas.microsoft.com/office/powerpoint/2010/main" val="1341094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45" cy="465743"/>
          </a:xfrm>
          <a:prstGeom prst="rect">
            <a:avLst/>
          </a:prstGeom>
        </p:spPr>
        <p:txBody>
          <a:bodyPr vert="horz" lIns="88139" tIns="44070" rIns="88139" bIns="44070" rtlCol="0"/>
          <a:lstStyle>
            <a:lvl1pPr algn="l">
              <a:defRPr sz="1200"/>
            </a:lvl1pPr>
          </a:lstStyle>
          <a:p>
            <a:endParaRPr lang="en-US"/>
          </a:p>
        </p:txBody>
      </p:sp>
      <p:sp>
        <p:nvSpPr>
          <p:cNvPr id="3" name="Date Placeholder 2"/>
          <p:cNvSpPr>
            <a:spLocks noGrp="1"/>
          </p:cNvSpPr>
          <p:nvPr>
            <p:ph type="dt" idx="1"/>
          </p:nvPr>
        </p:nvSpPr>
        <p:spPr>
          <a:xfrm>
            <a:off x="3970734" y="0"/>
            <a:ext cx="3038145" cy="465743"/>
          </a:xfrm>
          <a:prstGeom prst="rect">
            <a:avLst/>
          </a:prstGeom>
        </p:spPr>
        <p:txBody>
          <a:bodyPr vert="horz" lIns="88139" tIns="44070" rIns="88139" bIns="44070" rtlCol="0"/>
          <a:lstStyle>
            <a:lvl1pPr algn="r">
              <a:defRPr sz="1200"/>
            </a:lvl1pPr>
          </a:lstStyle>
          <a:p>
            <a:fld id="{1B8FC763-5363-43F3-9BD6-5BABCE46EE78}" type="datetimeFigureOut">
              <a:rPr lang="en-US" smtClean="0"/>
              <a:t>3/29/2016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88139" tIns="44070" rIns="88139" bIns="44070" rtlCol="0" anchor="ctr"/>
          <a:lstStyle/>
          <a:p>
            <a:endParaRPr lang="en-US"/>
          </a:p>
        </p:txBody>
      </p:sp>
      <p:sp>
        <p:nvSpPr>
          <p:cNvPr id="5" name="Notes Placeholder 4"/>
          <p:cNvSpPr>
            <a:spLocks noGrp="1"/>
          </p:cNvSpPr>
          <p:nvPr>
            <p:ph type="body" sz="quarter" idx="3"/>
          </p:nvPr>
        </p:nvSpPr>
        <p:spPr>
          <a:xfrm>
            <a:off x="701345" y="4474508"/>
            <a:ext cx="5607711" cy="3659842"/>
          </a:xfrm>
          <a:prstGeom prst="rect">
            <a:avLst/>
          </a:prstGeom>
        </p:spPr>
        <p:txBody>
          <a:bodyPr vert="horz" lIns="88139" tIns="44070" rIns="88139" bIns="4407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0658"/>
            <a:ext cx="3038145" cy="465742"/>
          </a:xfrm>
          <a:prstGeom prst="rect">
            <a:avLst/>
          </a:prstGeom>
        </p:spPr>
        <p:txBody>
          <a:bodyPr vert="horz" lIns="88139" tIns="44070" rIns="88139" bIns="44070" rtlCol="0" anchor="b"/>
          <a:lstStyle>
            <a:lvl1pPr algn="l">
              <a:defRPr sz="1200"/>
            </a:lvl1pPr>
          </a:lstStyle>
          <a:p>
            <a:endParaRPr lang="en-US"/>
          </a:p>
        </p:txBody>
      </p:sp>
      <p:sp>
        <p:nvSpPr>
          <p:cNvPr id="7" name="Slide Number Placeholder 6"/>
          <p:cNvSpPr>
            <a:spLocks noGrp="1"/>
          </p:cNvSpPr>
          <p:nvPr>
            <p:ph type="sldNum" sz="quarter" idx="5"/>
          </p:nvPr>
        </p:nvSpPr>
        <p:spPr>
          <a:xfrm>
            <a:off x="3970734" y="8830658"/>
            <a:ext cx="3038145" cy="465742"/>
          </a:xfrm>
          <a:prstGeom prst="rect">
            <a:avLst/>
          </a:prstGeom>
        </p:spPr>
        <p:txBody>
          <a:bodyPr vert="horz" lIns="88139" tIns="44070" rIns="88139" bIns="44070" rtlCol="0" anchor="b"/>
          <a:lstStyle>
            <a:lvl1pPr algn="r">
              <a:defRPr sz="1200"/>
            </a:lvl1pPr>
          </a:lstStyle>
          <a:p>
            <a:fld id="{25AFCE3F-A699-403D-B003-6243DA06617B}" type="slidenum">
              <a:rPr lang="en-US" smtClean="0"/>
              <a:t>‹#›</a:t>
            </a:fld>
            <a:endParaRPr lang="en-US"/>
          </a:p>
        </p:txBody>
      </p:sp>
    </p:spTree>
    <p:extLst>
      <p:ext uri="{BB962C8B-B14F-4D97-AF65-F5344CB8AC3E}">
        <p14:creationId xmlns:p14="http://schemas.microsoft.com/office/powerpoint/2010/main" val="278676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FCE3F-A699-403D-B003-6243DA06617B}" type="slidenum">
              <a:rPr lang="en-US" smtClean="0"/>
              <a:t>1</a:t>
            </a:fld>
            <a:endParaRPr lang="en-US"/>
          </a:p>
        </p:txBody>
      </p:sp>
    </p:spTree>
    <p:extLst>
      <p:ext uri="{BB962C8B-B14F-4D97-AF65-F5344CB8AC3E}">
        <p14:creationId xmlns:p14="http://schemas.microsoft.com/office/powerpoint/2010/main" val="2823413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AFCE3F-A699-403D-B003-6243DA06617B}" type="slidenum">
              <a:rPr lang="en-US" smtClean="0"/>
              <a:t>3</a:t>
            </a:fld>
            <a:endParaRPr lang="en-US"/>
          </a:p>
        </p:txBody>
      </p:sp>
    </p:spTree>
    <p:extLst>
      <p:ext uri="{BB962C8B-B14F-4D97-AF65-F5344CB8AC3E}">
        <p14:creationId xmlns:p14="http://schemas.microsoft.com/office/powerpoint/2010/main" val="1660807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Slide 1">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0" y="0"/>
            <a:ext cx="12192000" cy="6858000"/>
          </a:xfrm>
          <a:prstGeom prst="rect">
            <a:avLst/>
          </a:prstGeom>
        </p:spPr>
        <p:txBody>
          <a:bodyPr/>
          <a:lstStyle/>
          <a:p>
            <a:pPr lvl="0"/>
            <a:r>
              <a:rPr lang="en-US" noProof="0" smtClean="0"/>
              <a:t>Click icon to add picture</a:t>
            </a:r>
            <a:endParaRPr lang="en-US" noProof="0"/>
          </a:p>
        </p:txBody>
      </p:sp>
    </p:spTree>
    <p:extLst>
      <p:ext uri="{BB962C8B-B14F-4D97-AF65-F5344CB8AC3E}">
        <p14:creationId xmlns:p14="http://schemas.microsoft.com/office/powerpoint/2010/main" val="17862044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7">
    <p:spTree>
      <p:nvGrpSpPr>
        <p:cNvPr id="1" name=""/>
        <p:cNvGrpSpPr/>
        <p:nvPr/>
      </p:nvGrpSpPr>
      <p:grpSpPr>
        <a:xfrm>
          <a:off x="0" y="0"/>
          <a:ext cx="0" cy="0"/>
          <a:chOff x="0" y="0"/>
          <a:chExt cx="0" cy="0"/>
        </a:xfrm>
      </p:grpSpPr>
      <p:sp>
        <p:nvSpPr>
          <p:cNvPr id="6" name="Picture Placeholder 16"/>
          <p:cNvSpPr>
            <a:spLocks noGrp="1"/>
          </p:cNvSpPr>
          <p:nvPr>
            <p:ph type="pic" sz="quarter" idx="10"/>
          </p:nvPr>
        </p:nvSpPr>
        <p:spPr>
          <a:xfrm>
            <a:off x="1989669" y="2307813"/>
            <a:ext cx="1587499" cy="1560927"/>
          </a:xfrm>
          <a:prstGeom prst="rect">
            <a:avLst/>
          </a:prstGeom>
        </p:spPr>
        <p:txBody>
          <a:bodyPr/>
          <a:lstStyle/>
          <a:p>
            <a:pPr lvl="0"/>
            <a:r>
              <a:rPr lang="en-US" noProof="0" smtClean="0"/>
              <a:t>Click icon to add picture</a:t>
            </a:r>
            <a:endParaRPr lang="en-US" noProof="0" dirty="0"/>
          </a:p>
        </p:txBody>
      </p:sp>
    </p:spTree>
    <p:extLst>
      <p:ext uri="{BB962C8B-B14F-4D97-AF65-F5344CB8AC3E}">
        <p14:creationId xmlns:p14="http://schemas.microsoft.com/office/powerpoint/2010/main" val="336859536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lide 9">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028330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10">
    <p:spTree>
      <p:nvGrpSpPr>
        <p:cNvPr id="1" name=""/>
        <p:cNvGrpSpPr/>
        <p:nvPr/>
      </p:nvGrpSpPr>
      <p:grpSpPr>
        <a:xfrm>
          <a:off x="0" y="0"/>
          <a:ext cx="0" cy="0"/>
          <a:chOff x="0" y="0"/>
          <a:chExt cx="0" cy="0"/>
        </a:xfrm>
      </p:grpSpPr>
      <p:sp>
        <p:nvSpPr>
          <p:cNvPr id="2" name="Picture Placeholder 9"/>
          <p:cNvSpPr>
            <a:spLocks noGrp="1"/>
          </p:cNvSpPr>
          <p:nvPr>
            <p:ph type="pic" sz="quarter" idx="10"/>
          </p:nvPr>
        </p:nvSpPr>
        <p:spPr>
          <a:xfrm>
            <a:off x="-1" y="2150535"/>
            <a:ext cx="12192001" cy="3708400"/>
          </a:xfrm>
          <a:prstGeom prst="rect">
            <a:avLst/>
          </a:prstGeom>
        </p:spPr>
        <p:txBody>
          <a:bodyPr/>
          <a:lstStyle/>
          <a:p>
            <a:pPr lvl="0"/>
            <a:r>
              <a:rPr lang="en-US" noProof="0" smtClean="0"/>
              <a:t>Click icon to add picture</a:t>
            </a:r>
            <a:endParaRPr lang="en-US" noProof="0"/>
          </a:p>
        </p:txBody>
      </p:sp>
    </p:spTree>
    <p:extLst>
      <p:ext uri="{BB962C8B-B14F-4D97-AF65-F5344CB8AC3E}">
        <p14:creationId xmlns:p14="http://schemas.microsoft.com/office/powerpoint/2010/main" val="134325660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21">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85620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53">
    <p:spTree>
      <p:nvGrpSpPr>
        <p:cNvPr id="1" name=""/>
        <p:cNvGrpSpPr/>
        <p:nvPr/>
      </p:nvGrpSpPr>
      <p:grpSpPr>
        <a:xfrm>
          <a:off x="0" y="0"/>
          <a:ext cx="0" cy="0"/>
          <a:chOff x="0" y="0"/>
          <a:chExt cx="0" cy="0"/>
        </a:xfrm>
      </p:grpSpPr>
      <p:sp>
        <p:nvSpPr>
          <p:cNvPr id="3" name="Picture Placeholder 7"/>
          <p:cNvSpPr>
            <a:spLocks noGrp="1"/>
          </p:cNvSpPr>
          <p:nvPr>
            <p:ph type="pic" sz="quarter" idx="10"/>
          </p:nvPr>
        </p:nvSpPr>
        <p:spPr>
          <a:xfrm>
            <a:off x="0" y="0"/>
            <a:ext cx="6134100" cy="6858000"/>
          </a:xfrm>
          <a:prstGeom prst="rect">
            <a:avLst/>
          </a:prstGeom>
        </p:spPr>
        <p:txBody>
          <a:bodyPr/>
          <a:lstStyle/>
          <a:p>
            <a:pPr lvl="0"/>
            <a:r>
              <a:rPr lang="en-US" noProof="0" smtClean="0"/>
              <a:t>Click icon to add picture</a:t>
            </a:r>
            <a:endParaRPr lang="en-US" noProof="0"/>
          </a:p>
        </p:txBody>
      </p:sp>
    </p:spTree>
    <p:extLst>
      <p:ext uri="{BB962C8B-B14F-4D97-AF65-F5344CB8AC3E}">
        <p14:creationId xmlns:p14="http://schemas.microsoft.com/office/powerpoint/2010/main" val="155644115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54">
    <p:spTree>
      <p:nvGrpSpPr>
        <p:cNvPr id="1" name=""/>
        <p:cNvGrpSpPr/>
        <p:nvPr/>
      </p:nvGrpSpPr>
      <p:grpSpPr>
        <a:xfrm>
          <a:off x="0" y="0"/>
          <a:ext cx="0" cy="0"/>
          <a:chOff x="0" y="0"/>
          <a:chExt cx="0" cy="0"/>
        </a:xfrm>
      </p:grpSpPr>
      <p:sp>
        <p:nvSpPr>
          <p:cNvPr id="3" name="Picture Placeholder 7"/>
          <p:cNvSpPr>
            <a:spLocks noGrp="1"/>
          </p:cNvSpPr>
          <p:nvPr>
            <p:ph type="pic" sz="quarter" idx="10"/>
          </p:nvPr>
        </p:nvSpPr>
        <p:spPr>
          <a:xfrm>
            <a:off x="0" y="0"/>
            <a:ext cx="12192000" cy="3625850"/>
          </a:xfrm>
          <a:prstGeom prst="rect">
            <a:avLst/>
          </a:prstGeom>
        </p:spPr>
        <p:txBody>
          <a:bodyPr/>
          <a:lstStyle/>
          <a:p>
            <a:pPr lvl="0"/>
            <a:r>
              <a:rPr lang="en-US" noProof="0" smtClean="0"/>
              <a:t>Click icon to add picture</a:t>
            </a:r>
            <a:endParaRPr lang="en-US" noProof="0"/>
          </a:p>
        </p:txBody>
      </p:sp>
    </p:spTree>
    <p:extLst>
      <p:ext uri="{BB962C8B-B14F-4D97-AF65-F5344CB8AC3E}">
        <p14:creationId xmlns:p14="http://schemas.microsoft.com/office/powerpoint/2010/main" val="399767404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5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527774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Slide 8">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29900" y="6054852"/>
            <a:ext cx="1169924" cy="496480"/>
          </a:xfrm>
          <a:prstGeom prst="rect">
            <a:avLst/>
          </a:prstGeom>
        </p:spPr>
      </p:pic>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3538" y="6054852"/>
            <a:ext cx="1441905" cy="496480"/>
          </a:xfrm>
          <a:prstGeom prst="rect">
            <a:avLst/>
          </a:prstGeom>
        </p:spPr>
      </p:pic>
    </p:spTree>
    <p:extLst>
      <p:ext uri="{BB962C8B-B14F-4D97-AF65-F5344CB8AC3E}">
        <p14:creationId xmlns:p14="http://schemas.microsoft.com/office/powerpoint/2010/main" val="90615178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gi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363538" y="6054852"/>
            <a:ext cx="1441905" cy="496480"/>
          </a:xfrm>
          <a:prstGeom prst="rect">
            <a:avLst/>
          </a:prstGeom>
        </p:spPr>
      </p:pic>
      <p:sp>
        <p:nvSpPr>
          <p:cNvPr id="2" name="Rectangle 1"/>
          <p:cNvSpPr/>
          <p:nvPr userDrawn="1"/>
        </p:nvSpPr>
        <p:spPr>
          <a:xfrm>
            <a:off x="9956800" y="5791200"/>
            <a:ext cx="2133600" cy="901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0693400" y="6054852"/>
            <a:ext cx="1169924" cy="496480"/>
          </a:xfrm>
          <a:prstGeom prst="rect">
            <a:avLst/>
          </a:prstGeom>
        </p:spPr>
      </p:pic>
    </p:spTree>
  </p:cSld>
  <p:clrMap bg1="lt1" tx1="dk1" bg2="lt2" tx2="dk2" accent1="accent1" accent2="accent2" accent3="accent3" accent4="accent4" accent5="accent5" accent6="accent6" hlink="hlink" folHlink="folHlink"/>
  <p:sldLayoutIdLst>
    <p:sldLayoutId id="2147483717" r:id="rId1"/>
    <p:sldLayoutId id="2147483723" r:id="rId2"/>
    <p:sldLayoutId id="2147483725" r:id="rId3"/>
    <p:sldLayoutId id="2147483726" r:id="rId4"/>
    <p:sldLayoutId id="2147483737" r:id="rId5"/>
    <p:sldLayoutId id="2147483769" r:id="rId6"/>
    <p:sldLayoutId id="2147483770" r:id="rId7"/>
    <p:sldLayoutId id="2147483771" r:id="rId8"/>
    <p:sldLayoutId id="2147483772" r:id="rId9"/>
  </p:sldLayoutIdLst>
  <p:timing>
    <p:tnLst>
      <p:par>
        <p:cTn id="1" dur="indefinite" restart="never" nodeType="tmRoot"/>
      </p:par>
    </p:tnLst>
  </p:timing>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www.sqlgene.com/powerbi/" TargetMode="Externa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hyperlink" Target="https://ideas.powerbi.com/forums/265200-power-bi-ideas" TargetMode="Externa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9.xml"/><Relationship Id="rId1" Type="http://schemas.openxmlformats.org/officeDocument/2006/relationships/vmlDrawing" Target="../drawings/vmlDrawing1.vml"/><Relationship Id="rId4" Type="http://schemas.openxmlformats.org/officeDocument/2006/relationships/image" Target="../media/image9.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hyperlink" Target="https://app.powerbi.com/visuals/" TargetMode="External"/><Relationship Id="rId2" Type="http://schemas.openxmlformats.org/officeDocument/2006/relationships/hyperlink" Target="https://powerbi.microsoft.com/en-us/blog/visualize-your-data-your-way-using-custom-visuals-in-power-bi/" TargetMode="Externa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8" Type="http://schemas.openxmlformats.org/officeDocument/2006/relationships/hyperlink" Target="http://www.sqlgene.com/powerbi/" TargetMode="External"/><Relationship Id="rId3" Type="http://schemas.openxmlformats.org/officeDocument/2006/relationships/hyperlink" Target="http://amzn.to/1WAwbSq" TargetMode="External"/><Relationship Id="rId7" Type="http://schemas.openxmlformats.org/officeDocument/2006/relationships/hyperlink" Target="https://powerbi.microsoft.com/en-us/documentation/powerbi-service-get-started/" TargetMode="External"/><Relationship Id="rId2" Type="http://schemas.openxmlformats.org/officeDocument/2006/relationships/hyperlink" Target="https://www.edx.org/course/analyzing-visualizing-data-power-bi-microsoft-dat207x-0" TargetMode="External"/><Relationship Id="rId1" Type="http://schemas.openxmlformats.org/officeDocument/2006/relationships/slideLayout" Target="../slideLayouts/slideLayout9.xml"/><Relationship Id="rId6" Type="http://schemas.openxmlformats.org/officeDocument/2006/relationships/hyperlink" Target="https://www.youtube.com/channel/UCCCfvrqpqo4krycPTrQT4LA" TargetMode="External"/><Relationship Id="rId5" Type="http://schemas.openxmlformats.org/officeDocument/2006/relationships/hyperlink" Target="https://www.youtube.com/user/mspowerbi" TargetMode="External"/><Relationship Id="rId4" Type="http://schemas.openxmlformats.org/officeDocument/2006/relationships/hyperlink" Target="http://amzn.to/1WAw897"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9.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a:off x="2235200" y="3255963"/>
            <a:ext cx="366712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257925" y="3255963"/>
            <a:ext cx="366871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Diamond 13"/>
          <p:cNvSpPr/>
          <p:nvPr/>
        </p:nvSpPr>
        <p:spPr>
          <a:xfrm>
            <a:off x="5984875" y="3159125"/>
            <a:ext cx="192088" cy="193675"/>
          </a:xfrm>
          <a:prstGeom prst="diamon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sp>
        <p:nvSpPr>
          <p:cNvPr id="3078" name="TextBox 25"/>
          <p:cNvSpPr txBox="1">
            <a:spLocks noChangeArrowheads="1"/>
          </p:cNvSpPr>
          <p:nvPr/>
        </p:nvSpPr>
        <p:spPr bwMode="auto">
          <a:xfrm>
            <a:off x="11658600" y="6578600"/>
            <a:ext cx="184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912813" fontAlgn="base">
              <a:spcBef>
                <a:spcPct val="0"/>
              </a:spcBef>
              <a:spcAft>
                <a:spcPct val="0"/>
              </a:spcAft>
              <a:defRPr>
                <a:solidFill>
                  <a:schemeClr val="tx1"/>
                </a:solidFill>
                <a:latin typeface="Calibri" panose="020F0502020204030204" pitchFamily="34" charset="0"/>
              </a:defRPr>
            </a:lvl6pPr>
            <a:lvl7pPr marL="2971800" indent="-228600" defTabSz="912813" fontAlgn="base">
              <a:spcBef>
                <a:spcPct val="0"/>
              </a:spcBef>
              <a:spcAft>
                <a:spcPct val="0"/>
              </a:spcAft>
              <a:defRPr>
                <a:solidFill>
                  <a:schemeClr val="tx1"/>
                </a:solidFill>
                <a:latin typeface="Calibri" panose="020F0502020204030204" pitchFamily="34" charset="0"/>
              </a:defRPr>
            </a:lvl7pPr>
            <a:lvl8pPr marL="3429000" indent="-228600" defTabSz="912813" fontAlgn="base">
              <a:spcBef>
                <a:spcPct val="0"/>
              </a:spcBef>
              <a:spcAft>
                <a:spcPct val="0"/>
              </a:spcAft>
              <a:defRPr>
                <a:solidFill>
                  <a:schemeClr val="tx1"/>
                </a:solidFill>
                <a:latin typeface="Calibri" panose="020F0502020204030204" pitchFamily="34" charset="0"/>
              </a:defRPr>
            </a:lvl8pPr>
            <a:lvl9pPr marL="3886200" indent="-228600" defTabSz="912813"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2400">
              <a:latin typeface="PT Sans" pitchFamily="34" charset="0"/>
            </a:endParaRPr>
          </a:p>
        </p:txBody>
      </p:sp>
      <p:sp>
        <p:nvSpPr>
          <p:cNvPr id="2" name="Rectangle 1"/>
          <p:cNvSpPr/>
          <p:nvPr/>
        </p:nvSpPr>
        <p:spPr>
          <a:xfrm>
            <a:off x="0" y="5638800"/>
            <a:ext cx="12192000" cy="1219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6403" y="4467558"/>
            <a:ext cx="2600325" cy="89535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71924" y="4467558"/>
            <a:ext cx="2436759" cy="1034087"/>
          </a:xfrm>
          <a:prstGeom prst="rect">
            <a:avLst/>
          </a:prstGeom>
        </p:spPr>
      </p:pic>
      <p:sp>
        <p:nvSpPr>
          <p:cNvPr id="12" name="TextBox 11"/>
          <p:cNvSpPr txBox="1"/>
          <p:nvPr/>
        </p:nvSpPr>
        <p:spPr>
          <a:xfrm>
            <a:off x="4090086" y="2572713"/>
            <a:ext cx="3892379" cy="461665"/>
          </a:xfrm>
          <a:prstGeom prst="rect">
            <a:avLst/>
          </a:prstGeom>
          <a:noFill/>
        </p:spPr>
        <p:txBody>
          <a:bodyPr wrap="square">
            <a:spAutoFit/>
          </a:bodyPr>
          <a:lstStyle/>
          <a:p>
            <a:pPr algn="ctr" defTabSz="914354" eaLnBrk="1" fontAlgn="auto" hangingPunct="1">
              <a:spcBef>
                <a:spcPts val="0"/>
              </a:spcBef>
              <a:spcAft>
                <a:spcPts val="0"/>
              </a:spcAft>
              <a:defRPr/>
            </a:pPr>
            <a:r>
              <a:rPr lang="en-US" sz="2400" b="1" dirty="0" smtClean="0">
                <a:solidFill>
                  <a:schemeClr val="tx1">
                    <a:lumMod val="65000"/>
                    <a:lumOff val="35000"/>
                  </a:schemeClr>
                </a:solidFill>
              </a:rPr>
              <a:t>Eugene Meidinger</a:t>
            </a:r>
          </a:p>
        </p:txBody>
      </p:sp>
      <p:sp>
        <p:nvSpPr>
          <p:cNvPr id="7" name="Title 6"/>
          <p:cNvSpPr>
            <a:spLocks noGrp="1"/>
          </p:cNvSpPr>
          <p:nvPr>
            <p:ph type="title" idx="4294967295"/>
          </p:nvPr>
        </p:nvSpPr>
        <p:spPr>
          <a:xfrm>
            <a:off x="2235200" y="1007110"/>
            <a:ext cx="7691438" cy="1248755"/>
          </a:xfrm>
          <a:prstGeom prst="rect">
            <a:avLst/>
          </a:prstGeom>
        </p:spPr>
        <p:txBody>
          <a:bodyPr/>
          <a:lstStyle/>
          <a:p>
            <a:pPr algn="ctr"/>
            <a:r>
              <a:rPr lang="en-US" sz="4000" dirty="0" err="1" smtClean="0">
                <a:solidFill>
                  <a:schemeClr val="accent1"/>
                </a:solidFill>
                <a:ea typeface="+mn-ea"/>
                <a:cs typeface="+mn-cs"/>
              </a:rPr>
              <a:t>PowerBI</a:t>
            </a:r>
            <a:r>
              <a:rPr lang="en-US" sz="4000" dirty="0" smtClean="0">
                <a:solidFill>
                  <a:schemeClr val="accent1"/>
                </a:solidFill>
                <a:ea typeface="+mn-ea"/>
                <a:cs typeface="+mn-cs"/>
              </a:rPr>
              <a:t>: Start to Finish</a:t>
            </a:r>
            <a:endParaRPr lang="en-US" sz="4000" dirty="0">
              <a:solidFill>
                <a:schemeClr val="accent1"/>
              </a:solidFill>
              <a:ea typeface="+mn-ea"/>
              <a:cs typeface="+mn-cs"/>
            </a:endParaRPr>
          </a:p>
        </p:txBody>
      </p:sp>
      <p:sp>
        <p:nvSpPr>
          <p:cNvPr id="13" name="TextBox 12"/>
          <p:cNvSpPr txBox="1"/>
          <p:nvPr/>
        </p:nvSpPr>
        <p:spPr>
          <a:xfrm>
            <a:off x="4527485" y="3488422"/>
            <a:ext cx="3137030" cy="830997"/>
          </a:xfrm>
          <a:prstGeom prst="rect">
            <a:avLst/>
          </a:prstGeom>
          <a:noFill/>
        </p:spPr>
        <p:txBody>
          <a:bodyPr wrap="square">
            <a:spAutoFit/>
          </a:bodyPr>
          <a:lstStyle/>
          <a:p>
            <a:pPr algn="ctr" defTabSz="914354" eaLnBrk="1" fontAlgn="auto" hangingPunct="1">
              <a:spcBef>
                <a:spcPts val="0"/>
              </a:spcBef>
              <a:spcAft>
                <a:spcPts val="0"/>
              </a:spcAft>
              <a:defRPr/>
            </a:pPr>
            <a:r>
              <a:rPr lang="en-US" sz="1600" dirty="0" smtClean="0">
                <a:solidFill>
                  <a:schemeClr val="tx1">
                    <a:lumMod val="65000"/>
                    <a:lumOff val="35000"/>
                  </a:schemeClr>
                </a:solidFill>
              </a:rPr>
              <a:t>@</a:t>
            </a:r>
            <a:r>
              <a:rPr lang="en-US" sz="1600" dirty="0" err="1" smtClean="0">
                <a:solidFill>
                  <a:schemeClr val="tx1">
                    <a:lumMod val="65000"/>
                    <a:lumOff val="35000"/>
                  </a:schemeClr>
                </a:solidFill>
              </a:rPr>
              <a:t>sqlgene</a:t>
            </a:r>
            <a:endParaRPr lang="en-US" sz="1600" dirty="0" smtClean="0">
              <a:solidFill>
                <a:schemeClr val="tx1">
                  <a:lumMod val="65000"/>
                  <a:lumOff val="35000"/>
                </a:schemeClr>
              </a:solidFill>
            </a:endParaRPr>
          </a:p>
          <a:p>
            <a:pPr algn="ctr" defTabSz="914354" eaLnBrk="1" fontAlgn="auto" hangingPunct="1">
              <a:spcBef>
                <a:spcPts val="0"/>
              </a:spcBef>
              <a:spcAft>
                <a:spcPts val="0"/>
              </a:spcAft>
              <a:defRPr/>
            </a:pPr>
            <a:r>
              <a:rPr lang="en-US" sz="1600" dirty="0" smtClean="0">
                <a:solidFill>
                  <a:schemeClr val="tx1">
                    <a:lumMod val="65000"/>
                    <a:lumOff val="35000"/>
                  </a:schemeClr>
                </a:solidFill>
                <a:hlinkClick r:id="rId5"/>
              </a:rPr>
              <a:t>www.sqlgene.com/powerbi/</a:t>
            </a:r>
            <a:endParaRPr lang="en-US" sz="1600" dirty="0" smtClean="0">
              <a:solidFill>
                <a:schemeClr val="tx1">
                  <a:lumMod val="65000"/>
                  <a:lumOff val="35000"/>
                </a:schemeClr>
              </a:solidFill>
            </a:endParaRPr>
          </a:p>
          <a:p>
            <a:pPr algn="ctr" defTabSz="914354" eaLnBrk="1" fontAlgn="auto" hangingPunct="1">
              <a:spcBef>
                <a:spcPts val="0"/>
              </a:spcBef>
              <a:spcAft>
                <a:spcPts val="0"/>
              </a:spcAft>
              <a:defRPr/>
            </a:pPr>
            <a:r>
              <a:rPr lang="en-US" sz="1600" dirty="0" smtClean="0">
                <a:solidFill>
                  <a:schemeClr val="tx1">
                    <a:lumMod val="65000"/>
                    <a:lumOff val="35000"/>
                  </a:schemeClr>
                </a:solidFill>
              </a:rPr>
              <a:t>emeidinger@all-lines-tech.com</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a:xfrm>
            <a:off x="838200" y="1825625"/>
            <a:ext cx="10515600" cy="4351338"/>
          </a:xfrm>
          <a:prstGeom prst="rect">
            <a:avLst/>
          </a:prstGeom>
        </p:spPr>
        <p:txBody>
          <a:bodyPr/>
          <a:lstStyle/>
          <a:p>
            <a:pPr lvl="0"/>
            <a:r>
              <a:rPr lang="en-US" dirty="0" smtClean="0"/>
              <a:t>Modern Standards</a:t>
            </a:r>
          </a:p>
          <a:p>
            <a:pPr lvl="0"/>
            <a:r>
              <a:rPr lang="en-US" dirty="0" smtClean="0"/>
              <a:t>Accessible to end users</a:t>
            </a:r>
          </a:p>
          <a:p>
            <a:pPr lvl="0"/>
            <a:r>
              <a:rPr lang="en-US" dirty="0" smtClean="0"/>
              <a:t>RAPID iteration cycle</a:t>
            </a:r>
          </a:p>
          <a:p>
            <a:pPr lvl="1"/>
            <a:r>
              <a:rPr lang="en-US" dirty="0" smtClean="0"/>
              <a:t>Weekly sprints</a:t>
            </a:r>
          </a:p>
          <a:p>
            <a:pPr lvl="1"/>
            <a:r>
              <a:rPr lang="en-US" dirty="0" smtClean="0"/>
              <a:t>Monthly client releases</a:t>
            </a:r>
          </a:p>
          <a:p>
            <a:pPr lvl="0"/>
            <a:r>
              <a:rPr lang="en-US" dirty="0" err="1" smtClean="0">
                <a:hlinkClick r:id="rId2"/>
              </a:rPr>
              <a:t>Uservoice</a:t>
            </a:r>
            <a:endParaRPr lang="en-US" dirty="0" smtClean="0"/>
          </a:p>
          <a:p>
            <a:pPr lvl="0"/>
            <a:r>
              <a:rPr lang="en-US" dirty="0" smtClean="0"/>
              <a:t>Cheap ($10/</a:t>
            </a:r>
            <a:r>
              <a:rPr lang="en-US" dirty="0" err="1" smtClean="0"/>
              <a:t>mo</a:t>
            </a:r>
            <a:r>
              <a:rPr lang="en-US" dirty="0" smtClean="0"/>
              <a:t> per user)</a:t>
            </a:r>
          </a:p>
          <a:p>
            <a:pPr lvl="0"/>
            <a:r>
              <a:rPr lang="en-US" dirty="0" smtClean="0"/>
              <a:t>Powerful Data Exploration</a:t>
            </a:r>
          </a:p>
        </p:txBody>
      </p:sp>
      <p:sp>
        <p:nvSpPr>
          <p:cNvPr id="3" name="Title 2"/>
          <p:cNvSpPr>
            <a:spLocks noGrp="1"/>
          </p:cNvSpPr>
          <p:nvPr>
            <p:ph type="title" idx="4294967295"/>
          </p:nvPr>
        </p:nvSpPr>
        <p:spPr>
          <a:xfrm>
            <a:off x="838200" y="365125"/>
            <a:ext cx="10515600" cy="1325563"/>
          </a:xfrm>
          <a:prstGeom prst="rect">
            <a:avLst/>
          </a:prstGeom>
        </p:spPr>
        <p:txBody>
          <a:bodyPr/>
          <a:lstStyle/>
          <a:p>
            <a:pPr lvl="0"/>
            <a:r>
              <a:rPr lang="en-US" dirty="0" smtClean="0"/>
              <a:t>Why Power BI?</a:t>
            </a:r>
            <a:endParaRPr lang="en-US" dirty="0"/>
          </a:p>
        </p:txBody>
      </p:sp>
    </p:spTree>
    <p:extLst>
      <p:ext uri="{BB962C8B-B14F-4D97-AF65-F5344CB8AC3E}">
        <p14:creationId xmlns:p14="http://schemas.microsoft.com/office/powerpoint/2010/main" val="40438532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a:xfrm>
            <a:off x="838200" y="1825625"/>
            <a:ext cx="10515600" cy="4351338"/>
          </a:xfrm>
          <a:prstGeom prst="rect">
            <a:avLst/>
          </a:prstGeom>
        </p:spPr>
        <p:txBody>
          <a:bodyPr/>
          <a:lstStyle/>
          <a:p>
            <a:pPr lvl="0"/>
            <a:r>
              <a:rPr lang="en-US" dirty="0" smtClean="0"/>
              <a:t>Now just called “Get Data”</a:t>
            </a:r>
          </a:p>
          <a:p>
            <a:pPr lvl="0"/>
            <a:r>
              <a:rPr lang="en-US" dirty="0" smtClean="0"/>
              <a:t>ETL Language</a:t>
            </a:r>
          </a:p>
          <a:p>
            <a:pPr lvl="0"/>
            <a:r>
              <a:rPr lang="en-US" dirty="0" smtClean="0"/>
              <a:t>The “M” Engine</a:t>
            </a:r>
          </a:p>
        </p:txBody>
      </p:sp>
      <p:sp>
        <p:nvSpPr>
          <p:cNvPr id="3" name="Title 2"/>
          <p:cNvSpPr>
            <a:spLocks noGrp="1"/>
          </p:cNvSpPr>
          <p:nvPr>
            <p:ph type="title" idx="4294967295"/>
          </p:nvPr>
        </p:nvSpPr>
        <p:spPr>
          <a:xfrm>
            <a:off x="838200" y="365125"/>
            <a:ext cx="10515600" cy="1325563"/>
          </a:xfrm>
          <a:prstGeom prst="rect">
            <a:avLst/>
          </a:prstGeom>
        </p:spPr>
        <p:txBody>
          <a:bodyPr/>
          <a:lstStyle/>
          <a:p>
            <a:pPr lvl="0"/>
            <a:r>
              <a:rPr lang="en-US" dirty="0" smtClean="0"/>
              <a:t>Power Query</a:t>
            </a:r>
            <a:endParaRPr lang="en-US" dirty="0"/>
          </a:p>
        </p:txBody>
      </p:sp>
    </p:spTree>
    <p:extLst>
      <p:ext uri="{BB962C8B-B14F-4D97-AF65-F5344CB8AC3E}">
        <p14:creationId xmlns:p14="http://schemas.microsoft.com/office/powerpoint/2010/main" val="2526593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a:xfrm>
            <a:off x="838200" y="1825625"/>
            <a:ext cx="10515600" cy="4351338"/>
          </a:xfrm>
          <a:prstGeom prst="rect">
            <a:avLst/>
          </a:prstGeom>
        </p:spPr>
        <p:txBody>
          <a:bodyPr/>
          <a:lstStyle/>
          <a:p>
            <a:pPr lvl="0"/>
            <a:endParaRPr lang="en-US" dirty="0" smtClean="0"/>
          </a:p>
        </p:txBody>
      </p:sp>
      <p:sp>
        <p:nvSpPr>
          <p:cNvPr id="3" name="Title 2"/>
          <p:cNvSpPr>
            <a:spLocks noGrp="1"/>
          </p:cNvSpPr>
          <p:nvPr>
            <p:ph type="title" idx="4294967295"/>
          </p:nvPr>
        </p:nvSpPr>
        <p:spPr>
          <a:xfrm>
            <a:off x="838200" y="365125"/>
            <a:ext cx="10515600" cy="1325563"/>
          </a:xfrm>
          <a:prstGeom prst="rect">
            <a:avLst/>
          </a:prstGeom>
        </p:spPr>
        <p:txBody>
          <a:bodyPr/>
          <a:lstStyle/>
          <a:p>
            <a:pPr lvl="0"/>
            <a:r>
              <a:rPr lang="en-US" dirty="0" smtClean="0"/>
              <a:t>Demo</a:t>
            </a:r>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569758205"/>
              </p:ext>
            </p:extLst>
          </p:nvPr>
        </p:nvGraphicFramePr>
        <p:xfrm>
          <a:off x="3606208" y="2542133"/>
          <a:ext cx="3012956" cy="2588514"/>
        </p:xfrm>
        <a:graphic>
          <a:graphicData uri="http://schemas.openxmlformats.org/presentationml/2006/ole">
            <mc:AlternateContent xmlns:mc="http://schemas.openxmlformats.org/markup-compatibility/2006">
              <mc:Choice xmlns:v="urn:schemas-microsoft-com:vml" Requires="v">
                <p:oleObj spid="_x0000_s2053" name="Packager Shell Object" showAsIcon="1" r:id="rId3" imgW="799560" imgH="686880" progId="Package">
                  <p:embed/>
                </p:oleObj>
              </mc:Choice>
              <mc:Fallback>
                <p:oleObj name="Packager Shell Object" showAsIcon="1" r:id="rId3" imgW="799560" imgH="686880" progId="Package">
                  <p:embed/>
                  <p:pic>
                    <p:nvPicPr>
                      <p:cNvPr id="0" name=""/>
                      <p:cNvPicPr/>
                      <p:nvPr/>
                    </p:nvPicPr>
                    <p:blipFill>
                      <a:blip r:embed="rId4"/>
                      <a:stretch>
                        <a:fillRect/>
                      </a:stretch>
                    </p:blipFill>
                    <p:spPr>
                      <a:xfrm>
                        <a:off x="3606208" y="2542133"/>
                        <a:ext cx="3012956" cy="2588514"/>
                      </a:xfrm>
                      <a:prstGeom prst="rect">
                        <a:avLst/>
                      </a:prstGeom>
                    </p:spPr>
                  </p:pic>
                </p:oleObj>
              </mc:Fallback>
            </mc:AlternateContent>
          </a:graphicData>
        </a:graphic>
      </p:graphicFrame>
    </p:spTree>
    <p:extLst>
      <p:ext uri="{BB962C8B-B14F-4D97-AF65-F5344CB8AC3E}">
        <p14:creationId xmlns:p14="http://schemas.microsoft.com/office/powerpoint/2010/main" val="28837507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a:xfrm>
            <a:off x="838200" y="1825625"/>
            <a:ext cx="10515600" cy="4351338"/>
          </a:xfrm>
          <a:prstGeom prst="rect">
            <a:avLst/>
          </a:prstGeom>
        </p:spPr>
        <p:txBody>
          <a:bodyPr/>
          <a:lstStyle/>
          <a:p>
            <a:pPr lvl="0"/>
            <a:r>
              <a:rPr lang="en-US" dirty="0" smtClean="0"/>
              <a:t>Aggregation engine / Data Modeling</a:t>
            </a:r>
          </a:p>
          <a:p>
            <a:pPr lvl="0"/>
            <a:r>
              <a:rPr lang="en-US" dirty="0" smtClean="0"/>
              <a:t>Simple Star/Snowflake Schema</a:t>
            </a:r>
          </a:p>
          <a:p>
            <a:pPr lvl="0"/>
            <a:r>
              <a:rPr lang="en-US" dirty="0" smtClean="0"/>
              <a:t>Quick to get started</a:t>
            </a:r>
          </a:p>
          <a:p>
            <a:pPr lvl="0"/>
            <a:r>
              <a:rPr lang="en-US" dirty="0" smtClean="0"/>
              <a:t>In memory, high capacity, very fast</a:t>
            </a:r>
          </a:p>
        </p:txBody>
      </p:sp>
      <p:sp>
        <p:nvSpPr>
          <p:cNvPr id="3" name="Title 2"/>
          <p:cNvSpPr>
            <a:spLocks noGrp="1"/>
          </p:cNvSpPr>
          <p:nvPr>
            <p:ph type="title" idx="4294967295"/>
          </p:nvPr>
        </p:nvSpPr>
        <p:spPr>
          <a:xfrm>
            <a:off x="838200" y="365125"/>
            <a:ext cx="10515600" cy="1325563"/>
          </a:xfrm>
          <a:prstGeom prst="rect">
            <a:avLst/>
          </a:prstGeom>
        </p:spPr>
        <p:txBody>
          <a:bodyPr/>
          <a:lstStyle/>
          <a:p>
            <a:pPr lvl="0"/>
            <a:r>
              <a:rPr lang="en-US" dirty="0" smtClean="0"/>
              <a:t>PowerPivot</a:t>
            </a:r>
            <a:endParaRPr lang="en-US" dirty="0"/>
          </a:p>
        </p:txBody>
      </p:sp>
    </p:spTree>
    <p:extLst>
      <p:ext uri="{BB962C8B-B14F-4D97-AF65-F5344CB8AC3E}">
        <p14:creationId xmlns:p14="http://schemas.microsoft.com/office/powerpoint/2010/main" val="3139187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a:xfrm>
            <a:off x="838200" y="1825625"/>
            <a:ext cx="10515600" cy="4351338"/>
          </a:xfrm>
          <a:prstGeom prst="rect">
            <a:avLst/>
          </a:prstGeom>
        </p:spPr>
        <p:txBody>
          <a:bodyPr/>
          <a:lstStyle/>
          <a:p>
            <a:pPr lvl="0"/>
            <a:endParaRPr lang="en-US" dirty="0" smtClean="0"/>
          </a:p>
        </p:txBody>
      </p:sp>
      <p:sp>
        <p:nvSpPr>
          <p:cNvPr id="3" name="Title 2"/>
          <p:cNvSpPr>
            <a:spLocks noGrp="1"/>
          </p:cNvSpPr>
          <p:nvPr>
            <p:ph type="title" idx="4294967295"/>
          </p:nvPr>
        </p:nvSpPr>
        <p:spPr>
          <a:xfrm>
            <a:off x="838200" y="365125"/>
            <a:ext cx="10515600" cy="1325563"/>
          </a:xfrm>
          <a:prstGeom prst="rect">
            <a:avLst/>
          </a:prstGeom>
        </p:spPr>
        <p:txBody>
          <a:bodyPr/>
          <a:lstStyle/>
          <a:p>
            <a:pPr lvl="0"/>
            <a:r>
              <a:rPr lang="en-US" dirty="0" smtClean="0"/>
              <a:t>Demo</a:t>
            </a:r>
            <a:endParaRPr lang="en-US" dirty="0"/>
          </a:p>
        </p:txBody>
      </p:sp>
    </p:spTree>
    <p:extLst>
      <p:ext uri="{BB962C8B-B14F-4D97-AF65-F5344CB8AC3E}">
        <p14:creationId xmlns:p14="http://schemas.microsoft.com/office/powerpoint/2010/main" val="34373585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a:xfrm>
            <a:off x="838200" y="1825625"/>
            <a:ext cx="10515600" cy="4351338"/>
          </a:xfrm>
          <a:prstGeom prst="rect">
            <a:avLst/>
          </a:prstGeom>
        </p:spPr>
        <p:txBody>
          <a:bodyPr/>
          <a:lstStyle/>
          <a:p>
            <a:pPr lvl="0"/>
            <a:r>
              <a:rPr lang="en-US" dirty="0" smtClean="0"/>
              <a:t>Silverlight based visualization engine</a:t>
            </a:r>
          </a:p>
          <a:p>
            <a:pPr lvl="0"/>
            <a:r>
              <a:rPr lang="en-US" dirty="0" smtClean="0"/>
              <a:t>Being slowly deprecated</a:t>
            </a:r>
          </a:p>
          <a:p>
            <a:pPr lvl="0"/>
            <a:r>
              <a:rPr lang="en-US" dirty="0" smtClean="0"/>
              <a:t>Convertible to </a:t>
            </a:r>
            <a:r>
              <a:rPr lang="en-US" dirty="0" err="1" smtClean="0"/>
              <a:t>PowerBI</a:t>
            </a:r>
            <a:endParaRPr lang="en-US" dirty="0" smtClean="0"/>
          </a:p>
          <a:p>
            <a:pPr lvl="0"/>
            <a:r>
              <a:rPr lang="en-US" dirty="0" smtClean="0"/>
              <a:t>Power BI visualizations inspired by Power View</a:t>
            </a:r>
          </a:p>
        </p:txBody>
      </p:sp>
      <p:sp>
        <p:nvSpPr>
          <p:cNvPr id="3" name="Title 2"/>
          <p:cNvSpPr>
            <a:spLocks noGrp="1"/>
          </p:cNvSpPr>
          <p:nvPr>
            <p:ph type="title" idx="4294967295"/>
          </p:nvPr>
        </p:nvSpPr>
        <p:spPr>
          <a:xfrm>
            <a:off x="838200" y="365125"/>
            <a:ext cx="10515600" cy="1325563"/>
          </a:xfrm>
          <a:prstGeom prst="rect">
            <a:avLst/>
          </a:prstGeom>
        </p:spPr>
        <p:txBody>
          <a:bodyPr/>
          <a:lstStyle/>
          <a:p>
            <a:pPr lvl="0"/>
            <a:r>
              <a:rPr lang="en-US" dirty="0" smtClean="0"/>
              <a:t>Power View</a:t>
            </a:r>
            <a:endParaRPr lang="en-US" dirty="0"/>
          </a:p>
        </p:txBody>
      </p:sp>
    </p:spTree>
    <p:extLst>
      <p:ext uri="{BB962C8B-B14F-4D97-AF65-F5344CB8AC3E}">
        <p14:creationId xmlns:p14="http://schemas.microsoft.com/office/powerpoint/2010/main" val="7330008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a:xfrm>
            <a:off x="838200" y="1825625"/>
            <a:ext cx="10515600" cy="4351338"/>
          </a:xfrm>
          <a:prstGeom prst="rect">
            <a:avLst/>
          </a:prstGeom>
        </p:spPr>
        <p:txBody>
          <a:bodyPr/>
          <a:lstStyle/>
          <a:p>
            <a:pPr lvl="0"/>
            <a:r>
              <a:rPr lang="en-US" dirty="0" smtClean="0"/>
              <a:t>HTML / JS / D3.js based engine</a:t>
            </a:r>
          </a:p>
          <a:p>
            <a:pPr lvl="0"/>
            <a:r>
              <a:rPr lang="en-US" dirty="0" smtClean="0">
                <a:hlinkClick r:id="rId2"/>
              </a:rPr>
              <a:t>New visuals every week</a:t>
            </a:r>
            <a:endParaRPr lang="en-US" dirty="0" smtClean="0"/>
          </a:p>
          <a:p>
            <a:pPr lvl="0"/>
            <a:r>
              <a:rPr lang="en-US" dirty="0" smtClean="0"/>
              <a:t>Cross Filtering</a:t>
            </a:r>
          </a:p>
          <a:p>
            <a:pPr lvl="0"/>
            <a:r>
              <a:rPr lang="en-US" dirty="0" smtClean="0">
                <a:hlinkClick r:id="rId3"/>
              </a:rPr>
              <a:t>Community visuals</a:t>
            </a:r>
            <a:r>
              <a:rPr lang="en-US" dirty="0" smtClean="0"/>
              <a:t>, Custom Visuals</a:t>
            </a:r>
          </a:p>
        </p:txBody>
      </p:sp>
      <p:sp>
        <p:nvSpPr>
          <p:cNvPr id="3" name="Title 2"/>
          <p:cNvSpPr>
            <a:spLocks noGrp="1"/>
          </p:cNvSpPr>
          <p:nvPr>
            <p:ph type="title" idx="4294967295"/>
          </p:nvPr>
        </p:nvSpPr>
        <p:spPr>
          <a:xfrm>
            <a:off x="838200" y="365125"/>
            <a:ext cx="10515600" cy="1325563"/>
          </a:xfrm>
          <a:prstGeom prst="rect">
            <a:avLst/>
          </a:prstGeom>
        </p:spPr>
        <p:txBody>
          <a:bodyPr/>
          <a:lstStyle/>
          <a:p>
            <a:pPr lvl="0"/>
            <a:r>
              <a:rPr lang="en-US" dirty="0" smtClean="0"/>
              <a:t>Power BI Visualization</a:t>
            </a:r>
            <a:endParaRPr lang="en-US" dirty="0"/>
          </a:p>
        </p:txBody>
      </p:sp>
    </p:spTree>
    <p:extLst>
      <p:ext uri="{BB962C8B-B14F-4D97-AF65-F5344CB8AC3E}">
        <p14:creationId xmlns:p14="http://schemas.microsoft.com/office/powerpoint/2010/main" val="11939685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a:xfrm>
            <a:off x="838200" y="1825625"/>
            <a:ext cx="10515600" cy="4351338"/>
          </a:xfrm>
          <a:prstGeom prst="rect">
            <a:avLst/>
          </a:prstGeom>
        </p:spPr>
        <p:txBody>
          <a:bodyPr/>
          <a:lstStyle/>
          <a:p>
            <a:pPr lvl="0"/>
            <a:endParaRPr lang="en-US" dirty="0" smtClean="0"/>
          </a:p>
        </p:txBody>
      </p:sp>
      <p:sp>
        <p:nvSpPr>
          <p:cNvPr id="3" name="Title 2"/>
          <p:cNvSpPr>
            <a:spLocks noGrp="1"/>
          </p:cNvSpPr>
          <p:nvPr>
            <p:ph type="title" idx="4294967295"/>
          </p:nvPr>
        </p:nvSpPr>
        <p:spPr>
          <a:xfrm>
            <a:off x="838200" y="365125"/>
            <a:ext cx="10515600" cy="1325563"/>
          </a:xfrm>
          <a:prstGeom prst="rect">
            <a:avLst/>
          </a:prstGeom>
        </p:spPr>
        <p:txBody>
          <a:bodyPr/>
          <a:lstStyle/>
          <a:p>
            <a:pPr lvl="0"/>
            <a:r>
              <a:rPr lang="en-US" dirty="0" smtClean="0"/>
              <a:t>Demo</a:t>
            </a:r>
            <a:endParaRPr lang="en-US" dirty="0"/>
          </a:p>
        </p:txBody>
      </p:sp>
    </p:spTree>
    <p:extLst>
      <p:ext uri="{BB962C8B-B14F-4D97-AF65-F5344CB8AC3E}">
        <p14:creationId xmlns:p14="http://schemas.microsoft.com/office/powerpoint/2010/main" val="20276729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a:xfrm>
            <a:off x="838200" y="1825625"/>
            <a:ext cx="10515600" cy="4351338"/>
          </a:xfrm>
          <a:prstGeom prst="rect">
            <a:avLst/>
          </a:prstGeom>
        </p:spPr>
        <p:txBody>
          <a:bodyPr/>
          <a:lstStyle/>
          <a:p>
            <a:pPr lvl="0"/>
            <a:r>
              <a:rPr lang="en-US" dirty="0" smtClean="0"/>
              <a:t>Free tool</a:t>
            </a:r>
          </a:p>
          <a:p>
            <a:pPr lvl="0"/>
            <a:r>
              <a:rPr lang="en-US" dirty="0" smtClean="0"/>
              <a:t>Monthly releases</a:t>
            </a:r>
          </a:p>
          <a:p>
            <a:pPr lvl="0"/>
            <a:r>
              <a:rPr lang="en-US" dirty="0" smtClean="0"/>
              <a:t>Sole purpose is publishing to the cloud</a:t>
            </a:r>
          </a:p>
          <a:p>
            <a:pPr lvl="0"/>
            <a:r>
              <a:rPr lang="en-US" dirty="0" smtClean="0"/>
              <a:t>Easy to use</a:t>
            </a:r>
            <a:endParaRPr lang="en-US" dirty="0"/>
          </a:p>
        </p:txBody>
      </p:sp>
      <p:sp>
        <p:nvSpPr>
          <p:cNvPr id="3" name="Title 2"/>
          <p:cNvSpPr>
            <a:spLocks noGrp="1"/>
          </p:cNvSpPr>
          <p:nvPr>
            <p:ph type="title" idx="4294967295"/>
          </p:nvPr>
        </p:nvSpPr>
        <p:spPr>
          <a:xfrm>
            <a:off x="838200" y="365125"/>
            <a:ext cx="10515600" cy="1325563"/>
          </a:xfrm>
          <a:prstGeom prst="rect">
            <a:avLst/>
          </a:prstGeom>
        </p:spPr>
        <p:txBody>
          <a:bodyPr/>
          <a:lstStyle/>
          <a:p>
            <a:pPr lvl="0"/>
            <a:r>
              <a:rPr lang="en-US" dirty="0" smtClean="0"/>
              <a:t>Power BI Desktop</a:t>
            </a:r>
            <a:endParaRPr lang="en-US" dirty="0"/>
          </a:p>
        </p:txBody>
      </p:sp>
    </p:spTree>
    <p:extLst>
      <p:ext uri="{BB962C8B-B14F-4D97-AF65-F5344CB8AC3E}">
        <p14:creationId xmlns:p14="http://schemas.microsoft.com/office/powerpoint/2010/main" val="39663027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a:xfrm>
            <a:off x="838200" y="1825625"/>
            <a:ext cx="10515600" cy="4351338"/>
          </a:xfrm>
          <a:prstGeom prst="rect">
            <a:avLst/>
          </a:prstGeom>
        </p:spPr>
        <p:txBody>
          <a:bodyPr/>
          <a:lstStyle/>
          <a:p>
            <a:pPr lvl="0"/>
            <a:r>
              <a:rPr lang="en-US" dirty="0" smtClean="0"/>
              <a:t>Cloud hosting</a:t>
            </a:r>
          </a:p>
          <a:p>
            <a:pPr lvl="0"/>
            <a:r>
              <a:rPr lang="en-US" dirty="0" smtClean="0"/>
              <a:t>Tied to Office 365</a:t>
            </a:r>
          </a:p>
          <a:p>
            <a:pPr lvl="0"/>
            <a:r>
              <a:rPr lang="en-US" dirty="0" smtClean="0"/>
              <a:t>Free tier / Paid Tier ($10/</a:t>
            </a:r>
            <a:r>
              <a:rPr lang="en-US" dirty="0" err="1" smtClean="0"/>
              <a:t>mo</a:t>
            </a:r>
            <a:r>
              <a:rPr lang="en-US" dirty="0" smtClean="0"/>
              <a:t> per user)</a:t>
            </a:r>
          </a:p>
          <a:p>
            <a:pPr lvl="0"/>
            <a:r>
              <a:rPr lang="en-US" dirty="0" smtClean="0"/>
              <a:t>“Quick Insights” Feature</a:t>
            </a:r>
          </a:p>
          <a:p>
            <a:pPr lvl="0"/>
            <a:r>
              <a:rPr lang="en-US" dirty="0" smtClean="0"/>
              <a:t>Natural Language Q/A</a:t>
            </a:r>
          </a:p>
        </p:txBody>
      </p:sp>
      <p:sp>
        <p:nvSpPr>
          <p:cNvPr id="3" name="Title 2"/>
          <p:cNvSpPr>
            <a:spLocks noGrp="1"/>
          </p:cNvSpPr>
          <p:nvPr>
            <p:ph type="title" idx="4294967295"/>
          </p:nvPr>
        </p:nvSpPr>
        <p:spPr>
          <a:xfrm>
            <a:off x="838200" y="365125"/>
            <a:ext cx="10515600" cy="1325563"/>
          </a:xfrm>
          <a:prstGeom prst="rect">
            <a:avLst/>
          </a:prstGeom>
        </p:spPr>
        <p:txBody>
          <a:bodyPr/>
          <a:lstStyle/>
          <a:p>
            <a:pPr lvl="0"/>
            <a:r>
              <a:rPr lang="en-US" dirty="0" smtClean="0"/>
              <a:t>Power BI Service</a:t>
            </a:r>
            <a:endParaRPr lang="en-US" dirty="0"/>
          </a:p>
        </p:txBody>
      </p:sp>
    </p:spTree>
    <p:extLst>
      <p:ext uri="{BB962C8B-B14F-4D97-AF65-F5344CB8AC3E}">
        <p14:creationId xmlns:p14="http://schemas.microsoft.com/office/powerpoint/2010/main" val="655865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838200" y="365125"/>
            <a:ext cx="10515600" cy="1325563"/>
          </a:xfrm>
          <a:prstGeom prst="rect">
            <a:avLst/>
          </a:prstGeom>
        </p:spPr>
        <p:txBody>
          <a:bodyPr/>
          <a:lstStyle/>
          <a:p>
            <a:r>
              <a:rPr lang="en-US" dirty="0" smtClean="0"/>
              <a:t>About me</a:t>
            </a:r>
            <a:endParaRPr lang="en-US" dirty="0"/>
          </a:p>
        </p:txBody>
      </p:sp>
      <p:sp>
        <p:nvSpPr>
          <p:cNvPr id="6" name="Text Placeholder 5"/>
          <p:cNvSpPr>
            <a:spLocks noGrp="1"/>
          </p:cNvSpPr>
          <p:nvPr>
            <p:ph type="body" idx="4294967295"/>
          </p:nvPr>
        </p:nvSpPr>
        <p:spPr>
          <a:xfrm>
            <a:off x="838200" y="1825625"/>
            <a:ext cx="10515600" cy="4351338"/>
          </a:xfrm>
          <a:prstGeom prst="rect">
            <a:avLst/>
          </a:prstGeom>
        </p:spPr>
        <p:txBody>
          <a:bodyPr/>
          <a:lstStyle/>
          <a:p>
            <a:r>
              <a:rPr lang="en-US" dirty="0" smtClean="0"/>
              <a:t>Certified in querying</a:t>
            </a:r>
            <a:r>
              <a:rPr lang="en-US" baseline="0" dirty="0" smtClean="0"/>
              <a:t> and administering SQL Server</a:t>
            </a:r>
          </a:p>
          <a:p>
            <a:r>
              <a:rPr lang="en-US" baseline="0" dirty="0" smtClean="0"/>
              <a:t>Spoken at Pittsburgh SQL User Group </a:t>
            </a:r>
            <a:r>
              <a:rPr lang="en-US" baseline="0" dirty="0" smtClean="0"/>
              <a:t>and various </a:t>
            </a:r>
            <a:r>
              <a:rPr lang="en-US" baseline="0" dirty="0" smtClean="0"/>
              <a:t>SQL </a:t>
            </a:r>
            <a:r>
              <a:rPr lang="en-US" baseline="0" dirty="0" smtClean="0"/>
              <a:t>Saturdays</a:t>
            </a:r>
            <a:endParaRPr lang="en-US" baseline="0" dirty="0" smtClean="0"/>
          </a:p>
          <a:p>
            <a:r>
              <a:rPr lang="en-US" baseline="0" dirty="0" smtClean="0"/>
              <a:t>Worked for All-Lines / </a:t>
            </a:r>
            <a:r>
              <a:rPr lang="en-US" baseline="0" dirty="0" err="1" smtClean="0"/>
              <a:t>Lantek</a:t>
            </a:r>
            <a:r>
              <a:rPr lang="en-US" baseline="0" dirty="0" smtClean="0"/>
              <a:t> for </a:t>
            </a:r>
            <a:r>
              <a:rPr lang="en-US" baseline="0" dirty="0" smtClean="0"/>
              <a:t>4 </a:t>
            </a:r>
            <a:r>
              <a:rPr lang="en-US" baseline="0" dirty="0" smtClean="0"/>
              <a:t>years</a:t>
            </a:r>
          </a:p>
          <a:p>
            <a:r>
              <a:rPr lang="en-US" baseline="0" dirty="0" smtClean="0"/>
              <a:t>Went from SQL </a:t>
            </a:r>
            <a:r>
              <a:rPr lang="en-US" baseline="0" dirty="0" err="1" smtClean="0"/>
              <a:t>newb</a:t>
            </a:r>
            <a:r>
              <a:rPr lang="en-US" baseline="0" dirty="0" smtClean="0"/>
              <a:t> to SQL pro</a:t>
            </a:r>
          </a:p>
          <a:p>
            <a:r>
              <a:rPr lang="en-US" baseline="0" dirty="0" smtClean="0"/>
              <a:t>Business </a:t>
            </a:r>
            <a:r>
              <a:rPr lang="en-US" baseline="0" dirty="0" smtClean="0"/>
              <a:t>Intelligence</a:t>
            </a:r>
            <a:r>
              <a:rPr lang="en-US" dirty="0" smtClean="0"/>
              <a:t> Developer</a:t>
            </a:r>
            <a:endParaRPr lang="en-US" dirty="0"/>
          </a:p>
        </p:txBody>
      </p:sp>
    </p:spTree>
    <p:extLst>
      <p:ext uri="{BB962C8B-B14F-4D97-AF65-F5344CB8AC3E}">
        <p14:creationId xmlns:p14="http://schemas.microsoft.com/office/powerpoint/2010/main" val="3493552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65125"/>
            <a:ext cx="10515600" cy="1325563"/>
          </a:xfrm>
          <a:prstGeom prst="rect">
            <a:avLst/>
          </a:prstGeom>
        </p:spPr>
        <p:txBody>
          <a:bodyPr/>
          <a:lstStyle/>
          <a:p>
            <a:r>
              <a:rPr lang="en-US" dirty="0" smtClean="0"/>
              <a:t>Sample</a:t>
            </a:r>
            <a:r>
              <a:rPr lang="en-US" baseline="0" dirty="0" smtClean="0"/>
              <a:t> Dashboard</a:t>
            </a:r>
            <a:endParaRPr lang="en-US" dirty="0"/>
          </a:p>
        </p:txBody>
      </p:sp>
    </p:spTree>
    <p:extLst>
      <p:ext uri="{BB962C8B-B14F-4D97-AF65-F5344CB8AC3E}">
        <p14:creationId xmlns:p14="http://schemas.microsoft.com/office/powerpoint/2010/main" val="4372500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a:xfrm>
            <a:off x="838200" y="1825625"/>
            <a:ext cx="10515600" cy="4351338"/>
          </a:xfrm>
          <a:prstGeom prst="rect">
            <a:avLst/>
          </a:prstGeom>
        </p:spPr>
        <p:txBody>
          <a:bodyPr/>
          <a:lstStyle/>
          <a:p>
            <a:pPr lvl="0"/>
            <a:r>
              <a:rPr lang="en-US" dirty="0" smtClean="0"/>
              <a:t>IOS, Android, Windows</a:t>
            </a:r>
          </a:p>
          <a:p>
            <a:pPr lvl="0"/>
            <a:r>
              <a:rPr lang="en-US" dirty="0" smtClean="0"/>
              <a:t>IOS/Windows First</a:t>
            </a:r>
          </a:p>
          <a:p>
            <a:pPr lvl="0"/>
            <a:r>
              <a:rPr lang="en-US" dirty="0" smtClean="0"/>
              <a:t>Regular updates</a:t>
            </a:r>
          </a:p>
          <a:p>
            <a:pPr lvl="0"/>
            <a:r>
              <a:rPr lang="en-US" dirty="0" smtClean="0"/>
              <a:t>Primarily Dashboard tiles</a:t>
            </a:r>
          </a:p>
          <a:p>
            <a:pPr lvl="0"/>
            <a:r>
              <a:rPr lang="en-US" dirty="0" smtClean="0"/>
              <a:t>You can set alerts for the IOS version</a:t>
            </a:r>
          </a:p>
        </p:txBody>
      </p:sp>
      <p:sp>
        <p:nvSpPr>
          <p:cNvPr id="3" name="Title 2"/>
          <p:cNvSpPr>
            <a:spLocks noGrp="1"/>
          </p:cNvSpPr>
          <p:nvPr>
            <p:ph type="title" idx="4294967295"/>
          </p:nvPr>
        </p:nvSpPr>
        <p:spPr>
          <a:xfrm>
            <a:off x="838200" y="365125"/>
            <a:ext cx="10515600" cy="1325563"/>
          </a:xfrm>
          <a:prstGeom prst="rect">
            <a:avLst/>
          </a:prstGeom>
        </p:spPr>
        <p:txBody>
          <a:bodyPr/>
          <a:lstStyle/>
          <a:p>
            <a:pPr lvl="0"/>
            <a:r>
              <a:rPr lang="en-US" dirty="0" smtClean="0"/>
              <a:t>Power BI Mobile</a:t>
            </a:r>
            <a:endParaRPr lang="en-US" dirty="0"/>
          </a:p>
        </p:txBody>
      </p:sp>
    </p:spTree>
    <p:extLst>
      <p:ext uri="{BB962C8B-B14F-4D97-AF65-F5344CB8AC3E}">
        <p14:creationId xmlns:p14="http://schemas.microsoft.com/office/powerpoint/2010/main" val="17049852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a:xfrm>
            <a:off x="838200" y="1825625"/>
            <a:ext cx="10515600" cy="4351338"/>
          </a:xfrm>
          <a:prstGeom prst="rect">
            <a:avLst/>
          </a:prstGeom>
        </p:spPr>
        <p:txBody>
          <a:bodyPr/>
          <a:lstStyle/>
          <a:p>
            <a:pPr lvl="0"/>
            <a:r>
              <a:rPr lang="en-US" dirty="0" smtClean="0"/>
              <a:t>Scheduled refreshes</a:t>
            </a:r>
          </a:p>
          <a:p>
            <a:pPr lvl="0"/>
            <a:r>
              <a:rPr lang="en-US" dirty="0" smtClean="0"/>
              <a:t>Personal gateway / Enterprise gateway</a:t>
            </a:r>
          </a:p>
          <a:p>
            <a:pPr lvl="0"/>
            <a:r>
              <a:rPr lang="en-US" dirty="0" smtClean="0"/>
              <a:t>Outbound ports only</a:t>
            </a:r>
          </a:p>
        </p:txBody>
      </p:sp>
      <p:sp>
        <p:nvSpPr>
          <p:cNvPr id="3" name="Title 2"/>
          <p:cNvSpPr>
            <a:spLocks noGrp="1"/>
          </p:cNvSpPr>
          <p:nvPr>
            <p:ph type="title" idx="4294967295"/>
          </p:nvPr>
        </p:nvSpPr>
        <p:spPr>
          <a:xfrm>
            <a:off x="838200" y="365125"/>
            <a:ext cx="10515600" cy="1325563"/>
          </a:xfrm>
          <a:prstGeom prst="rect">
            <a:avLst/>
          </a:prstGeom>
        </p:spPr>
        <p:txBody>
          <a:bodyPr/>
          <a:lstStyle/>
          <a:p>
            <a:pPr lvl="0"/>
            <a:r>
              <a:rPr lang="en-US" dirty="0" smtClean="0"/>
              <a:t>Data Gateways</a:t>
            </a:r>
            <a:endParaRPr lang="en-US" dirty="0"/>
          </a:p>
        </p:txBody>
      </p:sp>
    </p:spTree>
    <p:extLst>
      <p:ext uri="{BB962C8B-B14F-4D97-AF65-F5344CB8AC3E}">
        <p14:creationId xmlns:p14="http://schemas.microsoft.com/office/powerpoint/2010/main" val="35093835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a:xfrm>
            <a:off x="838200" y="1825625"/>
            <a:ext cx="10515600" cy="4351338"/>
          </a:xfrm>
          <a:prstGeom prst="rect">
            <a:avLst/>
          </a:prstGeom>
        </p:spPr>
        <p:txBody>
          <a:bodyPr/>
          <a:lstStyle/>
          <a:p>
            <a:r>
              <a:rPr lang="en-US" dirty="0">
                <a:hlinkClick r:id="rId2"/>
              </a:rPr>
              <a:t>Analyzing and Visualizing Data with Power BI</a:t>
            </a:r>
            <a:r>
              <a:rPr lang="en-US" dirty="0"/>
              <a:t> By </a:t>
            </a:r>
            <a:r>
              <a:rPr lang="en-US" dirty="0" err="1"/>
              <a:t>EDx</a:t>
            </a:r>
            <a:r>
              <a:rPr lang="en-US" dirty="0"/>
              <a:t> and Microsoft</a:t>
            </a:r>
          </a:p>
          <a:p>
            <a:r>
              <a:rPr lang="en-US" dirty="0" smtClean="0">
                <a:hlinkClick r:id="rId3"/>
              </a:rPr>
              <a:t>Power </a:t>
            </a:r>
            <a:r>
              <a:rPr lang="en-US" dirty="0">
                <a:hlinkClick r:id="rId3"/>
              </a:rPr>
              <a:t>Pivot and Power BI</a:t>
            </a:r>
            <a:r>
              <a:rPr lang="en-US" dirty="0"/>
              <a:t> By Rob Collie and </a:t>
            </a:r>
            <a:r>
              <a:rPr lang="en-US" dirty="0" err="1"/>
              <a:t>Avi</a:t>
            </a:r>
            <a:r>
              <a:rPr lang="en-US" dirty="0"/>
              <a:t> </a:t>
            </a:r>
            <a:r>
              <a:rPr lang="en-US" dirty="0" smtClean="0"/>
              <a:t>Singh</a:t>
            </a:r>
          </a:p>
          <a:p>
            <a:r>
              <a:rPr lang="en-US" dirty="0">
                <a:hlinkClick r:id="rId4"/>
              </a:rPr>
              <a:t>Applied Power Bi</a:t>
            </a:r>
            <a:r>
              <a:rPr lang="en-US" dirty="0"/>
              <a:t> By </a:t>
            </a:r>
            <a:r>
              <a:rPr lang="en-US" dirty="0" err="1"/>
              <a:t>Teo</a:t>
            </a:r>
            <a:r>
              <a:rPr lang="en-US" dirty="0"/>
              <a:t> </a:t>
            </a:r>
            <a:r>
              <a:rPr lang="en-US" dirty="0" err="1"/>
              <a:t>Lachev</a:t>
            </a:r>
            <a:endParaRPr lang="en-US" dirty="0"/>
          </a:p>
          <a:p>
            <a:r>
              <a:rPr lang="en-US" dirty="0" err="1" smtClean="0">
                <a:hlinkClick r:id="rId5"/>
              </a:rPr>
              <a:t>PowerBI</a:t>
            </a:r>
            <a:r>
              <a:rPr lang="en-US" dirty="0" smtClean="0">
                <a:hlinkClick r:id="rId5"/>
              </a:rPr>
              <a:t> </a:t>
            </a:r>
            <a:r>
              <a:rPr lang="en-US" dirty="0">
                <a:hlinkClick r:id="rId5"/>
              </a:rPr>
              <a:t>on </a:t>
            </a:r>
            <a:r>
              <a:rPr lang="en-US" dirty="0" err="1">
                <a:hlinkClick r:id="rId5"/>
              </a:rPr>
              <a:t>Youtube</a:t>
            </a:r>
            <a:endParaRPr lang="en-US" dirty="0"/>
          </a:p>
          <a:p>
            <a:r>
              <a:rPr lang="en-US" dirty="0">
                <a:hlinkClick r:id="rId6"/>
              </a:rPr>
              <a:t>PASS BI Virtual Chapter</a:t>
            </a:r>
            <a:endParaRPr lang="en-US" dirty="0"/>
          </a:p>
          <a:p>
            <a:r>
              <a:rPr lang="en-US" dirty="0">
                <a:hlinkClick r:id="rId7"/>
              </a:rPr>
              <a:t>Power BI </a:t>
            </a:r>
            <a:r>
              <a:rPr lang="en-US" dirty="0" smtClean="0">
                <a:hlinkClick r:id="rId7"/>
              </a:rPr>
              <a:t>Documentation</a:t>
            </a:r>
            <a:endParaRPr lang="en-US" dirty="0" smtClean="0"/>
          </a:p>
          <a:p>
            <a:r>
              <a:rPr lang="en-US" dirty="0" smtClean="0"/>
              <a:t>More Resources -&gt; </a:t>
            </a:r>
            <a:r>
              <a:rPr lang="en-US" dirty="0" smtClean="0">
                <a:hlinkClick r:id="rId8"/>
              </a:rPr>
              <a:t>http://www.sqlgene.com/powerbi/</a:t>
            </a:r>
            <a:endParaRPr lang="en-US" dirty="0"/>
          </a:p>
          <a:p>
            <a:endParaRPr lang="en-US" dirty="0"/>
          </a:p>
        </p:txBody>
      </p:sp>
      <p:sp>
        <p:nvSpPr>
          <p:cNvPr id="3" name="Title 2"/>
          <p:cNvSpPr>
            <a:spLocks noGrp="1"/>
          </p:cNvSpPr>
          <p:nvPr>
            <p:ph type="title" idx="4294967295"/>
          </p:nvPr>
        </p:nvSpPr>
        <p:spPr>
          <a:xfrm>
            <a:off x="838200" y="365125"/>
            <a:ext cx="10515600" cy="1325563"/>
          </a:xfrm>
          <a:prstGeom prst="rect">
            <a:avLst/>
          </a:prstGeom>
        </p:spPr>
        <p:txBody>
          <a:bodyPr/>
          <a:lstStyle/>
          <a:p>
            <a:pPr lvl="0"/>
            <a:r>
              <a:rPr lang="en-US" dirty="0" smtClean="0"/>
              <a:t>Resources</a:t>
            </a:r>
            <a:endParaRPr lang="en-US" dirty="0"/>
          </a:p>
        </p:txBody>
      </p:sp>
    </p:spTree>
    <p:extLst>
      <p:ext uri="{BB962C8B-B14F-4D97-AF65-F5344CB8AC3E}">
        <p14:creationId xmlns:p14="http://schemas.microsoft.com/office/powerpoint/2010/main" val="14511253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21228" y="3516313"/>
            <a:ext cx="7147775" cy="1815882"/>
          </a:xfrm>
          <a:prstGeom prst="rect">
            <a:avLst/>
          </a:prstGeom>
          <a:noFill/>
        </p:spPr>
        <p:txBody>
          <a:bodyPr wrap="square">
            <a:spAutoFit/>
          </a:bodyPr>
          <a:lstStyle/>
          <a:p>
            <a:pPr algn="ctr" defTabSz="914354" eaLnBrk="1" fontAlgn="auto" hangingPunct="1">
              <a:spcBef>
                <a:spcPts val="0"/>
              </a:spcBef>
              <a:spcAft>
                <a:spcPts val="0"/>
              </a:spcAft>
              <a:defRPr/>
            </a:pPr>
            <a:r>
              <a:rPr lang="en-US" sz="1600" dirty="0">
                <a:solidFill>
                  <a:schemeClr val="tx1">
                    <a:lumMod val="65000"/>
                    <a:lumOff val="35000"/>
                  </a:schemeClr>
                </a:solidFill>
              </a:rPr>
              <a:t>All Lines/</a:t>
            </a:r>
            <a:r>
              <a:rPr lang="en-US" sz="1600" dirty="0" err="1">
                <a:solidFill>
                  <a:schemeClr val="tx1">
                    <a:lumMod val="65000"/>
                    <a:lumOff val="35000"/>
                  </a:schemeClr>
                </a:solidFill>
              </a:rPr>
              <a:t>LANtek</a:t>
            </a:r>
            <a:r>
              <a:rPr lang="en-US" sz="1600" dirty="0">
                <a:solidFill>
                  <a:schemeClr val="tx1">
                    <a:lumMod val="65000"/>
                    <a:lumOff val="35000"/>
                  </a:schemeClr>
                </a:solidFill>
              </a:rPr>
              <a:t> is a local woman owned solutions provider that delivers cost effective, industry standard IT solutions to our customers</a:t>
            </a:r>
            <a:r>
              <a:rPr lang="en-US" sz="1600" dirty="0" smtClean="0">
                <a:solidFill>
                  <a:schemeClr val="tx1">
                    <a:lumMod val="65000"/>
                    <a:lumOff val="35000"/>
                  </a:schemeClr>
                </a:solidFill>
              </a:rPr>
              <a:t>.</a:t>
            </a:r>
          </a:p>
          <a:p>
            <a:pPr algn="ctr" defTabSz="914354" eaLnBrk="1" fontAlgn="auto" hangingPunct="1">
              <a:spcBef>
                <a:spcPts val="0"/>
              </a:spcBef>
              <a:spcAft>
                <a:spcPts val="0"/>
              </a:spcAft>
              <a:defRPr/>
            </a:pPr>
            <a:endParaRPr lang="en-US" sz="1600" dirty="0">
              <a:solidFill>
                <a:schemeClr val="tx1">
                  <a:lumMod val="65000"/>
                  <a:lumOff val="35000"/>
                </a:schemeClr>
              </a:solidFill>
              <a:latin typeface="PT Sans" panose="020B0503020203020204" pitchFamily="34" charset="0"/>
            </a:endParaRPr>
          </a:p>
          <a:p>
            <a:pPr algn="ctr" defTabSz="914354" eaLnBrk="1" fontAlgn="auto" hangingPunct="1">
              <a:spcBef>
                <a:spcPts val="0"/>
              </a:spcBef>
              <a:spcAft>
                <a:spcPts val="0"/>
              </a:spcAft>
              <a:defRPr/>
            </a:pPr>
            <a:r>
              <a:rPr lang="en-US" sz="1600" dirty="0">
                <a:solidFill>
                  <a:schemeClr val="tx1">
                    <a:lumMod val="65000"/>
                    <a:lumOff val="35000"/>
                  </a:schemeClr>
                </a:solidFill>
                <a:latin typeface="PT Sans" panose="020B0503020203020204" pitchFamily="34" charset="0"/>
              </a:rPr>
              <a:t> </a:t>
            </a:r>
            <a:r>
              <a:rPr lang="en-US" sz="1600" dirty="0">
                <a:solidFill>
                  <a:schemeClr val="tx1">
                    <a:lumMod val="65000"/>
                    <a:lumOff val="35000"/>
                  </a:schemeClr>
                </a:solidFill>
              </a:rPr>
              <a:t>We strive to be a Professional Business Partner and Trusted Advisor with each of our clients. We help companies streamline and improve the way they buy, implement, and manage their technology infrastructures that support their mission critical business applications. </a:t>
            </a:r>
            <a:endParaRPr lang="en-US" sz="1600" dirty="0">
              <a:solidFill>
                <a:schemeClr val="tx1">
                  <a:lumMod val="65000"/>
                  <a:lumOff val="35000"/>
                </a:schemeClr>
              </a:solidFill>
              <a:latin typeface="PT Sans" panose="020B0503020203020204" pitchFamily="34" charset="0"/>
            </a:endParaRPr>
          </a:p>
        </p:txBody>
      </p:sp>
      <p:cxnSp>
        <p:nvCxnSpPr>
          <p:cNvPr id="10" name="Straight Connector 9"/>
          <p:cNvCxnSpPr/>
          <p:nvPr/>
        </p:nvCxnSpPr>
        <p:spPr>
          <a:xfrm>
            <a:off x="2235200" y="3255963"/>
            <a:ext cx="366712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257925" y="3255963"/>
            <a:ext cx="366871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Diamond 13"/>
          <p:cNvSpPr/>
          <p:nvPr/>
        </p:nvSpPr>
        <p:spPr>
          <a:xfrm>
            <a:off x="5984875" y="3159125"/>
            <a:ext cx="192088" cy="193675"/>
          </a:xfrm>
          <a:prstGeom prst="diamon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sp>
        <p:nvSpPr>
          <p:cNvPr id="3078" name="TextBox 25"/>
          <p:cNvSpPr txBox="1">
            <a:spLocks noChangeArrowheads="1"/>
          </p:cNvSpPr>
          <p:nvPr/>
        </p:nvSpPr>
        <p:spPr bwMode="auto">
          <a:xfrm>
            <a:off x="11658600" y="6578600"/>
            <a:ext cx="184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912813" fontAlgn="base">
              <a:spcBef>
                <a:spcPct val="0"/>
              </a:spcBef>
              <a:spcAft>
                <a:spcPct val="0"/>
              </a:spcAft>
              <a:defRPr>
                <a:solidFill>
                  <a:schemeClr val="tx1"/>
                </a:solidFill>
                <a:latin typeface="Calibri" panose="020F0502020204030204" pitchFamily="34" charset="0"/>
              </a:defRPr>
            </a:lvl6pPr>
            <a:lvl7pPr marL="2971800" indent="-228600" defTabSz="912813" fontAlgn="base">
              <a:spcBef>
                <a:spcPct val="0"/>
              </a:spcBef>
              <a:spcAft>
                <a:spcPct val="0"/>
              </a:spcAft>
              <a:defRPr>
                <a:solidFill>
                  <a:schemeClr val="tx1"/>
                </a:solidFill>
                <a:latin typeface="Calibri" panose="020F0502020204030204" pitchFamily="34" charset="0"/>
              </a:defRPr>
            </a:lvl7pPr>
            <a:lvl8pPr marL="3429000" indent="-228600" defTabSz="912813" fontAlgn="base">
              <a:spcBef>
                <a:spcPct val="0"/>
              </a:spcBef>
              <a:spcAft>
                <a:spcPct val="0"/>
              </a:spcAft>
              <a:defRPr>
                <a:solidFill>
                  <a:schemeClr val="tx1"/>
                </a:solidFill>
                <a:latin typeface="Calibri" panose="020F0502020204030204" pitchFamily="34" charset="0"/>
              </a:defRPr>
            </a:lvl8pPr>
            <a:lvl9pPr marL="3886200" indent="-228600" defTabSz="912813"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2400">
              <a:latin typeface="PT Sans" pitchFamily="34" charset="0"/>
            </a:endParaRPr>
          </a:p>
        </p:txBody>
      </p:sp>
      <p:sp>
        <p:nvSpPr>
          <p:cNvPr id="2" name="Rectangle 1"/>
          <p:cNvSpPr/>
          <p:nvPr/>
        </p:nvSpPr>
        <p:spPr>
          <a:xfrm>
            <a:off x="0" y="5638800"/>
            <a:ext cx="12192000" cy="1219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7792" y="2043114"/>
            <a:ext cx="2600325" cy="89535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93313" y="2043114"/>
            <a:ext cx="2436759" cy="1034087"/>
          </a:xfrm>
          <a:prstGeom prst="rect">
            <a:avLst/>
          </a:prstGeom>
        </p:spPr>
      </p:pic>
    </p:spTree>
    <p:extLst>
      <p:ext uri="{BB962C8B-B14F-4D97-AF65-F5344CB8AC3E}">
        <p14:creationId xmlns:p14="http://schemas.microsoft.com/office/powerpoint/2010/main" val="1183100250"/>
      </p:ext>
    </p:extLst>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885508" y="2392631"/>
            <a:ext cx="1587500" cy="1560513"/>
          </a:xfrm>
          <a:prstGeom prst="rect">
            <a:avLst/>
          </a:prstGeom>
          <a:solidFill>
            <a:srgbClr val="00C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3733" dirty="0">
              <a:latin typeface="FontAwesome" pitchFamily="2" charset="0"/>
            </a:endParaRPr>
          </a:p>
        </p:txBody>
      </p:sp>
      <p:sp>
        <p:nvSpPr>
          <p:cNvPr id="13" name="Rectangle 12"/>
          <p:cNvSpPr/>
          <p:nvPr/>
        </p:nvSpPr>
        <p:spPr>
          <a:xfrm>
            <a:off x="3042920" y="2392631"/>
            <a:ext cx="1587500" cy="1560513"/>
          </a:xfrm>
          <a:prstGeom prst="rect">
            <a:avLst/>
          </a:prstGeom>
          <a:solidFill>
            <a:srgbClr val="00C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3733" dirty="0">
              <a:latin typeface="FontAwesome" pitchFamily="2" charset="0"/>
            </a:endParaRPr>
          </a:p>
        </p:txBody>
      </p:sp>
      <p:sp>
        <p:nvSpPr>
          <p:cNvPr id="14" name="Rectangle 13"/>
          <p:cNvSpPr/>
          <p:nvPr/>
        </p:nvSpPr>
        <p:spPr>
          <a:xfrm>
            <a:off x="5224145" y="2392631"/>
            <a:ext cx="1587500" cy="1560513"/>
          </a:xfrm>
          <a:prstGeom prst="rect">
            <a:avLst/>
          </a:prstGeom>
          <a:solidFill>
            <a:srgbClr val="00C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3733" dirty="0">
              <a:latin typeface="FontAwesome" pitchFamily="2" charset="0"/>
            </a:endParaRPr>
          </a:p>
        </p:txBody>
      </p:sp>
      <p:sp>
        <p:nvSpPr>
          <p:cNvPr id="15" name="Rectangle 14"/>
          <p:cNvSpPr/>
          <p:nvPr/>
        </p:nvSpPr>
        <p:spPr>
          <a:xfrm>
            <a:off x="7405370" y="2392631"/>
            <a:ext cx="1587500" cy="1560513"/>
          </a:xfrm>
          <a:prstGeom prst="rect">
            <a:avLst/>
          </a:prstGeom>
          <a:solidFill>
            <a:srgbClr val="00C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sp>
        <p:nvSpPr>
          <p:cNvPr id="23" name="7 CuadroTexto"/>
          <p:cNvSpPr txBox="1"/>
          <p:nvPr/>
        </p:nvSpPr>
        <p:spPr>
          <a:xfrm>
            <a:off x="569595" y="4481781"/>
            <a:ext cx="2160588" cy="1182375"/>
          </a:xfrm>
          <a:prstGeom prst="rect">
            <a:avLst/>
          </a:prstGeom>
          <a:noFill/>
        </p:spPr>
        <p:txBody>
          <a:bodyPr>
            <a:spAutoFit/>
          </a:bodyPr>
          <a:lstStyle/>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Our programs will reduce IT costs, improve</a:t>
            </a:r>
          </a:p>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performance of the network, and assure a consistent level of service.</a:t>
            </a:r>
          </a:p>
        </p:txBody>
      </p:sp>
      <p:sp>
        <p:nvSpPr>
          <p:cNvPr id="25" name="TextBox 24"/>
          <p:cNvSpPr txBox="1"/>
          <p:nvPr/>
        </p:nvSpPr>
        <p:spPr>
          <a:xfrm>
            <a:off x="775970" y="4169044"/>
            <a:ext cx="1746250" cy="296862"/>
          </a:xfrm>
          <a:prstGeom prst="rect">
            <a:avLst/>
          </a:prstGeom>
          <a:noFill/>
        </p:spPr>
        <p:txBody>
          <a:bodyPr>
            <a:spAutoFit/>
          </a:bodyPr>
          <a:lstStyle/>
          <a:p>
            <a:pPr algn="ctr" defTabSz="914354" eaLnBrk="1" fontAlgn="auto" hangingPunct="1">
              <a:spcBef>
                <a:spcPts val="0"/>
              </a:spcBef>
              <a:spcAft>
                <a:spcPts val="0"/>
              </a:spcAft>
              <a:defRPr/>
            </a:pPr>
            <a:r>
              <a:rPr lang="en-US" sz="1333" b="1" dirty="0" smtClean="0">
                <a:solidFill>
                  <a:schemeClr val="tx1">
                    <a:lumMod val="75000"/>
                    <a:lumOff val="25000"/>
                  </a:schemeClr>
                </a:solidFill>
                <a:latin typeface="PT Sans" panose="020B0503020203020204" pitchFamily="34" charset="0"/>
              </a:rPr>
              <a:t>Managed Services</a:t>
            </a:r>
            <a:endParaRPr lang="en-US" sz="1333" b="1" dirty="0">
              <a:solidFill>
                <a:schemeClr val="tx1">
                  <a:lumMod val="75000"/>
                  <a:lumOff val="25000"/>
                </a:schemeClr>
              </a:solidFill>
              <a:latin typeface="PT Sans" panose="020B0503020203020204" pitchFamily="34" charset="0"/>
            </a:endParaRPr>
          </a:p>
        </p:txBody>
      </p:sp>
      <p:sp>
        <p:nvSpPr>
          <p:cNvPr id="26" name="7 CuadroTexto"/>
          <p:cNvSpPr txBox="1"/>
          <p:nvPr/>
        </p:nvSpPr>
        <p:spPr>
          <a:xfrm>
            <a:off x="2768283" y="4481781"/>
            <a:ext cx="2160587" cy="1400383"/>
          </a:xfrm>
          <a:prstGeom prst="rect">
            <a:avLst/>
          </a:prstGeom>
          <a:noFill/>
        </p:spPr>
        <p:txBody>
          <a:bodyPr>
            <a:spAutoFit/>
          </a:bodyPr>
          <a:lstStyle/>
          <a:p>
            <a:pPr algn="ctr" defTabSz="914354" eaLnBrk="1" fontAlgn="auto" hangingPunct="1">
              <a:lnSpc>
                <a:spcPts val="1733"/>
              </a:lnSpc>
              <a:spcBef>
                <a:spcPts val="0"/>
              </a:spcBef>
              <a:spcAft>
                <a:spcPts val="0"/>
              </a:spcAft>
              <a:defRPr/>
            </a:pPr>
            <a:r>
              <a:rPr lang="en-US" sz="1200" dirty="0" smtClean="0">
                <a:solidFill>
                  <a:schemeClr val="tx1">
                    <a:lumMod val="65000"/>
                    <a:lumOff val="35000"/>
                  </a:schemeClr>
                </a:solidFill>
                <a:latin typeface="PT Sans" panose="020B0503020203020204" pitchFamily="34" charset="0"/>
              </a:rPr>
              <a:t>We provide </a:t>
            </a:r>
            <a:r>
              <a:rPr lang="en-US" sz="1200" dirty="0">
                <a:solidFill>
                  <a:schemeClr val="tx1">
                    <a:lumMod val="65000"/>
                    <a:lumOff val="35000"/>
                  </a:schemeClr>
                </a:solidFill>
                <a:latin typeface="PT Sans" panose="020B0503020203020204" pitchFamily="34" charset="0"/>
              </a:rPr>
              <a:t>assessment, design, implementation, management, </a:t>
            </a:r>
          </a:p>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monitoring, and computer support services for all business computing needs. </a:t>
            </a:r>
          </a:p>
        </p:txBody>
      </p:sp>
      <p:sp>
        <p:nvSpPr>
          <p:cNvPr id="27" name="TextBox 26"/>
          <p:cNvSpPr txBox="1"/>
          <p:nvPr/>
        </p:nvSpPr>
        <p:spPr>
          <a:xfrm>
            <a:off x="2976245" y="4169044"/>
            <a:ext cx="1746250" cy="296862"/>
          </a:xfrm>
          <a:prstGeom prst="rect">
            <a:avLst/>
          </a:prstGeom>
          <a:noFill/>
        </p:spPr>
        <p:txBody>
          <a:bodyPr>
            <a:spAutoFit/>
          </a:bodyPr>
          <a:lstStyle/>
          <a:p>
            <a:pPr algn="ctr" defTabSz="914354" eaLnBrk="1" fontAlgn="auto" hangingPunct="1">
              <a:spcBef>
                <a:spcPts val="0"/>
              </a:spcBef>
              <a:spcAft>
                <a:spcPts val="0"/>
              </a:spcAft>
              <a:defRPr/>
            </a:pPr>
            <a:r>
              <a:rPr lang="en-US" sz="1333" b="1" dirty="0" smtClean="0">
                <a:solidFill>
                  <a:schemeClr val="tx1">
                    <a:lumMod val="75000"/>
                    <a:lumOff val="25000"/>
                  </a:schemeClr>
                </a:solidFill>
                <a:latin typeface="PT Sans" panose="020B0503020203020204" pitchFamily="34" charset="0"/>
              </a:rPr>
              <a:t>IT Consulting</a:t>
            </a:r>
            <a:endParaRPr lang="en-US" sz="1333" b="1" dirty="0">
              <a:solidFill>
                <a:schemeClr val="tx1">
                  <a:lumMod val="75000"/>
                  <a:lumOff val="25000"/>
                </a:schemeClr>
              </a:solidFill>
              <a:latin typeface="PT Sans" panose="020B0503020203020204" pitchFamily="34" charset="0"/>
            </a:endParaRPr>
          </a:p>
        </p:txBody>
      </p:sp>
      <p:sp>
        <p:nvSpPr>
          <p:cNvPr id="28" name="7 CuadroTexto"/>
          <p:cNvSpPr txBox="1"/>
          <p:nvPr/>
        </p:nvSpPr>
        <p:spPr>
          <a:xfrm>
            <a:off x="4937600" y="4684981"/>
            <a:ext cx="2160588" cy="964367"/>
          </a:xfrm>
          <a:prstGeom prst="rect">
            <a:avLst/>
          </a:prstGeom>
          <a:noFill/>
        </p:spPr>
        <p:txBody>
          <a:bodyPr>
            <a:spAutoFit/>
          </a:bodyPr>
          <a:lstStyle/>
          <a:p>
            <a:pPr algn="ctr" defTabSz="914354" eaLnBrk="1" fontAlgn="auto" hangingPunct="1">
              <a:lnSpc>
                <a:spcPts val="1733"/>
              </a:lnSpc>
              <a:spcBef>
                <a:spcPts val="0"/>
              </a:spcBef>
              <a:spcAft>
                <a:spcPts val="0"/>
              </a:spcAft>
              <a:defRPr/>
            </a:pPr>
            <a:r>
              <a:rPr lang="en-US" sz="1200" dirty="0" smtClean="0">
                <a:solidFill>
                  <a:schemeClr val="tx1">
                    <a:lumMod val="65000"/>
                    <a:lumOff val="35000"/>
                  </a:schemeClr>
                </a:solidFill>
                <a:latin typeface="PT Sans" panose="020B0503020203020204" pitchFamily="34" charset="0"/>
              </a:rPr>
              <a:t>SharePoint and Office 365 give you </a:t>
            </a:r>
            <a:r>
              <a:rPr lang="en-US" sz="1200" dirty="0">
                <a:solidFill>
                  <a:schemeClr val="tx1">
                    <a:lumMod val="65000"/>
                    <a:lumOff val="35000"/>
                  </a:schemeClr>
                </a:solidFill>
                <a:latin typeface="PT Sans" panose="020B0503020203020204" pitchFamily="34" charset="0"/>
              </a:rPr>
              <a:t>and the people you work with a better way to get </a:t>
            </a:r>
          </a:p>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things done together.</a:t>
            </a:r>
          </a:p>
        </p:txBody>
      </p:sp>
      <p:sp>
        <p:nvSpPr>
          <p:cNvPr id="29" name="TextBox 28"/>
          <p:cNvSpPr txBox="1"/>
          <p:nvPr/>
        </p:nvSpPr>
        <p:spPr>
          <a:xfrm>
            <a:off x="5144770" y="4170631"/>
            <a:ext cx="1746250" cy="296863"/>
          </a:xfrm>
          <a:prstGeom prst="rect">
            <a:avLst/>
          </a:prstGeom>
          <a:noFill/>
        </p:spPr>
        <p:txBody>
          <a:bodyPr>
            <a:spAutoFit/>
          </a:bodyPr>
          <a:lstStyle/>
          <a:p>
            <a:pPr algn="ctr" defTabSz="914354" eaLnBrk="1" fontAlgn="auto" hangingPunct="1">
              <a:spcBef>
                <a:spcPts val="0"/>
              </a:spcBef>
              <a:spcAft>
                <a:spcPts val="0"/>
              </a:spcAft>
              <a:defRPr/>
            </a:pPr>
            <a:r>
              <a:rPr lang="en-US" sz="1333" b="1" dirty="0" smtClean="0">
                <a:solidFill>
                  <a:schemeClr val="tx1">
                    <a:lumMod val="75000"/>
                    <a:lumOff val="25000"/>
                  </a:schemeClr>
                </a:solidFill>
                <a:latin typeface="PT Sans" panose="020B0503020203020204" pitchFamily="34" charset="0"/>
              </a:rPr>
              <a:t>Microsoft Solutions</a:t>
            </a:r>
            <a:endParaRPr lang="en-US" sz="1333" b="1" dirty="0">
              <a:solidFill>
                <a:schemeClr val="tx1">
                  <a:lumMod val="75000"/>
                  <a:lumOff val="25000"/>
                </a:schemeClr>
              </a:solidFill>
              <a:latin typeface="PT Sans" panose="020B0503020203020204" pitchFamily="34" charset="0"/>
            </a:endParaRPr>
          </a:p>
        </p:txBody>
      </p:sp>
      <p:sp>
        <p:nvSpPr>
          <p:cNvPr id="30" name="7 CuadroTexto"/>
          <p:cNvSpPr txBox="1"/>
          <p:nvPr/>
        </p:nvSpPr>
        <p:spPr>
          <a:xfrm>
            <a:off x="7186295" y="4481781"/>
            <a:ext cx="2160588" cy="1400383"/>
          </a:xfrm>
          <a:prstGeom prst="rect">
            <a:avLst/>
          </a:prstGeom>
          <a:noFill/>
        </p:spPr>
        <p:txBody>
          <a:bodyPr>
            <a:spAutoFit/>
          </a:bodyPr>
          <a:lstStyle/>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We provide IT staffing </a:t>
            </a:r>
          </a:p>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services for a variety of industries in the local market including manufacturing, </a:t>
            </a:r>
          </a:p>
          <a:p>
            <a:pPr algn="ctr" defTabSz="914354" eaLnBrk="1" fontAlgn="auto" hangingPunct="1">
              <a:lnSpc>
                <a:spcPts val="1733"/>
              </a:lnSpc>
              <a:spcBef>
                <a:spcPts val="0"/>
              </a:spcBef>
              <a:spcAft>
                <a:spcPts val="0"/>
              </a:spcAft>
              <a:defRPr/>
            </a:pPr>
            <a:r>
              <a:rPr lang="en-US" sz="1200" dirty="0">
                <a:solidFill>
                  <a:schemeClr val="tx1">
                    <a:lumMod val="65000"/>
                    <a:lumOff val="35000"/>
                  </a:schemeClr>
                </a:solidFill>
                <a:latin typeface="PT Sans" panose="020B0503020203020204" pitchFamily="34" charset="0"/>
              </a:rPr>
              <a:t>finance, healthcare, among others.</a:t>
            </a:r>
          </a:p>
        </p:txBody>
      </p:sp>
      <p:sp>
        <p:nvSpPr>
          <p:cNvPr id="31" name="TextBox 30"/>
          <p:cNvSpPr txBox="1"/>
          <p:nvPr/>
        </p:nvSpPr>
        <p:spPr>
          <a:xfrm>
            <a:off x="7392670" y="4169044"/>
            <a:ext cx="1746250" cy="296862"/>
          </a:xfrm>
          <a:prstGeom prst="rect">
            <a:avLst/>
          </a:prstGeom>
          <a:noFill/>
        </p:spPr>
        <p:txBody>
          <a:bodyPr>
            <a:spAutoFit/>
          </a:bodyPr>
          <a:lstStyle/>
          <a:p>
            <a:pPr algn="ctr" defTabSz="914354" eaLnBrk="1" fontAlgn="auto" hangingPunct="1">
              <a:spcBef>
                <a:spcPts val="0"/>
              </a:spcBef>
              <a:spcAft>
                <a:spcPts val="0"/>
              </a:spcAft>
              <a:defRPr/>
            </a:pPr>
            <a:r>
              <a:rPr lang="en-US" sz="1333" b="1" dirty="0" smtClean="0">
                <a:solidFill>
                  <a:schemeClr val="tx1">
                    <a:lumMod val="75000"/>
                    <a:lumOff val="25000"/>
                  </a:schemeClr>
                </a:solidFill>
                <a:latin typeface="PT Sans" panose="020B0503020203020204" pitchFamily="34" charset="0"/>
              </a:rPr>
              <a:t>IT Staffing</a:t>
            </a:r>
            <a:endParaRPr lang="en-US" sz="1333" b="1" dirty="0">
              <a:solidFill>
                <a:schemeClr val="tx1">
                  <a:lumMod val="75000"/>
                  <a:lumOff val="25000"/>
                </a:schemeClr>
              </a:solidFill>
              <a:latin typeface="PT Sans" panose="020B0503020203020204" pitchFamily="34" charset="0"/>
            </a:endParaRPr>
          </a:p>
        </p:txBody>
      </p:sp>
      <p:sp>
        <p:nvSpPr>
          <p:cNvPr id="16" name="TextBox 15"/>
          <p:cNvSpPr txBox="1"/>
          <p:nvPr/>
        </p:nvSpPr>
        <p:spPr>
          <a:xfrm>
            <a:off x="4649788" y="827088"/>
            <a:ext cx="2952750" cy="585787"/>
          </a:xfrm>
          <a:prstGeom prst="rect">
            <a:avLst/>
          </a:prstGeom>
          <a:noFill/>
        </p:spPr>
        <p:txBody>
          <a:bodyPr>
            <a:spAutoFit/>
          </a:bodyPr>
          <a:lstStyle/>
          <a:p>
            <a:pPr algn="ctr" defTabSz="914354" eaLnBrk="1" fontAlgn="auto" hangingPunct="1">
              <a:spcBef>
                <a:spcPts val="0"/>
              </a:spcBef>
              <a:spcAft>
                <a:spcPts val="0"/>
              </a:spcAft>
              <a:defRPr/>
            </a:pPr>
            <a:r>
              <a:rPr lang="en-US" sz="3200" dirty="0">
                <a:solidFill>
                  <a:schemeClr val="tx1">
                    <a:lumMod val="75000"/>
                    <a:lumOff val="25000"/>
                  </a:schemeClr>
                </a:solidFill>
                <a:latin typeface="PT Sans" panose="020B0503020203020204" pitchFamily="34" charset="0"/>
              </a:rPr>
              <a:t>Our </a:t>
            </a:r>
            <a:r>
              <a:rPr lang="en-US" sz="3200" dirty="0" smtClean="0">
                <a:solidFill>
                  <a:schemeClr val="tx1">
                    <a:lumMod val="75000"/>
                    <a:lumOff val="25000"/>
                  </a:schemeClr>
                </a:solidFill>
                <a:latin typeface="PT Sans" panose="020B0503020203020204" pitchFamily="34" charset="0"/>
              </a:rPr>
              <a:t>Services</a:t>
            </a:r>
            <a:endParaRPr lang="en-US" sz="3200" dirty="0">
              <a:solidFill>
                <a:schemeClr val="tx1">
                  <a:lumMod val="75000"/>
                  <a:lumOff val="25000"/>
                </a:schemeClr>
              </a:solidFill>
              <a:latin typeface="PT Sans" panose="020B0503020203020204" pitchFamily="34" charset="0"/>
            </a:endParaRPr>
          </a:p>
        </p:txBody>
      </p:sp>
      <p:sp>
        <p:nvSpPr>
          <p:cNvPr id="17" name="7 CuadroTexto"/>
          <p:cNvSpPr txBox="1"/>
          <p:nvPr/>
        </p:nvSpPr>
        <p:spPr>
          <a:xfrm>
            <a:off x="1912938" y="1439015"/>
            <a:ext cx="8424862" cy="707886"/>
          </a:xfrm>
          <a:prstGeom prst="rect">
            <a:avLst/>
          </a:prstGeom>
          <a:noFill/>
        </p:spPr>
        <p:txBody>
          <a:bodyPr>
            <a:spAutoFit/>
          </a:bodyPr>
          <a:lstStyle/>
          <a:p>
            <a:pPr algn="ctr" defTabSz="914354" eaLnBrk="1" fontAlgn="auto" hangingPunct="1">
              <a:lnSpc>
                <a:spcPts val="1600"/>
              </a:lnSpc>
              <a:spcBef>
                <a:spcPts val="0"/>
              </a:spcBef>
              <a:spcAft>
                <a:spcPts val="0"/>
              </a:spcAft>
              <a:defRPr/>
            </a:pPr>
            <a:endParaRPr lang="en-US" sz="1400" dirty="0">
              <a:solidFill>
                <a:schemeClr val="tx1">
                  <a:lumMod val="65000"/>
                  <a:lumOff val="35000"/>
                </a:schemeClr>
              </a:solidFill>
              <a:latin typeface="PT Sans" panose="020B0503020203020204" pitchFamily="34" charset="0"/>
            </a:endParaRPr>
          </a:p>
          <a:p>
            <a:pPr algn="ctr" defTabSz="914354" eaLnBrk="1" fontAlgn="auto" hangingPunct="1">
              <a:lnSpc>
                <a:spcPts val="1600"/>
              </a:lnSpc>
              <a:spcBef>
                <a:spcPts val="0"/>
              </a:spcBef>
              <a:spcAft>
                <a:spcPts val="0"/>
              </a:spcAft>
              <a:defRPr/>
            </a:pPr>
            <a:r>
              <a:rPr lang="en-US" sz="1400" dirty="0" smtClean="0">
                <a:solidFill>
                  <a:schemeClr val="tx1">
                    <a:lumMod val="65000"/>
                    <a:lumOff val="35000"/>
                  </a:schemeClr>
                </a:solidFill>
                <a:latin typeface="PT Sans" panose="020B0503020203020204" pitchFamily="34" charset="0"/>
              </a:rPr>
              <a:t>All Lines/</a:t>
            </a:r>
            <a:r>
              <a:rPr lang="en-US" sz="1400" dirty="0" err="1" smtClean="0">
                <a:solidFill>
                  <a:schemeClr val="tx1">
                    <a:lumMod val="65000"/>
                    <a:lumOff val="35000"/>
                  </a:schemeClr>
                </a:solidFill>
                <a:latin typeface="PT Sans" panose="020B0503020203020204" pitchFamily="34" charset="0"/>
              </a:rPr>
              <a:t>LANtek</a:t>
            </a:r>
            <a:r>
              <a:rPr lang="en-US" sz="1400" dirty="0" smtClean="0">
                <a:solidFill>
                  <a:schemeClr val="tx1">
                    <a:lumMod val="65000"/>
                    <a:lumOff val="35000"/>
                  </a:schemeClr>
                </a:solidFill>
                <a:latin typeface="PT Sans" panose="020B0503020203020204" pitchFamily="34" charset="0"/>
              </a:rPr>
              <a:t> is the only IT Services company in the region able to deliver the full range of services we can. From hardware to hosting we can keep your business efficient and in top production. </a:t>
            </a:r>
            <a:endParaRPr lang="en-US" sz="1400" dirty="0">
              <a:solidFill>
                <a:schemeClr val="tx1">
                  <a:lumMod val="65000"/>
                  <a:lumOff val="35000"/>
                </a:schemeClr>
              </a:solidFill>
              <a:latin typeface="PT Sans" panose="020B0503020203020204" pitchFamily="34" charset="0"/>
            </a:endParaRPr>
          </a:p>
        </p:txBody>
      </p:sp>
      <p:cxnSp>
        <p:nvCxnSpPr>
          <p:cNvPr id="21" name="Straight Connector 20"/>
          <p:cNvCxnSpPr/>
          <p:nvPr/>
        </p:nvCxnSpPr>
        <p:spPr>
          <a:xfrm>
            <a:off x="2402625" y="1509713"/>
            <a:ext cx="366712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425350" y="1509713"/>
            <a:ext cx="366871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4" name="Diamond 23"/>
          <p:cNvSpPr/>
          <p:nvPr/>
        </p:nvSpPr>
        <p:spPr>
          <a:xfrm>
            <a:off x="6152300" y="1412875"/>
            <a:ext cx="192088" cy="193675"/>
          </a:xfrm>
          <a:prstGeom prst="diamon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795" y="2660919"/>
            <a:ext cx="990600" cy="86677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52508" y="2794268"/>
            <a:ext cx="628650" cy="60007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17857" y="2822843"/>
            <a:ext cx="600075" cy="571500"/>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13370" y="2908568"/>
            <a:ext cx="571500" cy="485775"/>
          </a:xfrm>
          <a:prstGeom prst="rect">
            <a:avLst/>
          </a:prstGeom>
        </p:spPr>
      </p:pic>
      <p:sp>
        <p:nvSpPr>
          <p:cNvPr id="33" name="Rectangle 32"/>
          <p:cNvSpPr/>
          <p:nvPr/>
        </p:nvSpPr>
        <p:spPr>
          <a:xfrm>
            <a:off x="9544050" y="2392631"/>
            <a:ext cx="1587500" cy="1560513"/>
          </a:xfrm>
          <a:prstGeom prst="rect">
            <a:avLst/>
          </a:prstGeom>
          <a:solidFill>
            <a:srgbClr val="00C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54" eaLnBrk="1" fontAlgn="auto" hangingPunct="1">
              <a:spcBef>
                <a:spcPts val="0"/>
              </a:spcBef>
              <a:spcAft>
                <a:spcPts val="0"/>
              </a:spcAft>
              <a:defRPr/>
            </a:pPr>
            <a:endParaRPr lang="en-US" sz="2400">
              <a:latin typeface="PT Sans" panose="020B0503020203020204" pitchFamily="34" charset="0"/>
            </a:endParaRPr>
          </a:p>
        </p:txBody>
      </p:sp>
      <p:sp>
        <p:nvSpPr>
          <p:cNvPr id="34" name="7 CuadroTexto"/>
          <p:cNvSpPr txBox="1"/>
          <p:nvPr/>
        </p:nvSpPr>
        <p:spPr>
          <a:xfrm>
            <a:off x="9324975" y="4481781"/>
            <a:ext cx="2160588" cy="1400383"/>
          </a:xfrm>
          <a:prstGeom prst="rect">
            <a:avLst/>
          </a:prstGeom>
          <a:noFill/>
        </p:spPr>
        <p:txBody>
          <a:bodyPr>
            <a:spAutoFit/>
          </a:bodyPr>
          <a:lstStyle/>
          <a:p>
            <a:pPr algn="ctr" defTabSz="914354" eaLnBrk="1" fontAlgn="auto" hangingPunct="1">
              <a:lnSpc>
                <a:spcPts val="1733"/>
              </a:lnSpc>
              <a:spcBef>
                <a:spcPts val="0"/>
              </a:spcBef>
              <a:spcAft>
                <a:spcPts val="0"/>
              </a:spcAft>
              <a:defRPr/>
            </a:pPr>
            <a:r>
              <a:rPr lang="en-US" sz="1200" dirty="0" smtClean="0">
                <a:solidFill>
                  <a:schemeClr val="tx1">
                    <a:lumMod val="65000"/>
                    <a:lumOff val="35000"/>
                  </a:schemeClr>
                </a:solidFill>
                <a:latin typeface="PT Sans" panose="020B0503020203020204"/>
              </a:rPr>
              <a:t>We provide </a:t>
            </a:r>
            <a:r>
              <a:rPr lang="en-US" sz="1200" dirty="0">
                <a:solidFill>
                  <a:schemeClr val="tx1">
                    <a:lumMod val="65000"/>
                    <a:lumOff val="35000"/>
                  </a:schemeClr>
                </a:solidFill>
                <a:latin typeface="PT Sans" panose="020B0503020203020204"/>
              </a:rPr>
              <a:t>proofs of concepts and assessments in all of these areas.  We can also provide demos on site at our data center in </a:t>
            </a:r>
            <a:r>
              <a:rPr lang="en-US" sz="1200" dirty="0" err="1">
                <a:solidFill>
                  <a:schemeClr val="tx1">
                    <a:lumMod val="65000"/>
                    <a:lumOff val="35000"/>
                  </a:schemeClr>
                </a:solidFill>
                <a:latin typeface="PT Sans" panose="020B0503020203020204"/>
              </a:rPr>
              <a:t>Warrendale</a:t>
            </a:r>
            <a:r>
              <a:rPr lang="en-US" sz="1200" dirty="0">
                <a:solidFill>
                  <a:schemeClr val="tx1">
                    <a:lumMod val="65000"/>
                    <a:lumOff val="35000"/>
                  </a:schemeClr>
                </a:solidFill>
                <a:latin typeface="PT Sans" panose="020B0503020203020204"/>
              </a:rPr>
              <a:t>. </a:t>
            </a:r>
          </a:p>
          <a:p>
            <a:pPr algn="ctr" defTabSz="914354" eaLnBrk="1" fontAlgn="auto" hangingPunct="1">
              <a:lnSpc>
                <a:spcPts val="1733"/>
              </a:lnSpc>
              <a:spcBef>
                <a:spcPts val="0"/>
              </a:spcBef>
              <a:spcAft>
                <a:spcPts val="0"/>
              </a:spcAft>
              <a:defRPr/>
            </a:pPr>
            <a:endParaRPr lang="en-US" sz="1200" dirty="0">
              <a:solidFill>
                <a:schemeClr val="tx1">
                  <a:lumMod val="65000"/>
                  <a:lumOff val="35000"/>
                </a:schemeClr>
              </a:solidFill>
              <a:latin typeface="PT Sans" panose="020B0503020203020204"/>
            </a:endParaRPr>
          </a:p>
        </p:txBody>
      </p:sp>
      <p:sp>
        <p:nvSpPr>
          <p:cNvPr id="35" name="TextBox 34"/>
          <p:cNvSpPr txBox="1"/>
          <p:nvPr/>
        </p:nvSpPr>
        <p:spPr>
          <a:xfrm>
            <a:off x="9216708" y="4184327"/>
            <a:ext cx="2449830" cy="297454"/>
          </a:xfrm>
          <a:prstGeom prst="rect">
            <a:avLst/>
          </a:prstGeom>
          <a:noFill/>
        </p:spPr>
        <p:txBody>
          <a:bodyPr wrap="square">
            <a:spAutoFit/>
          </a:bodyPr>
          <a:lstStyle/>
          <a:p>
            <a:pPr algn="ctr" defTabSz="914354" eaLnBrk="1" fontAlgn="auto" hangingPunct="1">
              <a:spcBef>
                <a:spcPts val="0"/>
              </a:spcBef>
              <a:spcAft>
                <a:spcPts val="0"/>
              </a:spcAft>
              <a:defRPr/>
            </a:pPr>
            <a:r>
              <a:rPr lang="en-US" sz="1333" b="1" dirty="0" smtClean="0">
                <a:solidFill>
                  <a:schemeClr val="tx1">
                    <a:lumMod val="75000"/>
                    <a:lumOff val="25000"/>
                  </a:schemeClr>
                </a:solidFill>
                <a:latin typeface="PT Sans" panose="020B0503020203020204" pitchFamily="34" charset="0"/>
              </a:rPr>
              <a:t>Enterprise Infrastructure</a:t>
            </a:r>
            <a:endParaRPr lang="en-US" sz="1333" b="1" dirty="0">
              <a:solidFill>
                <a:schemeClr val="tx1">
                  <a:lumMod val="75000"/>
                  <a:lumOff val="25000"/>
                </a:schemeClr>
              </a:solidFill>
              <a:latin typeface="PT Sans" panose="020B0503020203020204" pitchFamily="34" charset="0"/>
            </a:endParaRPr>
          </a:p>
        </p:txBody>
      </p:sp>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018712" y="2851418"/>
            <a:ext cx="638175" cy="542925"/>
          </a:xfrm>
          <a:prstGeom prst="rect">
            <a:avLst/>
          </a:prstGeom>
        </p:spPr>
      </p:pic>
    </p:spTree>
    <p:extLst>
      <p:ext uri="{BB962C8B-B14F-4D97-AF65-F5344CB8AC3E}">
        <p14:creationId xmlns:p14="http://schemas.microsoft.com/office/powerpoint/2010/main" val="752293589"/>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838200" y="365125"/>
            <a:ext cx="10515600" cy="1325563"/>
          </a:xfrm>
          <a:prstGeom prst="rect">
            <a:avLst/>
          </a:prstGeom>
        </p:spPr>
        <p:txBody>
          <a:bodyPr/>
          <a:lstStyle/>
          <a:p>
            <a:r>
              <a:rPr lang="en-US" dirty="0" smtClean="0"/>
              <a:t>What are we going to cover?</a:t>
            </a:r>
            <a:endParaRPr lang="en-US" dirty="0"/>
          </a:p>
        </p:txBody>
      </p:sp>
      <p:sp>
        <p:nvSpPr>
          <p:cNvPr id="5" name="Text Placeholder 4"/>
          <p:cNvSpPr>
            <a:spLocks noGrp="1"/>
          </p:cNvSpPr>
          <p:nvPr>
            <p:ph type="body" idx="4294967295"/>
          </p:nvPr>
        </p:nvSpPr>
        <p:spPr>
          <a:xfrm>
            <a:off x="838200" y="1825625"/>
            <a:ext cx="10515600" cy="4351338"/>
          </a:xfrm>
          <a:prstGeom prst="rect">
            <a:avLst/>
          </a:prstGeom>
        </p:spPr>
        <p:txBody>
          <a:bodyPr/>
          <a:lstStyle/>
          <a:p>
            <a:pPr lvl="0"/>
            <a:r>
              <a:rPr lang="en-US" dirty="0" smtClean="0"/>
              <a:t>Power BI Start to Finish</a:t>
            </a:r>
          </a:p>
          <a:p>
            <a:pPr lvl="0"/>
            <a:r>
              <a:rPr lang="en-US" dirty="0" smtClean="0"/>
              <a:t>All the components of Power BI</a:t>
            </a:r>
          </a:p>
        </p:txBody>
      </p:sp>
    </p:spTree>
    <p:extLst>
      <p:ext uri="{BB962C8B-B14F-4D97-AF65-F5344CB8AC3E}">
        <p14:creationId xmlns:p14="http://schemas.microsoft.com/office/powerpoint/2010/main" val="21505888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a:xfrm>
            <a:off x="838200" y="1825625"/>
            <a:ext cx="10515600" cy="4351338"/>
          </a:xfrm>
          <a:prstGeom prst="rect">
            <a:avLst/>
          </a:prstGeom>
        </p:spPr>
        <p:txBody>
          <a:bodyPr/>
          <a:lstStyle/>
          <a:p>
            <a:pPr lvl="0"/>
            <a:r>
              <a:rPr lang="en-US" dirty="0" smtClean="0"/>
              <a:t>When you hear power, think </a:t>
            </a:r>
            <a:r>
              <a:rPr lang="en-US" b="1" dirty="0" smtClean="0"/>
              <a:t>Power</a:t>
            </a:r>
            <a:r>
              <a:rPr lang="en-US" dirty="0" smtClean="0"/>
              <a:t> user</a:t>
            </a:r>
          </a:p>
          <a:p>
            <a:pPr lvl="0"/>
            <a:r>
              <a:rPr lang="en-US" dirty="0" smtClean="0"/>
              <a:t>When you hear power, think em</a:t>
            </a:r>
            <a:r>
              <a:rPr lang="en-US" b="1" dirty="0" smtClean="0"/>
              <a:t>power</a:t>
            </a:r>
            <a:r>
              <a:rPr lang="en-US" dirty="0" smtClean="0"/>
              <a:t>ing Self-Service BI</a:t>
            </a:r>
          </a:p>
        </p:txBody>
      </p:sp>
      <p:sp>
        <p:nvSpPr>
          <p:cNvPr id="3" name="Title 2"/>
          <p:cNvSpPr>
            <a:spLocks noGrp="1"/>
          </p:cNvSpPr>
          <p:nvPr>
            <p:ph type="title" idx="4294967295"/>
          </p:nvPr>
        </p:nvSpPr>
        <p:spPr>
          <a:xfrm>
            <a:off x="838200" y="365125"/>
            <a:ext cx="10515600" cy="1325563"/>
          </a:xfrm>
          <a:prstGeom prst="rect">
            <a:avLst/>
          </a:prstGeom>
        </p:spPr>
        <p:txBody>
          <a:bodyPr/>
          <a:lstStyle/>
          <a:p>
            <a:pPr lvl="0"/>
            <a:r>
              <a:rPr lang="en-US" dirty="0" smtClean="0"/>
              <a:t>More POWAH</a:t>
            </a:r>
            <a:endParaRPr lang="en-US" dirty="0"/>
          </a:p>
        </p:txBody>
      </p:sp>
    </p:spTree>
    <p:extLst>
      <p:ext uri="{BB962C8B-B14F-4D97-AF65-F5344CB8AC3E}">
        <p14:creationId xmlns:p14="http://schemas.microsoft.com/office/powerpoint/2010/main" val="1872163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a:xfrm>
            <a:off x="838200" y="1825625"/>
            <a:ext cx="10515600" cy="4351338"/>
          </a:xfrm>
          <a:prstGeom prst="rect">
            <a:avLst/>
          </a:prstGeom>
        </p:spPr>
        <p:txBody>
          <a:bodyPr/>
          <a:lstStyle/>
          <a:p>
            <a:pPr lvl="0"/>
            <a:r>
              <a:rPr lang="en-US" dirty="0" smtClean="0"/>
              <a:t>Excel </a:t>
            </a:r>
            <a:r>
              <a:rPr lang="en-US" dirty="0" err="1" smtClean="0"/>
              <a:t>Addins</a:t>
            </a:r>
            <a:endParaRPr lang="en-US" dirty="0" smtClean="0"/>
          </a:p>
          <a:p>
            <a:pPr lvl="0"/>
            <a:r>
              <a:rPr lang="en-US" dirty="0" err="1" smtClean="0"/>
              <a:t>PowerQuery</a:t>
            </a:r>
            <a:r>
              <a:rPr lang="en-US" dirty="0" smtClean="0"/>
              <a:t> (Think SSIS)</a:t>
            </a:r>
          </a:p>
          <a:p>
            <a:pPr lvl="0"/>
            <a:r>
              <a:rPr lang="en-US" dirty="0" smtClean="0"/>
              <a:t>PowerPivot (Think SSAS)</a:t>
            </a:r>
          </a:p>
          <a:p>
            <a:pPr lvl="0"/>
            <a:r>
              <a:rPr lang="en-US" dirty="0" err="1" smtClean="0"/>
              <a:t>PowerView</a:t>
            </a:r>
            <a:r>
              <a:rPr lang="en-US" dirty="0" smtClean="0"/>
              <a:t> (Think SSRS)</a:t>
            </a:r>
          </a:p>
          <a:p>
            <a:pPr lvl="0"/>
            <a:r>
              <a:rPr lang="en-US" dirty="0" err="1" smtClean="0"/>
              <a:t>PowerMap</a:t>
            </a:r>
            <a:endParaRPr lang="en-US" dirty="0" smtClean="0"/>
          </a:p>
        </p:txBody>
      </p:sp>
      <p:sp>
        <p:nvSpPr>
          <p:cNvPr id="3" name="Title 2"/>
          <p:cNvSpPr>
            <a:spLocks noGrp="1"/>
          </p:cNvSpPr>
          <p:nvPr>
            <p:ph type="title" idx="4294967295"/>
          </p:nvPr>
        </p:nvSpPr>
        <p:spPr>
          <a:xfrm>
            <a:off x="838200" y="365125"/>
            <a:ext cx="10515600" cy="1325563"/>
          </a:xfrm>
          <a:prstGeom prst="rect">
            <a:avLst/>
          </a:prstGeom>
        </p:spPr>
        <p:txBody>
          <a:bodyPr/>
          <a:lstStyle/>
          <a:p>
            <a:pPr lvl="0"/>
            <a:r>
              <a:rPr lang="en-US" dirty="0" smtClean="0"/>
              <a:t>What was Power BI?</a:t>
            </a:r>
            <a:endParaRPr lang="en-US" dirty="0"/>
          </a:p>
        </p:txBody>
      </p:sp>
    </p:spTree>
    <p:extLst>
      <p:ext uri="{BB962C8B-B14F-4D97-AF65-F5344CB8AC3E}">
        <p14:creationId xmlns:p14="http://schemas.microsoft.com/office/powerpoint/2010/main" val="38812241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a:xfrm>
            <a:off x="838200" y="1825625"/>
            <a:ext cx="10515600" cy="4351338"/>
          </a:xfrm>
          <a:prstGeom prst="rect">
            <a:avLst/>
          </a:prstGeom>
        </p:spPr>
        <p:txBody>
          <a:bodyPr/>
          <a:lstStyle/>
          <a:p>
            <a:pPr lvl="0"/>
            <a:r>
              <a:rPr lang="en-US" dirty="0" smtClean="0"/>
              <a:t>Power BI Desktop</a:t>
            </a:r>
          </a:p>
          <a:p>
            <a:pPr lvl="0"/>
            <a:r>
              <a:rPr lang="en-US" dirty="0" smtClean="0"/>
              <a:t>Power BI Service</a:t>
            </a:r>
          </a:p>
          <a:p>
            <a:pPr lvl="0"/>
            <a:r>
              <a:rPr lang="en-US" dirty="0" smtClean="0"/>
              <a:t>Power BI Mobile</a:t>
            </a:r>
          </a:p>
        </p:txBody>
      </p:sp>
      <p:sp>
        <p:nvSpPr>
          <p:cNvPr id="3" name="Title 2"/>
          <p:cNvSpPr>
            <a:spLocks noGrp="1"/>
          </p:cNvSpPr>
          <p:nvPr>
            <p:ph type="title" idx="4294967295"/>
          </p:nvPr>
        </p:nvSpPr>
        <p:spPr>
          <a:xfrm>
            <a:off x="838200" y="365125"/>
            <a:ext cx="10515600" cy="1325563"/>
          </a:xfrm>
          <a:prstGeom prst="rect">
            <a:avLst/>
          </a:prstGeom>
        </p:spPr>
        <p:txBody>
          <a:bodyPr/>
          <a:lstStyle/>
          <a:p>
            <a:pPr lvl="0"/>
            <a:r>
              <a:rPr lang="en-US" dirty="0" smtClean="0"/>
              <a:t>What is Power BI? (Now)</a:t>
            </a:r>
            <a:endParaRPr lang="en-US" dirty="0"/>
          </a:p>
        </p:txBody>
      </p:sp>
    </p:spTree>
    <p:extLst>
      <p:ext uri="{BB962C8B-B14F-4D97-AF65-F5344CB8AC3E}">
        <p14:creationId xmlns:p14="http://schemas.microsoft.com/office/powerpoint/2010/main" val="22526044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4294967295"/>
          </p:nvPr>
        </p:nvSpPr>
        <p:spPr>
          <a:xfrm>
            <a:off x="838200" y="1825625"/>
            <a:ext cx="10515600" cy="4351338"/>
          </a:xfrm>
          <a:prstGeom prst="rect">
            <a:avLst/>
          </a:prstGeom>
        </p:spPr>
        <p:txBody>
          <a:bodyPr/>
          <a:lstStyle/>
          <a:p>
            <a:pPr lvl="0"/>
            <a:r>
              <a:rPr lang="en-US" dirty="0" smtClean="0"/>
              <a:t>Not an SSRS replacement. Strong complement</a:t>
            </a:r>
          </a:p>
          <a:p>
            <a:pPr lvl="0"/>
            <a:r>
              <a:rPr lang="en-US" dirty="0" smtClean="0"/>
              <a:t>Self-service BI</a:t>
            </a:r>
          </a:p>
          <a:p>
            <a:pPr lvl="0"/>
            <a:r>
              <a:rPr lang="en-US" dirty="0" smtClean="0"/>
              <a:t>Simple organizational BI</a:t>
            </a:r>
          </a:p>
          <a:p>
            <a:pPr lvl="0"/>
            <a:r>
              <a:rPr lang="en-US" dirty="0" smtClean="0"/>
              <a:t>Cloud BI</a:t>
            </a:r>
          </a:p>
          <a:p>
            <a:pPr lvl="0"/>
            <a:r>
              <a:rPr lang="en-US" dirty="0" smtClean="0"/>
              <a:t>Mobile BI (internal competitor to </a:t>
            </a:r>
            <a:r>
              <a:rPr lang="en-US" dirty="0" err="1" smtClean="0"/>
              <a:t>Datazen</a:t>
            </a:r>
            <a:r>
              <a:rPr lang="en-US" dirty="0" smtClean="0"/>
              <a:t>)</a:t>
            </a:r>
          </a:p>
        </p:txBody>
      </p:sp>
      <p:sp>
        <p:nvSpPr>
          <p:cNvPr id="3" name="Title 2"/>
          <p:cNvSpPr>
            <a:spLocks noGrp="1"/>
          </p:cNvSpPr>
          <p:nvPr>
            <p:ph type="title" idx="4294967295"/>
          </p:nvPr>
        </p:nvSpPr>
        <p:spPr>
          <a:xfrm>
            <a:off x="838200" y="365125"/>
            <a:ext cx="10515600" cy="1325563"/>
          </a:xfrm>
          <a:prstGeom prst="rect">
            <a:avLst/>
          </a:prstGeom>
        </p:spPr>
        <p:txBody>
          <a:bodyPr/>
          <a:lstStyle/>
          <a:p>
            <a:pPr lvl="0"/>
            <a:r>
              <a:rPr lang="en-US" dirty="0" smtClean="0"/>
              <a:t>Where does </a:t>
            </a:r>
            <a:r>
              <a:rPr lang="en-US" dirty="0" err="1" smtClean="0"/>
              <a:t>PowerBI</a:t>
            </a:r>
            <a:r>
              <a:rPr lang="en-US" dirty="0" smtClean="0"/>
              <a:t> fit?</a:t>
            </a:r>
            <a:endParaRPr lang="en-US" dirty="0"/>
          </a:p>
        </p:txBody>
      </p:sp>
    </p:spTree>
    <p:extLst>
      <p:ext uri="{BB962C8B-B14F-4D97-AF65-F5344CB8AC3E}">
        <p14:creationId xmlns:p14="http://schemas.microsoft.com/office/powerpoint/2010/main" val="189884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ue" id="{B17F88B6-BC58-458D-8490-F9AE6F2E80D0}" vid="{FF2F1AA3-1760-4C00-8312-FF91414702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Blue</Template>
  <TotalTime>3134</TotalTime>
  <Words>568</Words>
  <Application>Microsoft Office PowerPoint</Application>
  <PresentationFormat>Widescreen</PresentationFormat>
  <Paragraphs>117</Paragraphs>
  <Slides>23</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Calibri Light</vt:lpstr>
      <vt:lpstr>FontAwesome</vt:lpstr>
      <vt:lpstr>PT Sans</vt:lpstr>
      <vt:lpstr>Office Theme</vt:lpstr>
      <vt:lpstr>Package</vt:lpstr>
      <vt:lpstr>PowerBI: Start to Finish</vt:lpstr>
      <vt:lpstr>About me</vt:lpstr>
      <vt:lpstr>PowerPoint Presentation</vt:lpstr>
      <vt:lpstr>PowerPoint Presentation</vt:lpstr>
      <vt:lpstr>What are we going to cover?</vt:lpstr>
      <vt:lpstr>More POWAH</vt:lpstr>
      <vt:lpstr>What was Power BI?</vt:lpstr>
      <vt:lpstr>What is Power BI? (Now)</vt:lpstr>
      <vt:lpstr>Where does PowerBI fit?</vt:lpstr>
      <vt:lpstr>Why Power BI?</vt:lpstr>
      <vt:lpstr>Power Query</vt:lpstr>
      <vt:lpstr>Demo</vt:lpstr>
      <vt:lpstr>PowerPivot</vt:lpstr>
      <vt:lpstr>Demo</vt:lpstr>
      <vt:lpstr>Power View</vt:lpstr>
      <vt:lpstr>Power BI Visualization</vt:lpstr>
      <vt:lpstr>Demo</vt:lpstr>
      <vt:lpstr>Power BI Desktop</vt:lpstr>
      <vt:lpstr>Power BI Service</vt:lpstr>
      <vt:lpstr>Sample Dashboard</vt:lpstr>
      <vt:lpstr>Power BI Mobile</vt:lpstr>
      <vt:lpstr>Data Gateways</vt:lpstr>
      <vt:lpstr>Resources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Anyse Spang</dc:creator>
  <cp:lastModifiedBy>Eugene</cp:lastModifiedBy>
  <cp:revision>98</cp:revision>
  <cp:lastPrinted>2015-03-09T17:08:47Z</cp:lastPrinted>
  <dcterms:created xsi:type="dcterms:W3CDTF">2015-03-04T15:34:54Z</dcterms:created>
  <dcterms:modified xsi:type="dcterms:W3CDTF">2016-03-29T18:40:46Z</dcterms:modified>
</cp:coreProperties>
</file>