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4"/>
  </p:notesMasterIdLst>
  <p:handoutMasterIdLst>
    <p:handoutMasterId r:id="rId15"/>
  </p:handoutMasterIdLst>
  <p:sldIdLst>
    <p:sldId id="256" r:id="rId2"/>
    <p:sldId id="257" r:id="rId3"/>
    <p:sldId id="272" r:id="rId4"/>
    <p:sldId id="273" r:id="rId5"/>
    <p:sldId id="274" r:id="rId6"/>
    <p:sldId id="260" r:id="rId7"/>
    <p:sldId id="275" r:id="rId8"/>
    <p:sldId id="276" r:id="rId9"/>
    <p:sldId id="277" r:id="rId10"/>
    <p:sldId id="278" r:id="rId11"/>
    <p:sldId id="279" r:id="rId12"/>
    <p:sldId id="280" r:id="rId13"/>
  </p:sldIdLst>
  <p:sldSz cx="12192000" cy="6858000"/>
  <p:notesSz cx="7010400" cy="9296400"/>
  <p:defaultTextStyle>
    <a:defPPr>
      <a:defRPr lang="en-US"/>
    </a:defPPr>
    <a:lvl1pPr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6060"/>
    <a:srgbClr val="0EAAE3"/>
    <a:srgbClr val="00C6FD"/>
    <a:srgbClr val="00A0CC"/>
    <a:srgbClr val="3F3F3F"/>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79" d="100"/>
          <a:sy n="79" d="100"/>
        </p:scale>
        <p:origin x="96" y="54"/>
      </p:cViewPr>
      <p:guideLst/>
    </p:cSldViewPr>
  </p:slideViewPr>
  <p:outlineViewPr>
    <p:cViewPr>
      <p:scale>
        <a:sx n="33" d="100"/>
        <a:sy n="33" d="100"/>
      </p:scale>
      <p:origin x="0" y="-3612"/>
    </p:cViewPr>
  </p:outlineViewPr>
  <p:notesTextViewPr>
    <p:cViewPr>
      <p:scale>
        <a:sx n="1" d="1"/>
        <a:sy n="1" d="1"/>
      </p:scale>
      <p:origin x="0" y="0"/>
    </p:cViewPr>
  </p:notesTextViewPr>
  <p:sorterViewPr>
    <p:cViewPr>
      <p:scale>
        <a:sx n="100" d="100"/>
        <a:sy n="100" d="100"/>
      </p:scale>
      <p:origin x="0" y="-2340"/>
    </p:cViewPr>
  </p:sorterViewPr>
  <p:notesViewPr>
    <p:cSldViewPr snapToGrid="0">
      <p:cViewPr varScale="1">
        <p:scale>
          <a:sx n="69" d="100"/>
          <a:sy n="69" d="100"/>
        </p:scale>
        <p:origin x="32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defTabSz="931671" eaLnBrk="1" fontAlgn="auto" hangingPunct="1">
              <a:spcBef>
                <a:spcPts val="0"/>
              </a:spcBef>
              <a:spcAft>
                <a:spcPts val="0"/>
              </a:spcAft>
              <a:defRPr sz="1300">
                <a:latin typeface="+mn-lt"/>
              </a:defRPr>
            </a:lvl1pPr>
          </a:lstStyle>
          <a:p>
            <a:pPr>
              <a:defRPr/>
            </a:pPr>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defTabSz="931671" eaLnBrk="1" fontAlgn="auto" hangingPunct="1">
              <a:spcBef>
                <a:spcPts val="0"/>
              </a:spcBef>
              <a:spcAft>
                <a:spcPts val="0"/>
              </a:spcAft>
              <a:defRPr sz="1300" smtClean="0">
                <a:latin typeface="+mn-lt"/>
              </a:defRPr>
            </a:lvl1pPr>
          </a:lstStyle>
          <a:p>
            <a:pPr>
              <a:defRPr/>
            </a:pPr>
            <a:fld id="{D1903270-7BBC-486C-A54F-ABC92DD8C960}" type="datetimeFigureOut">
              <a:rPr lang="en-US"/>
              <a:pPr>
                <a:defRPr/>
              </a:pPr>
              <a:t>5/9/2015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defTabSz="931671" eaLnBrk="1" fontAlgn="auto" hangingPunct="1">
              <a:spcBef>
                <a:spcPts val="0"/>
              </a:spcBef>
              <a:spcAft>
                <a:spcPts val="0"/>
              </a:spcAft>
              <a:defRPr sz="1300">
                <a:latin typeface="+mn-lt"/>
              </a:defRPr>
            </a:lvl1pPr>
          </a:lstStyle>
          <a:p>
            <a:pPr>
              <a:defRPr/>
            </a:pPr>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defTabSz="931671" eaLnBrk="1" fontAlgn="auto" hangingPunct="1">
              <a:spcBef>
                <a:spcPts val="0"/>
              </a:spcBef>
              <a:spcAft>
                <a:spcPts val="0"/>
              </a:spcAft>
              <a:defRPr sz="1300" smtClean="0">
                <a:latin typeface="+mn-lt"/>
              </a:defRPr>
            </a:lvl1pPr>
          </a:lstStyle>
          <a:p>
            <a:pPr>
              <a:defRPr/>
            </a:pPr>
            <a:fld id="{BA97AE8D-6F9F-464C-B5D4-EC0A0B60B625}" type="slidenum">
              <a:rPr lang="en-US"/>
              <a:pPr>
                <a:defRPr/>
              </a:pPr>
              <a:t>‹#›</a:t>
            </a:fld>
            <a:endParaRPr lang="en-US"/>
          </a:p>
        </p:txBody>
      </p:sp>
    </p:spTree>
    <p:extLst>
      <p:ext uri="{BB962C8B-B14F-4D97-AF65-F5344CB8AC3E}">
        <p14:creationId xmlns:p14="http://schemas.microsoft.com/office/powerpoint/2010/main" val="1341094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45" cy="465743"/>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idx="1"/>
          </p:nvPr>
        </p:nvSpPr>
        <p:spPr>
          <a:xfrm>
            <a:off x="3970734" y="0"/>
            <a:ext cx="3038145" cy="465743"/>
          </a:xfrm>
          <a:prstGeom prst="rect">
            <a:avLst/>
          </a:prstGeom>
        </p:spPr>
        <p:txBody>
          <a:bodyPr vert="horz" lIns="88139" tIns="44070" rIns="88139" bIns="44070" rtlCol="0"/>
          <a:lstStyle>
            <a:lvl1pPr algn="r">
              <a:defRPr sz="1200"/>
            </a:lvl1pPr>
          </a:lstStyle>
          <a:p>
            <a:fld id="{1B8FC763-5363-43F3-9BD6-5BABCE46EE78}" type="datetimeFigureOut">
              <a:rPr lang="en-US" smtClean="0"/>
              <a:t>5/9/2015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88139" tIns="44070" rIns="88139" bIns="44070" rtlCol="0" anchor="ctr"/>
          <a:lstStyle/>
          <a:p>
            <a:endParaRPr lang="en-US"/>
          </a:p>
        </p:txBody>
      </p:sp>
      <p:sp>
        <p:nvSpPr>
          <p:cNvPr id="5" name="Notes Placeholder 4"/>
          <p:cNvSpPr>
            <a:spLocks noGrp="1"/>
          </p:cNvSpPr>
          <p:nvPr>
            <p:ph type="body" sz="quarter" idx="3"/>
          </p:nvPr>
        </p:nvSpPr>
        <p:spPr>
          <a:xfrm>
            <a:off x="701345" y="4474508"/>
            <a:ext cx="5607711" cy="3659842"/>
          </a:xfrm>
          <a:prstGeom prst="rect">
            <a:avLst/>
          </a:prstGeom>
        </p:spPr>
        <p:txBody>
          <a:bodyPr vert="horz" lIns="88139" tIns="44070" rIns="88139" bIns="4407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658"/>
            <a:ext cx="3038145" cy="465742"/>
          </a:xfrm>
          <a:prstGeom prst="rect">
            <a:avLst/>
          </a:prstGeom>
        </p:spPr>
        <p:txBody>
          <a:bodyPr vert="horz" lIns="88139" tIns="44070" rIns="88139" bIns="44070" rtlCol="0" anchor="b"/>
          <a:lstStyle>
            <a:lvl1pPr algn="l">
              <a:defRPr sz="1200"/>
            </a:lvl1pPr>
          </a:lstStyle>
          <a:p>
            <a:endParaRPr lang="en-US"/>
          </a:p>
        </p:txBody>
      </p:sp>
      <p:sp>
        <p:nvSpPr>
          <p:cNvPr id="7" name="Slide Number Placeholder 6"/>
          <p:cNvSpPr>
            <a:spLocks noGrp="1"/>
          </p:cNvSpPr>
          <p:nvPr>
            <p:ph type="sldNum" sz="quarter" idx="5"/>
          </p:nvPr>
        </p:nvSpPr>
        <p:spPr>
          <a:xfrm>
            <a:off x="3970734" y="8830658"/>
            <a:ext cx="3038145" cy="465742"/>
          </a:xfrm>
          <a:prstGeom prst="rect">
            <a:avLst/>
          </a:prstGeom>
        </p:spPr>
        <p:txBody>
          <a:bodyPr vert="horz" lIns="88139" tIns="44070" rIns="88139" bIns="44070" rtlCol="0" anchor="b"/>
          <a:lstStyle>
            <a:lvl1pPr algn="r">
              <a:defRPr sz="1200"/>
            </a:lvl1pPr>
          </a:lstStyle>
          <a:p>
            <a:fld id="{25AFCE3F-A699-403D-B003-6243DA06617B}" type="slidenum">
              <a:rPr lang="en-US" smtClean="0"/>
              <a:t>‹#›</a:t>
            </a:fld>
            <a:endParaRPr lang="en-US"/>
          </a:p>
        </p:txBody>
      </p:sp>
    </p:spTree>
    <p:extLst>
      <p:ext uri="{BB962C8B-B14F-4D97-AF65-F5344CB8AC3E}">
        <p14:creationId xmlns:p14="http://schemas.microsoft.com/office/powerpoint/2010/main" val="278676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FCE3F-A699-403D-B003-6243DA06617B}" type="slidenum">
              <a:rPr lang="en-US" smtClean="0"/>
              <a:t>1</a:t>
            </a:fld>
            <a:endParaRPr lang="en-US"/>
          </a:p>
        </p:txBody>
      </p:sp>
    </p:spTree>
    <p:extLst>
      <p:ext uri="{BB962C8B-B14F-4D97-AF65-F5344CB8AC3E}">
        <p14:creationId xmlns:p14="http://schemas.microsoft.com/office/powerpoint/2010/main" val="2823413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FCE3F-A699-403D-B003-6243DA06617B}" type="slidenum">
              <a:rPr lang="en-US" smtClean="0"/>
              <a:t>3</a:t>
            </a:fld>
            <a:endParaRPr lang="en-US"/>
          </a:p>
        </p:txBody>
      </p:sp>
    </p:spTree>
    <p:extLst>
      <p:ext uri="{BB962C8B-B14F-4D97-AF65-F5344CB8AC3E}">
        <p14:creationId xmlns:p14="http://schemas.microsoft.com/office/powerpoint/2010/main" val="1660807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lide 1">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12192000" cy="6858000"/>
          </a:xfrm>
          <a:prstGeom prst="rect">
            <a:avLst/>
          </a:prstGeom>
        </p:spPr>
        <p:txBody>
          <a:bodyPr/>
          <a:lstStyle/>
          <a:p>
            <a:pPr lvl="0"/>
            <a:r>
              <a:rPr lang="en-US" noProof="0" smtClean="0"/>
              <a:t>Click icon to add picture</a:t>
            </a:r>
            <a:endParaRPr lang="en-US" noProof="0"/>
          </a:p>
        </p:txBody>
      </p:sp>
    </p:spTree>
    <p:extLst>
      <p:ext uri="{BB962C8B-B14F-4D97-AF65-F5344CB8AC3E}">
        <p14:creationId xmlns:p14="http://schemas.microsoft.com/office/powerpoint/2010/main" val="17862044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7">
    <p:spTree>
      <p:nvGrpSpPr>
        <p:cNvPr id="1" name=""/>
        <p:cNvGrpSpPr/>
        <p:nvPr/>
      </p:nvGrpSpPr>
      <p:grpSpPr>
        <a:xfrm>
          <a:off x="0" y="0"/>
          <a:ext cx="0" cy="0"/>
          <a:chOff x="0" y="0"/>
          <a:chExt cx="0" cy="0"/>
        </a:xfrm>
      </p:grpSpPr>
      <p:sp>
        <p:nvSpPr>
          <p:cNvPr id="6" name="Picture Placeholder 16"/>
          <p:cNvSpPr>
            <a:spLocks noGrp="1"/>
          </p:cNvSpPr>
          <p:nvPr>
            <p:ph type="pic" sz="quarter" idx="10"/>
          </p:nvPr>
        </p:nvSpPr>
        <p:spPr>
          <a:xfrm>
            <a:off x="1989669" y="2307813"/>
            <a:ext cx="1587499" cy="1560927"/>
          </a:xfrm>
          <a:prstGeom prst="rect">
            <a:avLst/>
          </a:prstGeom>
        </p:spPr>
        <p:txBody>
          <a:bodyPr/>
          <a:lstStyle/>
          <a:p>
            <a:pPr lvl="0"/>
            <a:r>
              <a:rPr lang="en-US" noProof="0" smtClean="0"/>
              <a:t>Click icon to add picture</a:t>
            </a:r>
            <a:endParaRPr lang="en-US" noProof="0" dirty="0"/>
          </a:p>
        </p:txBody>
      </p:sp>
    </p:spTree>
    <p:extLst>
      <p:ext uri="{BB962C8B-B14F-4D97-AF65-F5344CB8AC3E}">
        <p14:creationId xmlns:p14="http://schemas.microsoft.com/office/powerpoint/2010/main" val="33685953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 9">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2833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10">
    <p:spTree>
      <p:nvGrpSpPr>
        <p:cNvPr id="1" name=""/>
        <p:cNvGrpSpPr/>
        <p:nvPr/>
      </p:nvGrpSpPr>
      <p:grpSpPr>
        <a:xfrm>
          <a:off x="0" y="0"/>
          <a:ext cx="0" cy="0"/>
          <a:chOff x="0" y="0"/>
          <a:chExt cx="0" cy="0"/>
        </a:xfrm>
      </p:grpSpPr>
      <p:sp>
        <p:nvSpPr>
          <p:cNvPr id="2" name="Picture Placeholder 9"/>
          <p:cNvSpPr>
            <a:spLocks noGrp="1"/>
          </p:cNvSpPr>
          <p:nvPr>
            <p:ph type="pic" sz="quarter" idx="10"/>
          </p:nvPr>
        </p:nvSpPr>
        <p:spPr>
          <a:xfrm>
            <a:off x="-1" y="2150535"/>
            <a:ext cx="12192001" cy="3708400"/>
          </a:xfrm>
          <a:prstGeom prst="rect">
            <a:avLst/>
          </a:prstGeom>
        </p:spPr>
        <p:txBody>
          <a:bodyPr/>
          <a:lstStyle/>
          <a:p>
            <a:pPr lvl="0"/>
            <a:r>
              <a:rPr lang="en-US" noProof="0" smtClean="0"/>
              <a:t>Click icon to add picture</a:t>
            </a:r>
            <a:endParaRPr lang="en-US" noProof="0"/>
          </a:p>
        </p:txBody>
      </p:sp>
    </p:spTree>
    <p:extLst>
      <p:ext uri="{BB962C8B-B14F-4D97-AF65-F5344CB8AC3E}">
        <p14:creationId xmlns:p14="http://schemas.microsoft.com/office/powerpoint/2010/main" val="134325660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21">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562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53">
    <p:spTree>
      <p:nvGrpSpPr>
        <p:cNvPr id="1" name=""/>
        <p:cNvGrpSpPr/>
        <p:nvPr/>
      </p:nvGrpSpPr>
      <p:grpSpPr>
        <a:xfrm>
          <a:off x="0" y="0"/>
          <a:ext cx="0" cy="0"/>
          <a:chOff x="0" y="0"/>
          <a:chExt cx="0" cy="0"/>
        </a:xfrm>
      </p:grpSpPr>
      <p:sp>
        <p:nvSpPr>
          <p:cNvPr id="3" name="Picture Placeholder 7"/>
          <p:cNvSpPr>
            <a:spLocks noGrp="1"/>
          </p:cNvSpPr>
          <p:nvPr>
            <p:ph type="pic" sz="quarter" idx="10"/>
          </p:nvPr>
        </p:nvSpPr>
        <p:spPr>
          <a:xfrm>
            <a:off x="0" y="0"/>
            <a:ext cx="6134100" cy="6858000"/>
          </a:xfrm>
          <a:prstGeom prst="rect">
            <a:avLst/>
          </a:prstGeom>
        </p:spPr>
        <p:txBody>
          <a:bodyPr/>
          <a:lstStyle/>
          <a:p>
            <a:pPr lvl="0"/>
            <a:r>
              <a:rPr lang="en-US" noProof="0" smtClean="0"/>
              <a:t>Click icon to add picture</a:t>
            </a:r>
            <a:endParaRPr lang="en-US" noProof="0"/>
          </a:p>
        </p:txBody>
      </p:sp>
    </p:spTree>
    <p:extLst>
      <p:ext uri="{BB962C8B-B14F-4D97-AF65-F5344CB8AC3E}">
        <p14:creationId xmlns:p14="http://schemas.microsoft.com/office/powerpoint/2010/main" val="155644115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4">
    <p:spTree>
      <p:nvGrpSpPr>
        <p:cNvPr id="1" name=""/>
        <p:cNvGrpSpPr/>
        <p:nvPr/>
      </p:nvGrpSpPr>
      <p:grpSpPr>
        <a:xfrm>
          <a:off x="0" y="0"/>
          <a:ext cx="0" cy="0"/>
          <a:chOff x="0" y="0"/>
          <a:chExt cx="0" cy="0"/>
        </a:xfrm>
      </p:grpSpPr>
      <p:sp>
        <p:nvSpPr>
          <p:cNvPr id="3" name="Picture Placeholder 7"/>
          <p:cNvSpPr>
            <a:spLocks noGrp="1"/>
          </p:cNvSpPr>
          <p:nvPr>
            <p:ph type="pic" sz="quarter" idx="10"/>
          </p:nvPr>
        </p:nvSpPr>
        <p:spPr>
          <a:xfrm>
            <a:off x="0" y="0"/>
            <a:ext cx="12192000" cy="3625850"/>
          </a:xfrm>
          <a:prstGeom prst="rect">
            <a:avLst/>
          </a:prstGeom>
        </p:spPr>
        <p:txBody>
          <a:bodyPr/>
          <a:lstStyle/>
          <a:p>
            <a:pPr lvl="0"/>
            <a:r>
              <a:rPr lang="en-US" noProof="0" smtClean="0"/>
              <a:t>Click icon to add picture</a:t>
            </a:r>
            <a:endParaRPr lang="en-US" noProof="0"/>
          </a:p>
        </p:txBody>
      </p:sp>
    </p:spTree>
    <p:extLst>
      <p:ext uri="{BB962C8B-B14F-4D97-AF65-F5344CB8AC3E}">
        <p14:creationId xmlns:p14="http://schemas.microsoft.com/office/powerpoint/2010/main" val="399767404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5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52777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Slide 8">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9900" y="6054852"/>
            <a:ext cx="1169924" cy="496480"/>
          </a:xfrm>
          <a:prstGeom prst="rect">
            <a:avLst/>
          </a:prstGeom>
        </p:spPr>
      </p:pic>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3538" y="6054852"/>
            <a:ext cx="1441905" cy="496480"/>
          </a:xfrm>
          <a:prstGeom prst="rect">
            <a:avLst/>
          </a:prstGeom>
        </p:spPr>
      </p:pic>
    </p:spTree>
    <p:extLst>
      <p:ext uri="{BB962C8B-B14F-4D97-AF65-F5344CB8AC3E}">
        <p14:creationId xmlns:p14="http://schemas.microsoft.com/office/powerpoint/2010/main" val="9061517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gi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363538" y="6054852"/>
            <a:ext cx="1441905" cy="496480"/>
          </a:xfrm>
          <a:prstGeom prst="rect">
            <a:avLst/>
          </a:prstGeom>
        </p:spPr>
      </p:pic>
      <p:sp>
        <p:nvSpPr>
          <p:cNvPr id="2" name="Rectangle 1"/>
          <p:cNvSpPr/>
          <p:nvPr userDrawn="1"/>
        </p:nvSpPr>
        <p:spPr>
          <a:xfrm>
            <a:off x="9956800" y="5791200"/>
            <a:ext cx="2133600" cy="901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0693400" y="6054852"/>
            <a:ext cx="1169924" cy="496480"/>
          </a:xfrm>
          <a:prstGeom prst="rect">
            <a:avLst/>
          </a:prstGeom>
        </p:spPr>
      </p:pic>
    </p:spTree>
  </p:cSld>
  <p:clrMap bg1="lt1" tx1="dk1" bg2="lt2" tx2="dk2" accent1="accent1" accent2="accent2" accent3="accent3" accent4="accent4" accent5="accent5" accent6="accent6" hlink="hlink" folHlink="folHlink"/>
  <p:sldLayoutIdLst>
    <p:sldLayoutId id="2147483717" r:id="rId1"/>
    <p:sldLayoutId id="2147483723" r:id="rId2"/>
    <p:sldLayoutId id="2147483725" r:id="rId3"/>
    <p:sldLayoutId id="2147483726" r:id="rId4"/>
    <p:sldLayoutId id="2147483737" r:id="rId5"/>
    <p:sldLayoutId id="2147483769" r:id="rId6"/>
    <p:sldLayoutId id="2147483770" r:id="rId7"/>
    <p:sldLayoutId id="2147483771" r:id="rId8"/>
    <p:sldLayoutId id="2147483772" r:id="rId9"/>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sqlgene.com/"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wmf"/></Relationships>
</file>

<file path=ppt/slides/_rels/slide12.xml.rels><?xml version="1.0" encoding="UTF-8" standalone="yes"?>
<Relationships xmlns="http://schemas.openxmlformats.org/package/2006/relationships"><Relationship Id="rId3" Type="http://schemas.openxmlformats.org/officeDocument/2006/relationships/hyperlink" Target="https://www.simple-talk.com/sql/performance/execution-plan-basics/" TargetMode="External"/><Relationship Id="rId2" Type="http://schemas.openxmlformats.org/officeDocument/2006/relationships/hyperlink" Target="http://msftdbprodsamples.codeplex.com/releases/view/55330" TargetMode="External"/><Relationship Id="rId1" Type="http://schemas.openxmlformats.org/officeDocument/2006/relationships/slideLayout" Target="../slideLayouts/slideLayout2.xml"/><Relationship Id="rId6" Type="http://schemas.openxmlformats.org/officeDocument/2006/relationships/hyperlink" Target="http://www.sqlsentry.com/products/plan-explorer/sql-server-query-view" TargetMode="External"/><Relationship Id="rId5" Type="http://schemas.openxmlformats.org/officeDocument/2006/relationships/hyperlink" Target="http://www.brentozar.com/archive/2014/01/watch-brent-tune-queries/" TargetMode="External"/><Relationship Id="rId4" Type="http://schemas.openxmlformats.org/officeDocument/2006/relationships/hyperlink" Target="http://www.red-gate.com/community/books/sql-server-execution-plans-ed-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2235200" y="3255963"/>
            <a:ext cx="36671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257925" y="3255963"/>
            <a:ext cx="36687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Diamond 13"/>
          <p:cNvSpPr/>
          <p:nvPr/>
        </p:nvSpPr>
        <p:spPr>
          <a:xfrm>
            <a:off x="5984875" y="3159125"/>
            <a:ext cx="192088" cy="193675"/>
          </a:xfrm>
          <a:prstGeom prst="diamon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3078" name="TextBox 25"/>
          <p:cNvSpPr txBox="1">
            <a:spLocks noChangeArrowheads="1"/>
          </p:cNvSpPr>
          <p:nvPr/>
        </p:nvSpPr>
        <p:spPr bwMode="auto">
          <a:xfrm>
            <a:off x="11658600" y="657860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813" fontAlgn="base">
              <a:spcBef>
                <a:spcPct val="0"/>
              </a:spcBef>
              <a:spcAft>
                <a:spcPct val="0"/>
              </a:spcAft>
              <a:defRPr>
                <a:solidFill>
                  <a:schemeClr val="tx1"/>
                </a:solidFill>
                <a:latin typeface="Calibri" panose="020F0502020204030204" pitchFamily="34" charset="0"/>
              </a:defRPr>
            </a:lvl6pPr>
            <a:lvl7pPr marL="2971800" indent="-228600" defTabSz="912813" fontAlgn="base">
              <a:spcBef>
                <a:spcPct val="0"/>
              </a:spcBef>
              <a:spcAft>
                <a:spcPct val="0"/>
              </a:spcAft>
              <a:defRPr>
                <a:solidFill>
                  <a:schemeClr val="tx1"/>
                </a:solidFill>
                <a:latin typeface="Calibri" panose="020F0502020204030204" pitchFamily="34" charset="0"/>
              </a:defRPr>
            </a:lvl7pPr>
            <a:lvl8pPr marL="3429000" indent="-228600" defTabSz="912813" fontAlgn="base">
              <a:spcBef>
                <a:spcPct val="0"/>
              </a:spcBef>
              <a:spcAft>
                <a:spcPct val="0"/>
              </a:spcAft>
              <a:defRPr>
                <a:solidFill>
                  <a:schemeClr val="tx1"/>
                </a:solidFill>
                <a:latin typeface="Calibri" panose="020F0502020204030204" pitchFamily="34" charset="0"/>
              </a:defRPr>
            </a:lvl8pPr>
            <a:lvl9pPr marL="3886200" indent="-228600" defTabSz="912813"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400">
              <a:latin typeface="PT Sans" pitchFamily="34" charset="0"/>
            </a:endParaRPr>
          </a:p>
        </p:txBody>
      </p:sp>
      <p:sp>
        <p:nvSpPr>
          <p:cNvPr id="2" name="Rectangle 1"/>
          <p:cNvSpPr/>
          <p:nvPr/>
        </p:nvSpPr>
        <p:spPr>
          <a:xfrm>
            <a:off x="0" y="5638800"/>
            <a:ext cx="121920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6403" y="4467558"/>
            <a:ext cx="2600325" cy="8953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71924" y="4467558"/>
            <a:ext cx="2436759" cy="1034087"/>
          </a:xfrm>
          <a:prstGeom prst="rect">
            <a:avLst/>
          </a:prstGeom>
        </p:spPr>
      </p:pic>
      <p:sp>
        <p:nvSpPr>
          <p:cNvPr id="12" name="TextBox 11"/>
          <p:cNvSpPr txBox="1"/>
          <p:nvPr/>
        </p:nvSpPr>
        <p:spPr>
          <a:xfrm>
            <a:off x="4090086" y="2572713"/>
            <a:ext cx="3892379" cy="461665"/>
          </a:xfrm>
          <a:prstGeom prst="rect">
            <a:avLst/>
          </a:prstGeom>
          <a:noFill/>
        </p:spPr>
        <p:txBody>
          <a:bodyPr wrap="square">
            <a:spAutoFit/>
          </a:bodyPr>
          <a:lstStyle/>
          <a:p>
            <a:pPr algn="ctr" defTabSz="914354" eaLnBrk="1" fontAlgn="auto" hangingPunct="1">
              <a:spcBef>
                <a:spcPts val="0"/>
              </a:spcBef>
              <a:spcAft>
                <a:spcPts val="0"/>
              </a:spcAft>
              <a:defRPr/>
            </a:pPr>
            <a:r>
              <a:rPr lang="en-US" sz="2400" b="1" dirty="0" smtClean="0">
                <a:solidFill>
                  <a:schemeClr val="tx1">
                    <a:lumMod val="65000"/>
                    <a:lumOff val="35000"/>
                  </a:schemeClr>
                </a:solidFill>
              </a:rPr>
              <a:t>Eugene Meidinger</a:t>
            </a:r>
          </a:p>
        </p:txBody>
      </p:sp>
      <p:sp>
        <p:nvSpPr>
          <p:cNvPr id="7" name="Title 6"/>
          <p:cNvSpPr>
            <a:spLocks noGrp="1"/>
          </p:cNvSpPr>
          <p:nvPr>
            <p:ph type="title" idx="4294967295"/>
          </p:nvPr>
        </p:nvSpPr>
        <p:spPr>
          <a:xfrm>
            <a:off x="2235200" y="1007110"/>
            <a:ext cx="7691438" cy="1248755"/>
          </a:xfrm>
          <a:prstGeom prst="rect">
            <a:avLst/>
          </a:prstGeom>
        </p:spPr>
        <p:txBody>
          <a:bodyPr/>
          <a:lstStyle/>
          <a:p>
            <a:pPr algn="ctr"/>
            <a:r>
              <a:rPr lang="en-US" sz="4000" dirty="0" smtClean="0">
                <a:solidFill>
                  <a:schemeClr val="accent1"/>
                </a:solidFill>
                <a:ea typeface="+mn-ea"/>
                <a:cs typeface="+mn-cs"/>
              </a:rPr>
              <a:t>Execution Plans 101</a:t>
            </a:r>
            <a:endParaRPr lang="en-US" sz="4000" dirty="0">
              <a:solidFill>
                <a:schemeClr val="accent1"/>
              </a:solidFill>
              <a:ea typeface="+mn-ea"/>
              <a:cs typeface="+mn-cs"/>
            </a:endParaRPr>
          </a:p>
        </p:txBody>
      </p:sp>
      <p:sp>
        <p:nvSpPr>
          <p:cNvPr id="13" name="TextBox 12"/>
          <p:cNvSpPr txBox="1"/>
          <p:nvPr/>
        </p:nvSpPr>
        <p:spPr>
          <a:xfrm>
            <a:off x="4527485" y="3488422"/>
            <a:ext cx="3137030" cy="830997"/>
          </a:xfrm>
          <a:prstGeom prst="rect">
            <a:avLst/>
          </a:prstGeom>
          <a:noFill/>
        </p:spPr>
        <p:txBody>
          <a:bodyPr wrap="square">
            <a:spAutoFit/>
          </a:bodyPr>
          <a:lstStyle/>
          <a:p>
            <a:pPr algn="ctr" defTabSz="914354" eaLnBrk="1" fontAlgn="auto" hangingPunct="1">
              <a:spcBef>
                <a:spcPts val="0"/>
              </a:spcBef>
              <a:spcAft>
                <a:spcPts val="0"/>
              </a:spcAft>
              <a:defRPr/>
            </a:pPr>
            <a:r>
              <a:rPr lang="en-US" sz="1600" dirty="0" smtClean="0">
                <a:solidFill>
                  <a:schemeClr val="tx1">
                    <a:lumMod val="65000"/>
                    <a:lumOff val="35000"/>
                  </a:schemeClr>
                </a:solidFill>
              </a:rPr>
              <a:t>@</a:t>
            </a:r>
            <a:r>
              <a:rPr lang="en-US" sz="1600" dirty="0" err="1" smtClean="0">
                <a:solidFill>
                  <a:schemeClr val="tx1">
                    <a:lumMod val="65000"/>
                    <a:lumOff val="35000"/>
                  </a:schemeClr>
                </a:solidFill>
              </a:rPr>
              <a:t>sqlgene</a:t>
            </a:r>
            <a:endParaRPr lang="en-US" sz="1600" dirty="0" smtClean="0">
              <a:solidFill>
                <a:schemeClr val="tx1">
                  <a:lumMod val="65000"/>
                  <a:lumOff val="35000"/>
                </a:schemeClr>
              </a:solidFill>
            </a:endParaRPr>
          </a:p>
          <a:p>
            <a:pPr algn="ctr" defTabSz="914354" eaLnBrk="1" fontAlgn="auto" hangingPunct="1">
              <a:spcBef>
                <a:spcPts val="0"/>
              </a:spcBef>
              <a:spcAft>
                <a:spcPts val="0"/>
              </a:spcAft>
              <a:defRPr/>
            </a:pPr>
            <a:r>
              <a:rPr lang="en-US" sz="1600" dirty="0" smtClean="0">
                <a:solidFill>
                  <a:schemeClr val="tx1">
                    <a:lumMod val="65000"/>
                    <a:lumOff val="35000"/>
                  </a:schemeClr>
                </a:solidFill>
                <a:hlinkClick r:id="rId5"/>
              </a:rPr>
              <a:t>www.sqlgene.com</a:t>
            </a:r>
            <a:endParaRPr lang="en-US" sz="1600" dirty="0" smtClean="0">
              <a:solidFill>
                <a:schemeClr val="tx1">
                  <a:lumMod val="65000"/>
                  <a:lumOff val="35000"/>
                </a:schemeClr>
              </a:solidFill>
            </a:endParaRPr>
          </a:p>
          <a:p>
            <a:pPr algn="ctr" defTabSz="914354" eaLnBrk="1" fontAlgn="auto" hangingPunct="1">
              <a:spcBef>
                <a:spcPts val="0"/>
              </a:spcBef>
              <a:spcAft>
                <a:spcPts val="0"/>
              </a:spcAft>
              <a:defRPr/>
            </a:pPr>
            <a:r>
              <a:rPr lang="en-US" sz="1600" dirty="0" smtClean="0">
                <a:solidFill>
                  <a:schemeClr val="tx1">
                    <a:lumMod val="65000"/>
                    <a:lumOff val="35000"/>
                  </a:schemeClr>
                </a:solidFill>
              </a:rPr>
              <a:t>emeidinger@all-lines-tech.com</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p:sp>
      <p:sp>
        <p:nvSpPr>
          <p:cNvPr id="3" name="Title 2"/>
          <p:cNvSpPr>
            <a:spLocks noGrp="1"/>
          </p:cNvSpPr>
          <p:nvPr>
            <p:ph type="title" idx="4294967295"/>
          </p:nvPr>
        </p:nvSpPr>
        <p:spPr>
          <a:xfrm>
            <a:off x="838200" y="365125"/>
            <a:ext cx="10515600" cy="1325563"/>
          </a:xfrm>
          <a:prstGeom prst="rect">
            <a:avLst/>
          </a:prstGeom>
        </p:spPr>
        <p:txBody>
          <a:bodyPr/>
          <a:lstStyle/>
          <a:p>
            <a:r>
              <a:rPr lang="en-US" dirty="0" smtClean="0"/>
              <a:t>How to read an execution plan</a:t>
            </a:r>
            <a:endParaRPr lang="en-US" dirty="0"/>
          </a:p>
        </p:txBody>
      </p:sp>
      <p:sp>
        <p:nvSpPr>
          <p:cNvPr id="4" name="Text Placeholder 3"/>
          <p:cNvSpPr>
            <a:spLocks noGrp="1"/>
          </p:cNvSpPr>
          <p:nvPr>
            <p:ph type="body" idx="4294967295"/>
          </p:nvPr>
        </p:nvSpPr>
        <p:spPr>
          <a:xfrm>
            <a:off x="838200" y="1825625"/>
            <a:ext cx="10515600" cy="4351338"/>
          </a:xfrm>
          <a:prstGeom prst="rect">
            <a:avLst/>
          </a:prstGeom>
        </p:spPr>
        <p:txBody>
          <a:bodyPr/>
          <a:lstStyle/>
          <a:p>
            <a:r>
              <a:rPr lang="en-US" dirty="0" smtClean="0"/>
              <a:t>Read from </a:t>
            </a:r>
            <a:r>
              <a:rPr lang="en-US" baseline="0" dirty="0" smtClean="0"/>
              <a:t> right to left and top to bottom</a:t>
            </a:r>
          </a:p>
          <a:p>
            <a:r>
              <a:rPr lang="en-US" baseline="0" dirty="0" smtClean="0"/>
              <a:t>Icons represent operators</a:t>
            </a:r>
          </a:p>
          <a:p>
            <a:pPr lvl="1"/>
            <a:r>
              <a:rPr lang="en-US" dirty="0" smtClean="0"/>
              <a:t>Operators have cost below them</a:t>
            </a:r>
          </a:p>
          <a:p>
            <a:pPr lvl="0"/>
            <a:r>
              <a:rPr lang="en-US" dirty="0" smtClean="0"/>
              <a:t>Arrows represent data flow</a:t>
            </a:r>
          </a:p>
          <a:p>
            <a:pPr lvl="1"/>
            <a:r>
              <a:rPr lang="en-US" dirty="0" smtClean="0"/>
              <a:t>Bigger arrows represent more data</a:t>
            </a:r>
          </a:p>
          <a:p>
            <a:pPr lvl="0"/>
            <a:r>
              <a:rPr lang="en-US" dirty="0" smtClean="0"/>
              <a:t>Hover over icons and arrows for more detail</a:t>
            </a:r>
          </a:p>
        </p:txBody>
      </p:sp>
    </p:spTree>
    <p:extLst>
      <p:ext uri="{BB962C8B-B14F-4D97-AF65-F5344CB8AC3E}">
        <p14:creationId xmlns:p14="http://schemas.microsoft.com/office/powerpoint/2010/main" val="4054863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365125"/>
            <a:ext cx="10515600" cy="1325563"/>
          </a:xfrm>
          <a:prstGeom prst="rect">
            <a:avLst/>
          </a:prstGeom>
        </p:spPr>
        <p:txBody>
          <a:bodyPr/>
          <a:lstStyle/>
          <a:p>
            <a:r>
              <a:rPr lang="en-US" dirty="0" smtClean="0"/>
              <a:t>Demo</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21842713"/>
              </p:ext>
            </p:extLst>
          </p:nvPr>
        </p:nvGraphicFramePr>
        <p:xfrm>
          <a:off x="3476624" y="2079624"/>
          <a:ext cx="5133975" cy="2771715"/>
        </p:xfrm>
        <a:graphic>
          <a:graphicData uri="http://schemas.openxmlformats.org/presentationml/2006/ole">
            <mc:AlternateContent xmlns:mc="http://schemas.openxmlformats.org/markup-compatibility/2006">
              <mc:Choice xmlns:v="urn:schemas-microsoft-com:vml" Requires="v">
                <p:oleObj spid="_x0000_s1031" name="Packager Shell Object" showAsIcon="1" r:id="rId3" imgW="776160" imgH="419040" progId="Package">
                  <p:embed/>
                </p:oleObj>
              </mc:Choice>
              <mc:Fallback>
                <p:oleObj name="Packager Shell Object" showAsIcon="1" r:id="rId3" imgW="776160" imgH="419040" progId="Package">
                  <p:embed/>
                  <p:pic>
                    <p:nvPicPr>
                      <p:cNvPr id="0" name=""/>
                      <p:cNvPicPr/>
                      <p:nvPr/>
                    </p:nvPicPr>
                    <p:blipFill>
                      <a:blip r:embed="rId4"/>
                      <a:stretch>
                        <a:fillRect/>
                      </a:stretch>
                    </p:blipFill>
                    <p:spPr>
                      <a:xfrm>
                        <a:off x="3476624" y="2079624"/>
                        <a:ext cx="5133975" cy="2771715"/>
                      </a:xfrm>
                      <a:prstGeom prst="rect">
                        <a:avLst/>
                      </a:prstGeom>
                    </p:spPr>
                  </p:pic>
                </p:oleObj>
              </mc:Fallback>
            </mc:AlternateContent>
          </a:graphicData>
        </a:graphic>
      </p:graphicFrame>
    </p:spTree>
    <p:extLst>
      <p:ext uri="{BB962C8B-B14F-4D97-AF65-F5344CB8AC3E}">
        <p14:creationId xmlns:p14="http://schemas.microsoft.com/office/powerpoint/2010/main" val="2911496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p:sp>
      <p:sp>
        <p:nvSpPr>
          <p:cNvPr id="3" name="Title 2"/>
          <p:cNvSpPr>
            <a:spLocks noGrp="1"/>
          </p:cNvSpPr>
          <p:nvPr>
            <p:ph type="title" idx="4294967295"/>
          </p:nvPr>
        </p:nvSpPr>
        <p:spPr>
          <a:xfrm>
            <a:off x="838200" y="365125"/>
            <a:ext cx="10515600" cy="1325563"/>
          </a:xfrm>
          <a:prstGeom prst="rect">
            <a:avLst/>
          </a:prstGeom>
        </p:spPr>
        <p:txBody>
          <a:bodyPr/>
          <a:lstStyle/>
          <a:p>
            <a:r>
              <a:rPr lang="en-US" dirty="0" smtClean="0"/>
              <a:t>Resources</a:t>
            </a:r>
            <a:endParaRPr lang="en-US" dirty="0"/>
          </a:p>
        </p:txBody>
      </p:sp>
      <p:sp>
        <p:nvSpPr>
          <p:cNvPr id="4" name="Text Placeholder 3"/>
          <p:cNvSpPr>
            <a:spLocks noGrp="1"/>
          </p:cNvSpPr>
          <p:nvPr>
            <p:ph type="body" idx="4294967295"/>
          </p:nvPr>
        </p:nvSpPr>
        <p:spPr>
          <a:xfrm>
            <a:off x="838200" y="1825625"/>
            <a:ext cx="10515600" cy="4351338"/>
          </a:xfrm>
          <a:prstGeom prst="rect">
            <a:avLst/>
          </a:prstGeom>
        </p:spPr>
        <p:txBody>
          <a:bodyPr/>
          <a:lstStyle/>
          <a:p>
            <a:r>
              <a:rPr lang="en-US" dirty="0">
                <a:hlinkClick r:id="rId2"/>
              </a:rPr>
              <a:t>Adventure Works Database</a:t>
            </a:r>
            <a:endParaRPr lang="en-US" dirty="0"/>
          </a:p>
          <a:p>
            <a:r>
              <a:rPr lang="en-US" dirty="0">
                <a:hlinkClick r:id="rId3"/>
              </a:rPr>
              <a:t>Execution Plan Basics</a:t>
            </a:r>
            <a:r>
              <a:rPr lang="en-US" dirty="0"/>
              <a:t>  by Grant </a:t>
            </a:r>
            <a:r>
              <a:rPr lang="en-US" dirty="0" err="1"/>
              <a:t>Fritchey</a:t>
            </a:r>
            <a:endParaRPr lang="en-US" dirty="0"/>
          </a:p>
          <a:p>
            <a:r>
              <a:rPr lang="en-US" dirty="0">
                <a:hlinkClick r:id="rId4"/>
              </a:rPr>
              <a:t>SQL Server Execution Plans, Second Edition</a:t>
            </a:r>
            <a:r>
              <a:rPr lang="en-US" dirty="0"/>
              <a:t> by Grant </a:t>
            </a:r>
            <a:r>
              <a:rPr lang="en-US" dirty="0" err="1"/>
              <a:t>Fritchey</a:t>
            </a:r>
            <a:endParaRPr lang="en-US" dirty="0"/>
          </a:p>
          <a:p>
            <a:r>
              <a:rPr lang="en-US" dirty="0">
                <a:hlinkClick r:id="rId5"/>
              </a:rPr>
              <a:t>Watch Brent </a:t>
            </a:r>
            <a:r>
              <a:rPr lang="en-US" dirty="0" err="1">
                <a:hlinkClick r:id="rId5"/>
              </a:rPr>
              <a:t>Ozar</a:t>
            </a:r>
            <a:r>
              <a:rPr lang="en-US" dirty="0">
                <a:hlinkClick r:id="rId5"/>
              </a:rPr>
              <a:t> Tune Queries</a:t>
            </a:r>
            <a:r>
              <a:rPr lang="en-US" dirty="0"/>
              <a:t> by Brent </a:t>
            </a:r>
            <a:r>
              <a:rPr lang="en-US" dirty="0" err="1"/>
              <a:t>Ozar</a:t>
            </a:r>
            <a:endParaRPr lang="en-US" dirty="0"/>
          </a:p>
          <a:p>
            <a:r>
              <a:rPr lang="en-US" dirty="0" smtClean="0">
                <a:hlinkClick r:id="rId6"/>
              </a:rPr>
              <a:t>SQL Plan Explorer </a:t>
            </a:r>
            <a:r>
              <a:rPr lang="en-US" dirty="0" smtClean="0"/>
              <a:t>by SQL Sentry</a:t>
            </a:r>
            <a:endParaRPr lang="en-US" dirty="0"/>
          </a:p>
        </p:txBody>
      </p:sp>
    </p:spTree>
    <p:extLst>
      <p:ext uri="{BB962C8B-B14F-4D97-AF65-F5344CB8AC3E}">
        <p14:creationId xmlns:p14="http://schemas.microsoft.com/office/powerpoint/2010/main" val="991126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365125"/>
            <a:ext cx="10515600" cy="1325563"/>
          </a:xfrm>
          <a:prstGeom prst="rect">
            <a:avLst/>
          </a:prstGeom>
        </p:spPr>
        <p:txBody>
          <a:bodyPr/>
          <a:lstStyle/>
          <a:p>
            <a:r>
              <a:rPr lang="en-US" dirty="0" smtClean="0"/>
              <a:t>About me</a:t>
            </a:r>
            <a:endParaRPr lang="en-US" dirty="0"/>
          </a:p>
        </p:txBody>
      </p:sp>
      <p:sp>
        <p:nvSpPr>
          <p:cNvPr id="6" name="Text Placeholder 5"/>
          <p:cNvSpPr>
            <a:spLocks noGrp="1"/>
          </p:cNvSpPr>
          <p:nvPr>
            <p:ph type="body" idx="4294967295"/>
          </p:nvPr>
        </p:nvSpPr>
        <p:spPr>
          <a:xfrm>
            <a:off x="838200" y="1825625"/>
            <a:ext cx="10515600" cy="4351338"/>
          </a:xfrm>
          <a:prstGeom prst="rect">
            <a:avLst/>
          </a:prstGeom>
        </p:spPr>
        <p:txBody>
          <a:bodyPr/>
          <a:lstStyle/>
          <a:p>
            <a:r>
              <a:rPr lang="en-US" dirty="0" smtClean="0"/>
              <a:t>Certified in querying</a:t>
            </a:r>
            <a:r>
              <a:rPr lang="en-US" baseline="0" dirty="0" smtClean="0"/>
              <a:t> and administering SQL Server</a:t>
            </a:r>
          </a:p>
          <a:p>
            <a:r>
              <a:rPr lang="en-US" baseline="0" dirty="0" smtClean="0"/>
              <a:t>Spoken at Pittsburgh SQL User Group and SQL Saturday</a:t>
            </a:r>
          </a:p>
          <a:p>
            <a:r>
              <a:rPr lang="en-US" baseline="0" dirty="0" smtClean="0"/>
              <a:t>Worked for All-Lines / </a:t>
            </a:r>
            <a:r>
              <a:rPr lang="en-US" baseline="0" dirty="0" err="1" smtClean="0"/>
              <a:t>Lantek</a:t>
            </a:r>
            <a:r>
              <a:rPr lang="en-US" baseline="0" dirty="0" smtClean="0"/>
              <a:t> for 3 years</a:t>
            </a:r>
          </a:p>
          <a:p>
            <a:r>
              <a:rPr lang="en-US" baseline="0" dirty="0" smtClean="0"/>
              <a:t>Went from SQL </a:t>
            </a:r>
            <a:r>
              <a:rPr lang="en-US" baseline="0" dirty="0" err="1" smtClean="0"/>
              <a:t>newb</a:t>
            </a:r>
            <a:r>
              <a:rPr lang="en-US" baseline="0" dirty="0" smtClean="0"/>
              <a:t> to SQL pro</a:t>
            </a:r>
          </a:p>
          <a:p>
            <a:r>
              <a:rPr lang="en-US" baseline="0" dirty="0" smtClean="0"/>
              <a:t>Business Intelligence manager</a:t>
            </a:r>
            <a:endParaRPr lang="en-US" dirty="0"/>
          </a:p>
        </p:txBody>
      </p:sp>
    </p:spTree>
    <p:extLst>
      <p:ext uri="{BB962C8B-B14F-4D97-AF65-F5344CB8AC3E}">
        <p14:creationId xmlns:p14="http://schemas.microsoft.com/office/powerpoint/2010/main" val="349355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21228" y="3516313"/>
            <a:ext cx="7147775" cy="1815882"/>
          </a:xfrm>
          <a:prstGeom prst="rect">
            <a:avLst/>
          </a:prstGeom>
          <a:noFill/>
        </p:spPr>
        <p:txBody>
          <a:bodyPr wrap="square">
            <a:spAutoFit/>
          </a:bodyPr>
          <a:lstStyle/>
          <a:p>
            <a:pPr algn="ctr" defTabSz="914354" eaLnBrk="1" fontAlgn="auto" hangingPunct="1">
              <a:spcBef>
                <a:spcPts val="0"/>
              </a:spcBef>
              <a:spcAft>
                <a:spcPts val="0"/>
              </a:spcAft>
              <a:defRPr/>
            </a:pPr>
            <a:r>
              <a:rPr lang="en-US" sz="1600" dirty="0">
                <a:solidFill>
                  <a:schemeClr val="tx1">
                    <a:lumMod val="65000"/>
                    <a:lumOff val="35000"/>
                  </a:schemeClr>
                </a:solidFill>
              </a:rPr>
              <a:t>All Lines/</a:t>
            </a:r>
            <a:r>
              <a:rPr lang="en-US" sz="1600" dirty="0" err="1">
                <a:solidFill>
                  <a:schemeClr val="tx1">
                    <a:lumMod val="65000"/>
                    <a:lumOff val="35000"/>
                  </a:schemeClr>
                </a:solidFill>
              </a:rPr>
              <a:t>LANtek</a:t>
            </a:r>
            <a:r>
              <a:rPr lang="en-US" sz="1600" dirty="0">
                <a:solidFill>
                  <a:schemeClr val="tx1">
                    <a:lumMod val="65000"/>
                    <a:lumOff val="35000"/>
                  </a:schemeClr>
                </a:solidFill>
              </a:rPr>
              <a:t> is a local woman owned solutions provider that delivers cost effective, industry standard IT solutions to our customers</a:t>
            </a:r>
            <a:r>
              <a:rPr lang="en-US" sz="1600" dirty="0" smtClean="0">
                <a:solidFill>
                  <a:schemeClr val="tx1">
                    <a:lumMod val="65000"/>
                    <a:lumOff val="35000"/>
                  </a:schemeClr>
                </a:solidFill>
              </a:rPr>
              <a:t>.</a:t>
            </a:r>
          </a:p>
          <a:p>
            <a:pPr algn="ctr" defTabSz="914354" eaLnBrk="1" fontAlgn="auto" hangingPunct="1">
              <a:spcBef>
                <a:spcPts val="0"/>
              </a:spcBef>
              <a:spcAft>
                <a:spcPts val="0"/>
              </a:spcAft>
              <a:defRPr/>
            </a:pPr>
            <a:endParaRPr lang="en-US" sz="1600" dirty="0">
              <a:solidFill>
                <a:schemeClr val="tx1">
                  <a:lumMod val="65000"/>
                  <a:lumOff val="35000"/>
                </a:schemeClr>
              </a:solidFill>
              <a:latin typeface="PT Sans" panose="020B0503020203020204" pitchFamily="34" charset="0"/>
            </a:endParaRPr>
          </a:p>
          <a:p>
            <a:pPr algn="ctr" defTabSz="914354" eaLnBrk="1" fontAlgn="auto" hangingPunct="1">
              <a:spcBef>
                <a:spcPts val="0"/>
              </a:spcBef>
              <a:spcAft>
                <a:spcPts val="0"/>
              </a:spcAft>
              <a:defRPr/>
            </a:pPr>
            <a:r>
              <a:rPr lang="en-US" sz="1600" dirty="0">
                <a:solidFill>
                  <a:schemeClr val="tx1">
                    <a:lumMod val="65000"/>
                    <a:lumOff val="35000"/>
                  </a:schemeClr>
                </a:solidFill>
                <a:latin typeface="PT Sans" panose="020B0503020203020204" pitchFamily="34" charset="0"/>
              </a:rPr>
              <a:t> </a:t>
            </a:r>
            <a:r>
              <a:rPr lang="en-US" sz="1600" dirty="0">
                <a:solidFill>
                  <a:schemeClr val="tx1">
                    <a:lumMod val="65000"/>
                    <a:lumOff val="35000"/>
                  </a:schemeClr>
                </a:solidFill>
              </a:rPr>
              <a:t>We strive to be a Professional Business Partner and Trusted Advisor with each of our clients. We help companies streamline and improve the way they buy, implement, and manage their technology infrastructures that support their mission critical business applications. </a:t>
            </a:r>
            <a:endParaRPr lang="en-US" sz="1600" dirty="0">
              <a:solidFill>
                <a:schemeClr val="tx1">
                  <a:lumMod val="65000"/>
                  <a:lumOff val="35000"/>
                </a:schemeClr>
              </a:solidFill>
              <a:latin typeface="PT Sans" panose="020B0503020203020204" pitchFamily="34" charset="0"/>
            </a:endParaRPr>
          </a:p>
        </p:txBody>
      </p:sp>
      <p:cxnSp>
        <p:nvCxnSpPr>
          <p:cNvPr id="10" name="Straight Connector 9"/>
          <p:cNvCxnSpPr/>
          <p:nvPr/>
        </p:nvCxnSpPr>
        <p:spPr>
          <a:xfrm>
            <a:off x="2235200" y="3255963"/>
            <a:ext cx="36671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257925" y="3255963"/>
            <a:ext cx="36687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Diamond 13"/>
          <p:cNvSpPr/>
          <p:nvPr/>
        </p:nvSpPr>
        <p:spPr>
          <a:xfrm>
            <a:off x="5984875" y="3159125"/>
            <a:ext cx="192088" cy="193675"/>
          </a:xfrm>
          <a:prstGeom prst="diamon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3078" name="TextBox 25"/>
          <p:cNvSpPr txBox="1">
            <a:spLocks noChangeArrowheads="1"/>
          </p:cNvSpPr>
          <p:nvPr/>
        </p:nvSpPr>
        <p:spPr bwMode="auto">
          <a:xfrm>
            <a:off x="11658600" y="657860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813" fontAlgn="base">
              <a:spcBef>
                <a:spcPct val="0"/>
              </a:spcBef>
              <a:spcAft>
                <a:spcPct val="0"/>
              </a:spcAft>
              <a:defRPr>
                <a:solidFill>
                  <a:schemeClr val="tx1"/>
                </a:solidFill>
                <a:latin typeface="Calibri" panose="020F0502020204030204" pitchFamily="34" charset="0"/>
              </a:defRPr>
            </a:lvl6pPr>
            <a:lvl7pPr marL="2971800" indent="-228600" defTabSz="912813" fontAlgn="base">
              <a:spcBef>
                <a:spcPct val="0"/>
              </a:spcBef>
              <a:spcAft>
                <a:spcPct val="0"/>
              </a:spcAft>
              <a:defRPr>
                <a:solidFill>
                  <a:schemeClr val="tx1"/>
                </a:solidFill>
                <a:latin typeface="Calibri" panose="020F0502020204030204" pitchFamily="34" charset="0"/>
              </a:defRPr>
            </a:lvl7pPr>
            <a:lvl8pPr marL="3429000" indent="-228600" defTabSz="912813" fontAlgn="base">
              <a:spcBef>
                <a:spcPct val="0"/>
              </a:spcBef>
              <a:spcAft>
                <a:spcPct val="0"/>
              </a:spcAft>
              <a:defRPr>
                <a:solidFill>
                  <a:schemeClr val="tx1"/>
                </a:solidFill>
                <a:latin typeface="Calibri" panose="020F0502020204030204" pitchFamily="34" charset="0"/>
              </a:defRPr>
            </a:lvl8pPr>
            <a:lvl9pPr marL="3886200" indent="-228600" defTabSz="912813"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400">
              <a:latin typeface="PT Sans" pitchFamily="34" charset="0"/>
            </a:endParaRPr>
          </a:p>
        </p:txBody>
      </p:sp>
      <p:sp>
        <p:nvSpPr>
          <p:cNvPr id="2" name="Rectangle 1"/>
          <p:cNvSpPr/>
          <p:nvPr/>
        </p:nvSpPr>
        <p:spPr>
          <a:xfrm>
            <a:off x="0" y="5638800"/>
            <a:ext cx="121920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7792" y="2043114"/>
            <a:ext cx="2600325" cy="8953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93313" y="2043114"/>
            <a:ext cx="2436759" cy="1034087"/>
          </a:xfrm>
          <a:prstGeom prst="rect">
            <a:avLst/>
          </a:prstGeom>
        </p:spPr>
      </p:pic>
    </p:spTree>
    <p:extLst>
      <p:ext uri="{BB962C8B-B14F-4D97-AF65-F5344CB8AC3E}">
        <p14:creationId xmlns:p14="http://schemas.microsoft.com/office/powerpoint/2010/main" val="1183100250"/>
      </p:ext>
    </p:extLst>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885508"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3733" dirty="0">
              <a:latin typeface="FontAwesome" pitchFamily="2" charset="0"/>
            </a:endParaRPr>
          </a:p>
        </p:txBody>
      </p:sp>
      <p:sp>
        <p:nvSpPr>
          <p:cNvPr id="13" name="Rectangle 12"/>
          <p:cNvSpPr/>
          <p:nvPr/>
        </p:nvSpPr>
        <p:spPr>
          <a:xfrm>
            <a:off x="3042920"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3733" dirty="0">
              <a:latin typeface="FontAwesome" pitchFamily="2" charset="0"/>
            </a:endParaRPr>
          </a:p>
        </p:txBody>
      </p:sp>
      <p:sp>
        <p:nvSpPr>
          <p:cNvPr id="14" name="Rectangle 13"/>
          <p:cNvSpPr/>
          <p:nvPr/>
        </p:nvSpPr>
        <p:spPr>
          <a:xfrm>
            <a:off x="5224145"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3733" dirty="0">
              <a:latin typeface="FontAwesome" pitchFamily="2" charset="0"/>
            </a:endParaRPr>
          </a:p>
        </p:txBody>
      </p:sp>
      <p:sp>
        <p:nvSpPr>
          <p:cNvPr id="15" name="Rectangle 14"/>
          <p:cNvSpPr/>
          <p:nvPr/>
        </p:nvSpPr>
        <p:spPr>
          <a:xfrm>
            <a:off x="7405370"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23" name="7 CuadroTexto"/>
          <p:cNvSpPr txBox="1"/>
          <p:nvPr/>
        </p:nvSpPr>
        <p:spPr>
          <a:xfrm>
            <a:off x="569595" y="4481781"/>
            <a:ext cx="2160588" cy="1182375"/>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Our programs will reduce IT costs, improve</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performance of the network, and assure a consistent level of service.</a:t>
            </a:r>
          </a:p>
        </p:txBody>
      </p:sp>
      <p:sp>
        <p:nvSpPr>
          <p:cNvPr id="25" name="TextBox 24"/>
          <p:cNvSpPr txBox="1"/>
          <p:nvPr/>
        </p:nvSpPr>
        <p:spPr>
          <a:xfrm>
            <a:off x="775970" y="4169044"/>
            <a:ext cx="1746250" cy="296862"/>
          </a:xfrm>
          <a:prstGeom prst="rect">
            <a:avLst/>
          </a:prstGeom>
          <a:noFill/>
        </p:spPr>
        <p:txBody>
          <a:bodyPr>
            <a:spAutoFit/>
          </a:bodyPr>
          <a:lstStyle/>
          <a:p>
            <a:pPr algn="ctr" defTabSz="914354" eaLnBrk="1" fontAlgn="auto" hangingPunct="1">
              <a:spcBef>
                <a:spcPts val="0"/>
              </a:spcBef>
              <a:spcAft>
                <a:spcPts val="0"/>
              </a:spcAft>
              <a:defRPr/>
            </a:pPr>
            <a:r>
              <a:rPr lang="en-US" sz="1333" b="1" dirty="0" smtClean="0">
                <a:solidFill>
                  <a:schemeClr val="tx1">
                    <a:lumMod val="75000"/>
                    <a:lumOff val="25000"/>
                  </a:schemeClr>
                </a:solidFill>
                <a:latin typeface="PT Sans" panose="020B0503020203020204" pitchFamily="34" charset="0"/>
              </a:rPr>
              <a:t>Managed Services</a:t>
            </a:r>
            <a:endParaRPr lang="en-US" sz="1333" b="1" dirty="0">
              <a:solidFill>
                <a:schemeClr val="tx1">
                  <a:lumMod val="75000"/>
                  <a:lumOff val="25000"/>
                </a:schemeClr>
              </a:solidFill>
              <a:latin typeface="PT Sans" panose="020B0503020203020204" pitchFamily="34" charset="0"/>
            </a:endParaRPr>
          </a:p>
        </p:txBody>
      </p:sp>
      <p:sp>
        <p:nvSpPr>
          <p:cNvPr id="26" name="7 CuadroTexto"/>
          <p:cNvSpPr txBox="1"/>
          <p:nvPr/>
        </p:nvSpPr>
        <p:spPr>
          <a:xfrm>
            <a:off x="2768283" y="4481781"/>
            <a:ext cx="2160587" cy="1400383"/>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smtClean="0">
                <a:solidFill>
                  <a:schemeClr val="tx1">
                    <a:lumMod val="65000"/>
                    <a:lumOff val="35000"/>
                  </a:schemeClr>
                </a:solidFill>
                <a:latin typeface="PT Sans" panose="020B0503020203020204" pitchFamily="34" charset="0"/>
              </a:rPr>
              <a:t>We provide </a:t>
            </a:r>
            <a:r>
              <a:rPr lang="en-US" sz="1200" dirty="0">
                <a:solidFill>
                  <a:schemeClr val="tx1">
                    <a:lumMod val="65000"/>
                    <a:lumOff val="35000"/>
                  </a:schemeClr>
                </a:solidFill>
                <a:latin typeface="PT Sans" panose="020B0503020203020204" pitchFamily="34" charset="0"/>
              </a:rPr>
              <a:t>assessment, design, implementation, management,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monitoring, and computer support services for all business computing needs. </a:t>
            </a:r>
          </a:p>
        </p:txBody>
      </p:sp>
      <p:sp>
        <p:nvSpPr>
          <p:cNvPr id="27" name="TextBox 26"/>
          <p:cNvSpPr txBox="1"/>
          <p:nvPr/>
        </p:nvSpPr>
        <p:spPr>
          <a:xfrm>
            <a:off x="2976245" y="4169044"/>
            <a:ext cx="1746250" cy="296862"/>
          </a:xfrm>
          <a:prstGeom prst="rect">
            <a:avLst/>
          </a:prstGeom>
          <a:noFill/>
        </p:spPr>
        <p:txBody>
          <a:bodyPr>
            <a:spAutoFit/>
          </a:bodyPr>
          <a:lstStyle/>
          <a:p>
            <a:pPr algn="ctr" defTabSz="914354" eaLnBrk="1" fontAlgn="auto" hangingPunct="1">
              <a:spcBef>
                <a:spcPts val="0"/>
              </a:spcBef>
              <a:spcAft>
                <a:spcPts val="0"/>
              </a:spcAft>
              <a:defRPr/>
            </a:pPr>
            <a:r>
              <a:rPr lang="en-US" sz="1333" b="1" dirty="0" smtClean="0">
                <a:solidFill>
                  <a:schemeClr val="tx1">
                    <a:lumMod val="75000"/>
                    <a:lumOff val="25000"/>
                  </a:schemeClr>
                </a:solidFill>
                <a:latin typeface="PT Sans" panose="020B0503020203020204" pitchFamily="34" charset="0"/>
              </a:rPr>
              <a:t>IT Consulting</a:t>
            </a:r>
            <a:endParaRPr lang="en-US" sz="1333" b="1" dirty="0">
              <a:solidFill>
                <a:schemeClr val="tx1">
                  <a:lumMod val="75000"/>
                  <a:lumOff val="25000"/>
                </a:schemeClr>
              </a:solidFill>
              <a:latin typeface="PT Sans" panose="020B0503020203020204" pitchFamily="34" charset="0"/>
            </a:endParaRPr>
          </a:p>
        </p:txBody>
      </p:sp>
      <p:sp>
        <p:nvSpPr>
          <p:cNvPr id="28" name="7 CuadroTexto"/>
          <p:cNvSpPr txBox="1"/>
          <p:nvPr/>
        </p:nvSpPr>
        <p:spPr>
          <a:xfrm>
            <a:off x="4937600" y="4684981"/>
            <a:ext cx="2160588" cy="964367"/>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smtClean="0">
                <a:solidFill>
                  <a:schemeClr val="tx1">
                    <a:lumMod val="65000"/>
                    <a:lumOff val="35000"/>
                  </a:schemeClr>
                </a:solidFill>
                <a:latin typeface="PT Sans" panose="020B0503020203020204" pitchFamily="34" charset="0"/>
              </a:rPr>
              <a:t>SharePoint and Office 365 give you </a:t>
            </a:r>
            <a:r>
              <a:rPr lang="en-US" sz="1200" dirty="0">
                <a:solidFill>
                  <a:schemeClr val="tx1">
                    <a:lumMod val="65000"/>
                    <a:lumOff val="35000"/>
                  </a:schemeClr>
                </a:solidFill>
                <a:latin typeface="PT Sans" panose="020B0503020203020204" pitchFamily="34" charset="0"/>
              </a:rPr>
              <a:t>and the people you work with a better way to get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things done together.</a:t>
            </a:r>
          </a:p>
        </p:txBody>
      </p:sp>
      <p:sp>
        <p:nvSpPr>
          <p:cNvPr id="29" name="TextBox 28"/>
          <p:cNvSpPr txBox="1"/>
          <p:nvPr/>
        </p:nvSpPr>
        <p:spPr>
          <a:xfrm>
            <a:off x="5144770" y="4170631"/>
            <a:ext cx="1746250" cy="296863"/>
          </a:xfrm>
          <a:prstGeom prst="rect">
            <a:avLst/>
          </a:prstGeom>
          <a:noFill/>
        </p:spPr>
        <p:txBody>
          <a:bodyPr>
            <a:spAutoFit/>
          </a:bodyPr>
          <a:lstStyle/>
          <a:p>
            <a:pPr algn="ctr" defTabSz="914354" eaLnBrk="1" fontAlgn="auto" hangingPunct="1">
              <a:spcBef>
                <a:spcPts val="0"/>
              </a:spcBef>
              <a:spcAft>
                <a:spcPts val="0"/>
              </a:spcAft>
              <a:defRPr/>
            </a:pPr>
            <a:r>
              <a:rPr lang="en-US" sz="1333" b="1" dirty="0" smtClean="0">
                <a:solidFill>
                  <a:schemeClr val="tx1">
                    <a:lumMod val="75000"/>
                    <a:lumOff val="25000"/>
                  </a:schemeClr>
                </a:solidFill>
                <a:latin typeface="PT Sans" panose="020B0503020203020204" pitchFamily="34" charset="0"/>
              </a:rPr>
              <a:t>Microsoft Solutions</a:t>
            </a:r>
            <a:endParaRPr lang="en-US" sz="1333" b="1" dirty="0">
              <a:solidFill>
                <a:schemeClr val="tx1">
                  <a:lumMod val="75000"/>
                  <a:lumOff val="25000"/>
                </a:schemeClr>
              </a:solidFill>
              <a:latin typeface="PT Sans" panose="020B0503020203020204" pitchFamily="34" charset="0"/>
            </a:endParaRPr>
          </a:p>
        </p:txBody>
      </p:sp>
      <p:sp>
        <p:nvSpPr>
          <p:cNvPr id="30" name="7 CuadroTexto"/>
          <p:cNvSpPr txBox="1"/>
          <p:nvPr/>
        </p:nvSpPr>
        <p:spPr>
          <a:xfrm>
            <a:off x="7186295" y="4481781"/>
            <a:ext cx="2160588" cy="1400383"/>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We provide IT staffing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services for a variety of industries in the local market including manufacturing,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finance, healthcare, among others.</a:t>
            </a:r>
          </a:p>
        </p:txBody>
      </p:sp>
      <p:sp>
        <p:nvSpPr>
          <p:cNvPr id="31" name="TextBox 30"/>
          <p:cNvSpPr txBox="1"/>
          <p:nvPr/>
        </p:nvSpPr>
        <p:spPr>
          <a:xfrm>
            <a:off x="7392670" y="4169044"/>
            <a:ext cx="1746250" cy="296862"/>
          </a:xfrm>
          <a:prstGeom prst="rect">
            <a:avLst/>
          </a:prstGeom>
          <a:noFill/>
        </p:spPr>
        <p:txBody>
          <a:bodyPr>
            <a:spAutoFit/>
          </a:bodyPr>
          <a:lstStyle/>
          <a:p>
            <a:pPr algn="ctr" defTabSz="914354" eaLnBrk="1" fontAlgn="auto" hangingPunct="1">
              <a:spcBef>
                <a:spcPts val="0"/>
              </a:spcBef>
              <a:spcAft>
                <a:spcPts val="0"/>
              </a:spcAft>
              <a:defRPr/>
            </a:pPr>
            <a:r>
              <a:rPr lang="en-US" sz="1333" b="1" dirty="0" smtClean="0">
                <a:solidFill>
                  <a:schemeClr val="tx1">
                    <a:lumMod val="75000"/>
                    <a:lumOff val="25000"/>
                  </a:schemeClr>
                </a:solidFill>
                <a:latin typeface="PT Sans" panose="020B0503020203020204" pitchFamily="34" charset="0"/>
              </a:rPr>
              <a:t>IT Staffing</a:t>
            </a:r>
            <a:endParaRPr lang="en-US" sz="1333" b="1" dirty="0">
              <a:solidFill>
                <a:schemeClr val="tx1">
                  <a:lumMod val="75000"/>
                  <a:lumOff val="25000"/>
                </a:schemeClr>
              </a:solidFill>
              <a:latin typeface="PT Sans" panose="020B0503020203020204" pitchFamily="34" charset="0"/>
            </a:endParaRPr>
          </a:p>
        </p:txBody>
      </p:sp>
      <p:sp>
        <p:nvSpPr>
          <p:cNvPr id="16" name="TextBox 15"/>
          <p:cNvSpPr txBox="1"/>
          <p:nvPr/>
        </p:nvSpPr>
        <p:spPr>
          <a:xfrm>
            <a:off x="4649788" y="827088"/>
            <a:ext cx="2952750" cy="585787"/>
          </a:xfrm>
          <a:prstGeom prst="rect">
            <a:avLst/>
          </a:prstGeom>
          <a:noFill/>
        </p:spPr>
        <p:txBody>
          <a:bodyPr>
            <a:spAutoFit/>
          </a:bodyPr>
          <a:lstStyle/>
          <a:p>
            <a:pPr algn="ctr" defTabSz="914354" eaLnBrk="1" fontAlgn="auto" hangingPunct="1">
              <a:spcBef>
                <a:spcPts val="0"/>
              </a:spcBef>
              <a:spcAft>
                <a:spcPts val="0"/>
              </a:spcAft>
              <a:defRPr/>
            </a:pPr>
            <a:r>
              <a:rPr lang="en-US" sz="3200" dirty="0">
                <a:solidFill>
                  <a:schemeClr val="tx1">
                    <a:lumMod val="75000"/>
                    <a:lumOff val="25000"/>
                  </a:schemeClr>
                </a:solidFill>
                <a:latin typeface="PT Sans" panose="020B0503020203020204" pitchFamily="34" charset="0"/>
              </a:rPr>
              <a:t>Our </a:t>
            </a:r>
            <a:r>
              <a:rPr lang="en-US" sz="3200" dirty="0" smtClean="0">
                <a:solidFill>
                  <a:schemeClr val="tx1">
                    <a:lumMod val="75000"/>
                    <a:lumOff val="25000"/>
                  </a:schemeClr>
                </a:solidFill>
                <a:latin typeface="PT Sans" panose="020B0503020203020204" pitchFamily="34" charset="0"/>
              </a:rPr>
              <a:t>Services</a:t>
            </a:r>
            <a:endParaRPr lang="en-US" sz="3200" dirty="0">
              <a:solidFill>
                <a:schemeClr val="tx1">
                  <a:lumMod val="75000"/>
                  <a:lumOff val="25000"/>
                </a:schemeClr>
              </a:solidFill>
              <a:latin typeface="PT Sans" panose="020B0503020203020204" pitchFamily="34" charset="0"/>
            </a:endParaRPr>
          </a:p>
        </p:txBody>
      </p:sp>
      <p:sp>
        <p:nvSpPr>
          <p:cNvPr id="17" name="7 CuadroTexto"/>
          <p:cNvSpPr txBox="1"/>
          <p:nvPr/>
        </p:nvSpPr>
        <p:spPr>
          <a:xfrm>
            <a:off x="1912938" y="1439015"/>
            <a:ext cx="8424862" cy="707886"/>
          </a:xfrm>
          <a:prstGeom prst="rect">
            <a:avLst/>
          </a:prstGeom>
          <a:noFill/>
        </p:spPr>
        <p:txBody>
          <a:bodyPr>
            <a:spAutoFit/>
          </a:bodyPr>
          <a:lstStyle/>
          <a:p>
            <a:pPr algn="ctr" defTabSz="914354" eaLnBrk="1" fontAlgn="auto" hangingPunct="1">
              <a:lnSpc>
                <a:spcPts val="1600"/>
              </a:lnSpc>
              <a:spcBef>
                <a:spcPts val="0"/>
              </a:spcBef>
              <a:spcAft>
                <a:spcPts val="0"/>
              </a:spcAft>
              <a:defRPr/>
            </a:pPr>
            <a:endParaRPr lang="en-US" sz="1400" dirty="0">
              <a:solidFill>
                <a:schemeClr val="tx1">
                  <a:lumMod val="65000"/>
                  <a:lumOff val="35000"/>
                </a:schemeClr>
              </a:solidFill>
              <a:latin typeface="PT Sans" panose="020B0503020203020204" pitchFamily="34" charset="0"/>
            </a:endParaRPr>
          </a:p>
          <a:p>
            <a:pPr algn="ctr" defTabSz="914354" eaLnBrk="1" fontAlgn="auto" hangingPunct="1">
              <a:lnSpc>
                <a:spcPts val="1600"/>
              </a:lnSpc>
              <a:spcBef>
                <a:spcPts val="0"/>
              </a:spcBef>
              <a:spcAft>
                <a:spcPts val="0"/>
              </a:spcAft>
              <a:defRPr/>
            </a:pPr>
            <a:r>
              <a:rPr lang="en-US" sz="1400" dirty="0" smtClean="0">
                <a:solidFill>
                  <a:schemeClr val="tx1">
                    <a:lumMod val="65000"/>
                    <a:lumOff val="35000"/>
                  </a:schemeClr>
                </a:solidFill>
                <a:latin typeface="PT Sans" panose="020B0503020203020204" pitchFamily="34" charset="0"/>
              </a:rPr>
              <a:t>All Lines/</a:t>
            </a:r>
            <a:r>
              <a:rPr lang="en-US" sz="1400" dirty="0" err="1" smtClean="0">
                <a:solidFill>
                  <a:schemeClr val="tx1">
                    <a:lumMod val="65000"/>
                    <a:lumOff val="35000"/>
                  </a:schemeClr>
                </a:solidFill>
                <a:latin typeface="PT Sans" panose="020B0503020203020204" pitchFamily="34" charset="0"/>
              </a:rPr>
              <a:t>LANtek</a:t>
            </a:r>
            <a:r>
              <a:rPr lang="en-US" sz="1400" dirty="0" smtClean="0">
                <a:solidFill>
                  <a:schemeClr val="tx1">
                    <a:lumMod val="65000"/>
                    <a:lumOff val="35000"/>
                  </a:schemeClr>
                </a:solidFill>
                <a:latin typeface="PT Sans" panose="020B0503020203020204" pitchFamily="34" charset="0"/>
              </a:rPr>
              <a:t> is the only IT Services company in the region able to deliver the full range of services we can. From hardware to hosting we can keep your business efficient and in top production. </a:t>
            </a:r>
            <a:endParaRPr lang="en-US" sz="1400" dirty="0">
              <a:solidFill>
                <a:schemeClr val="tx1">
                  <a:lumMod val="65000"/>
                  <a:lumOff val="35000"/>
                </a:schemeClr>
              </a:solidFill>
              <a:latin typeface="PT Sans" panose="020B0503020203020204" pitchFamily="34" charset="0"/>
            </a:endParaRPr>
          </a:p>
        </p:txBody>
      </p:sp>
      <p:cxnSp>
        <p:nvCxnSpPr>
          <p:cNvPr id="21" name="Straight Connector 20"/>
          <p:cNvCxnSpPr/>
          <p:nvPr/>
        </p:nvCxnSpPr>
        <p:spPr>
          <a:xfrm>
            <a:off x="2402625" y="1509713"/>
            <a:ext cx="36671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425350" y="1509713"/>
            <a:ext cx="36687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 name="Diamond 23"/>
          <p:cNvSpPr/>
          <p:nvPr/>
        </p:nvSpPr>
        <p:spPr>
          <a:xfrm>
            <a:off x="6152300" y="1412875"/>
            <a:ext cx="192088" cy="193675"/>
          </a:xfrm>
          <a:prstGeom prst="diamon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795" y="2660919"/>
            <a:ext cx="990600" cy="8667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2508" y="2794268"/>
            <a:ext cx="628650" cy="60007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7857" y="2822843"/>
            <a:ext cx="600075" cy="57150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13370" y="2908568"/>
            <a:ext cx="571500" cy="485775"/>
          </a:xfrm>
          <a:prstGeom prst="rect">
            <a:avLst/>
          </a:prstGeom>
        </p:spPr>
      </p:pic>
      <p:sp>
        <p:nvSpPr>
          <p:cNvPr id="33" name="Rectangle 32"/>
          <p:cNvSpPr/>
          <p:nvPr/>
        </p:nvSpPr>
        <p:spPr>
          <a:xfrm>
            <a:off x="9544050"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34" name="7 CuadroTexto"/>
          <p:cNvSpPr txBox="1"/>
          <p:nvPr/>
        </p:nvSpPr>
        <p:spPr>
          <a:xfrm>
            <a:off x="9324975" y="4481781"/>
            <a:ext cx="2160588" cy="1400383"/>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smtClean="0">
                <a:solidFill>
                  <a:schemeClr val="tx1">
                    <a:lumMod val="65000"/>
                    <a:lumOff val="35000"/>
                  </a:schemeClr>
                </a:solidFill>
                <a:latin typeface="PT Sans" panose="020B0503020203020204"/>
              </a:rPr>
              <a:t>We provide </a:t>
            </a:r>
            <a:r>
              <a:rPr lang="en-US" sz="1200" dirty="0">
                <a:solidFill>
                  <a:schemeClr val="tx1">
                    <a:lumMod val="65000"/>
                    <a:lumOff val="35000"/>
                  </a:schemeClr>
                </a:solidFill>
                <a:latin typeface="PT Sans" panose="020B0503020203020204"/>
              </a:rPr>
              <a:t>proofs of concepts and assessments in all of these areas.  We can also provide demos on site at our data center in </a:t>
            </a:r>
            <a:r>
              <a:rPr lang="en-US" sz="1200" dirty="0" err="1">
                <a:solidFill>
                  <a:schemeClr val="tx1">
                    <a:lumMod val="65000"/>
                    <a:lumOff val="35000"/>
                  </a:schemeClr>
                </a:solidFill>
                <a:latin typeface="PT Sans" panose="020B0503020203020204"/>
              </a:rPr>
              <a:t>Warrendale</a:t>
            </a:r>
            <a:r>
              <a:rPr lang="en-US" sz="1200" dirty="0">
                <a:solidFill>
                  <a:schemeClr val="tx1">
                    <a:lumMod val="65000"/>
                    <a:lumOff val="35000"/>
                  </a:schemeClr>
                </a:solidFill>
                <a:latin typeface="PT Sans" panose="020B0503020203020204"/>
              </a:rPr>
              <a:t>. </a:t>
            </a:r>
          </a:p>
          <a:p>
            <a:pPr algn="ctr" defTabSz="914354" eaLnBrk="1" fontAlgn="auto" hangingPunct="1">
              <a:lnSpc>
                <a:spcPts val="1733"/>
              </a:lnSpc>
              <a:spcBef>
                <a:spcPts val="0"/>
              </a:spcBef>
              <a:spcAft>
                <a:spcPts val="0"/>
              </a:spcAft>
              <a:defRPr/>
            </a:pPr>
            <a:endParaRPr lang="en-US" sz="1200" dirty="0">
              <a:solidFill>
                <a:schemeClr val="tx1">
                  <a:lumMod val="65000"/>
                  <a:lumOff val="35000"/>
                </a:schemeClr>
              </a:solidFill>
              <a:latin typeface="PT Sans" panose="020B0503020203020204"/>
            </a:endParaRPr>
          </a:p>
        </p:txBody>
      </p:sp>
      <p:sp>
        <p:nvSpPr>
          <p:cNvPr id="35" name="TextBox 34"/>
          <p:cNvSpPr txBox="1"/>
          <p:nvPr/>
        </p:nvSpPr>
        <p:spPr>
          <a:xfrm>
            <a:off x="9216708" y="4184327"/>
            <a:ext cx="2449830" cy="297454"/>
          </a:xfrm>
          <a:prstGeom prst="rect">
            <a:avLst/>
          </a:prstGeom>
          <a:noFill/>
        </p:spPr>
        <p:txBody>
          <a:bodyPr wrap="square">
            <a:spAutoFit/>
          </a:bodyPr>
          <a:lstStyle/>
          <a:p>
            <a:pPr algn="ctr" defTabSz="914354" eaLnBrk="1" fontAlgn="auto" hangingPunct="1">
              <a:spcBef>
                <a:spcPts val="0"/>
              </a:spcBef>
              <a:spcAft>
                <a:spcPts val="0"/>
              </a:spcAft>
              <a:defRPr/>
            </a:pPr>
            <a:r>
              <a:rPr lang="en-US" sz="1333" b="1" dirty="0" smtClean="0">
                <a:solidFill>
                  <a:schemeClr val="tx1">
                    <a:lumMod val="75000"/>
                    <a:lumOff val="25000"/>
                  </a:schemeClr>
                </a:solidFill>
                <a:latin typeface="PT Sans" panose="020B0503020203020204" pitchFamily="34" charset="0"/>
              </a:rPr>
              <a:t>Enterprise Infrastructure</a:t>
            </a:r>
            <a:endParaRPr lang="en-US" sz="1333" b="1" dirty="0">
              <a:solidFill>
                <a:schemeClr val="tx1">
                  <a:lumMod val="75000"/>
                  <a:lumOff val="25000"/>
                </a:schemeClr>
              </a:solidFill>
              <a:latin typeface="PT Sans" panose="020B0503020203020204" pitchFamily="34" charset="0"/>
            </a:endParaRPr>
          </a:p>
        </p:txBody>
      </p: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18712" y="2851418"/>
            <a:ext cx="638175" cy="542925"/>
          </a:xfrm>
          <a:prstGeom prst="rect">
            <a:avLst/>
          </a:prstGeom>
        </p:spPr>
      </p:pic>
    </p:spTree>
    <p:extLst>
      <p:ext uri="{BB962C8B-B14F-4D97-AF65-F5344CB8AC3E}">
        <p14:creationId xmlns:p14="http://schemas.microsoft.com/office/powerpoint/2010/main" val="752293589"/>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2151063"/>
            <a:ext cx="12192000" cy="3708400"/>
          </a:xfrm>
          <a:prstGeom prst="rect">
            <a:avLst/>
          </a:prstGeom>
          <a:solidFill>
            <a:schemeClr val="tx1">
              <a:lumMod val="75000"/>
              <a:lumOff val="2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11" name="TextBox 10"/>
          <p:cNvSpPr txBox="1"/>
          <p:nvPr/>
        </p:nvSpPr>
        <p:spPr>
          <a:xfrm>
            <a:off x="2853789" y="2737644"/>
            <a:ext cx="1746250" cy="296862"/>
          </a:xfrm>
          <a:prstGeom prst="rect">
            <a:avLst/>
          </a:prstGeom>
          <a:noFill/>
        </p:spPr>
        <p:txBody>
          <a:bodyPr>
            <a:spAutoFit/>
          </a:bodyPr>
          <a:lstStyle/>
          <a:p>
            <a:pPr defTabSz="914354" eaLnBrk="1" fontAlgn="auto" hangingPunct="1">
              <a:spcBef>
                <a:spcPts val="0"/>
              </a:spcBef>
              <a:spcAft>
                <a:spcPts val="0"/>
              </a:spcAft>
              <a:defRPr/>
            </a:pPr>
            <a:r>
              <a:rPr lang="en-US" sz="1333" b="1" dirty="0" smtClean="0">
                <a:solidFill>
                  <a:schemeClr val="bg1"/>
                </a:solidFill>
                <a:latin typeface="PT Sans" panose="020B0503020203020204" pitchFamily="34" charset="0"/>
              </a:rPr>
              <a:t>Virtualization</a:t>
            </a:r>
            <a:endParaRPr lang="en-US" sz="1333" b="1" dirty="0">
              <a:solidFill>
                <a:schemeClr val="bg1"/>
              </a:solidFill>
              <a:latin typeface="PT Sans" panose="020B0503020203020204" pitchFamily="34" charset="0"/>
            </a:endParaRPr>
          </a:p>
        </p:txBody>
      </p:sp>
      <p:sp>
        <p:nvSpPr>
          <p:cNvPr id="12" name="Oval 11"/>
          <p:cNvSpPr/>
          <p:nvPr/>
        </p:nvSpPr>
        <p:spPr>
          <a:xfrm>
            <a:off x="1693863" y="2455863"/>
            <a:ext cx="895350" cy="881062"/>
          </a:xfrm>
          <a:prstGeom prst="ellipse">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14" name="TextBox 13"/>
          <p:cNvSpPr txBox="1"/>
          <p:nvPr/>
        </p:nvSpPr>
        <p:spPr>
          <a:xfrm>
            <a:off x="2853789" y="3867150"/>
            <a:ext cx="1746250" cy="298450"/>
          </a:xfrm>
          <a:prstGeom prst="rect">
            <a:avLst/>
          </a:prstGeom>
          <a:noFill/>
        </p:spPr>
        <p:txBody>
          <a:bodyPr>
            <a:spAutoFit/>
          </a:bodyPr>
          <a:lstStyle/>
          <a:p>
            <a:pPr defTabSz="914354" eaLnBrk="1" fontAlgn="auto" hangingPunct="1">
              <a:spcBef>
                <a:spcPts val="0"/>
              </a:spcBef>
              <a:spcAft>
                <a:spcPts val="0"/>
              </a:spcAft>
              <a:defRPr/>
            </a:pPr>
            <a:r>
              <a:rPr lang="en-US" sz="1333" b="1" dirty="0" smtClean="0">
                <a:solidFill>
                  <a:schemeClr val="bg1"/>
                </a:solidFill>
                <a:latin typeface="PT Sans" panose="020B0503020203020204" pitchFamily="34" charset="0"/>
              </a:rPr>
              <a:t>Help Desk Services</a:t>
            </a:r>
            <a:endParaRPr lang="en-US" sz="1333" b="1" dirty="0">
              <a:solidFill>
                <a:schemeClr val="bg1"/>
              </a:solidFill>
              <a:latin typeface="PT Sans" panose="020B0503020203020204" pitchFamily="34" charset="0"/>
            </a:endParaRPr>
          </a:p>
        </p:txBody>
      </p:sp>
      <p:sp>
        <p:nvSpPr>
          <p:cNvPr id="15" name="Oval 14"/>
          <p:cNvSpPr/>
          <p:nvPr/>
        </p:nvSpPr>
        <p:spPr>
          <a:xfrm>
            <a:off x="1693863" y="3570288"/>
            <a:ext cx="895350" cy="881062"/>
          </a:xfrm>
          <a:prstGeom prst="ellipse">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20" name="TextBox 19"/>
          <p:cNvSpPr txBox="1"/>
          <p:nvPr/>
        </p:nvSpPr>
        <p:spPr>
          <a:xfrm>
            <a:off x="2853789" y="4972049"/>
            <a:ext cx="1746250" cy="296863"/>
          </a:xfrm>
          <a:prstGeom prst="rect">
            <a:avLst/>
          </a:prstGeom>
          <a:noFill/>
        </p:spPr>
        <p:txBody>
          <a:bodyPr>
            <a:spAutoFit/>
          </a:bodyPr>
          <a:lstStyle/>
          <a:p>
            <a:pPr defTabSz="914354" eaLnBrk="1" fontAlgn="auto" hangingPunct="1">
              <a:spcBef>
                <a:spcPts val="0"/>
              </a:spcBef>
              <a:spcAft>
                <a:spcPts val="0"/>
              </a:spcAft>
              <a:defRPr/>
            </a:pPr>
            <a:r>
              <a:rPr lang="en-US" sz="1333" b="1" dirty="0" smtClean="0">
                <a:solidFill>
                  <a:schemeClr val="bg1"/>
                </a:solidFill>
                <a:latin typeface="PT Sans" panose="020B0503020203020204" pitchFamily="34" charset="0"/>
              </a:rPr>
              <a:t>Data Center Hosting</a:t>
            </a:r>
            <a:endParaRPr lang="en-US" sz="1333" b="1" dirty="0">
              <a:solidFill>
                <a:schemeClr val="bg1"/>
              </a:solidFill>
              <a:latin typeface="PT Sans" panose="020B0503020203020204" pitchFamily="34" charset="0"/>
            </a:endParaRPr>
          </a:p>
        </p:txBody>
      </p:sp>
      <p:sp>
        <p:nvSpPr>
          <p:cNvPr id="21" name="Oval 20"/>
          <p:cNvSpPr/>
          <p:nvPr/>
        </p:nvSpPr>
        <p:spPr>
          <a:xfrm>
            <a:off x="1693863" y="4702175"/>
            <a:ext cx="895350" cy="881063"/>
          </a:xfrm>
          <a:prstGeom prst="ellipse">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23" name="TextBox 22"/>
          <p:cNvSpPr txBox="1"/>
          <p:nvPr/>
        </p:nvSpPr>
        <p:spPr>
          <a:xfrm>
            <a:off x="7420708" y="2747963"/>
            <a:ext cx="1746250" cy="296862"/>
          </a:xfrm>
          <a:prstGeom prst="rect">
            <a:avLst/>
          </a:prstGeom>
          <a:noFill/>
        </p:spPr>
        <p:txBody>
          <a:bodyPr>
            <a:spAutoFit/>
          </a:bodyPr>
          <a:lstStyle/>
          <a:p>
            <a:pPr defTabSz="914354" eaLnBrk="1" fontAlgn="auto" hangingPunct="1">
              <a:spcBef>
                <a:spcPts val="0"/>
              </a:spcBef>
              <a:spcAft>
                <a:spcPts val="0"/>
              </a:spcAft>
              <a:defRPr/>
            </a:pPr>
            <a:r>
              <a:rPr lang="en-US" sz="1333" b="1" dirty="0" smtClean="0">
                <a:solidFill>
                  <a:schemeClr val="bg1"/>
                </a:solidFill>
                <a:latin typeface="PT Sans" panose="020B0503020203020204" pitchFamily="34" charset="0"/>
              </a:rPr>
              <a:t>Cabling and Wireless</a:t>
            </a:r>
            <a:endParaRPr lang="en-US" sz="1333" b="1" dirty="0">
              <a:solidFill>
                <a:schemeClr val="bg1"/>
              </a:solidFill>
              <a:latin typeface="PT Sans" panose="020B0503020203020204" pitchFamily="34" charset="0"/>
            </a:endParaRPr>
          </a:p>
        </p:txBody>
      </p:sp>
      <p:sp>
        <p:nvSpPr>
          <p:cNvPr id="24" name="Oval 23"/>
          <p:cNvSpPr/>
          <p:nvPr/>
        </p:nvSpPr>
        <p:spPr>
          <a:xfrm>
            <a:off x="6259513" y="2460625"/>
            <a:ext cx="896937" cy="881063"/>
          </a:xfrm>
          <a:prstGeom prst="ellipse">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26" name="TextBox 25"/>
          <p:cNvSpPr txBox="1"/>
          <p:nvPr/>
        </p:nvSpPr>
        <p:spPr>
          <a:xfrm>
            <a:off x="7420708" y="3855244"/>
            <a:ext cx="1746250" cy="502573"/>
          </a:xfrm>
          <a:prstGeom prst="rect">
            <a:avLst/>
          </a:prstGeom>
          <a:noFill/>
        </p:spPr>
        <p:txBody>
          <a:bodyPr>
            <a:spAutoFit/>
          </a:bodyPr>
          <a:lstStyle/>
          <a:p>
            <a:pPr defTabSz="914354" eaLnBrk="1" fontAlgn="auto" hangingPunct="1">
              <a:spcBef>
                <a:spcPts val="0"/>
              </a:spcBef>
              <a:spcAft>
                <a:spcPts val="0"/>
              </a:spcAft>
              <a:defRPr/>
            </a:pPr>
            <a:r>
              <a:rPr lang="en-US" sz="1333" b="1" dirty="0" smtClean="0">
                <a:solidFill>
                  <a:schemeClr val="bg1"/>
                </a:solidFill>
                <a:latin typeface="PT Sans" panose="020B0503020203020204" pitchFamily="34" charset="0"/>
              </a:rPr>
              <a:t>Laptop and PC Deployment</a:t>
            </a:r>
            <a:endParaRPr lang="en-US" sz="1333" b="1" dirty="0">
              <a:solidFill>
                <a:schemeClr val="bg1"/>
              </a:solidFill>
              <a:latin typeface="PT Sans" panose="020B0503020203020204" pitchFamily="34" charset="0"/>
            </a:endParaRPr>
          </a:p>
        </p:txBody>
      </p:sp>
      <p:sp>
        <p:nvSpPr>
          <p:cNvPr id="27" name="Oval 26"/>
          <p:cNvSpPr/>
          <p:nvPr/>
        </p:nvSpPr>
        <p:spPr>
          <a:xfrm>
            <a:off x="6259513" y="3576638"/>
            <a:ext cx="896937" cy="881062"/>
          </a:xfrm>
          <a:prstGeom prst="ellipse">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29" name="TextBox 28"/>
          <p:cNvSpPr txBox="1"/>
          <p:nvPr/>
        </p:nvSpPr>
        <p:spPr>
          <a:xfrm>
            <a:off x="7420708" y="4994274"/>
            <a:ext cx="1746250" cy="296863"/>
          </a:xfrm>
          <a:prstGeom prst="rect">
            <a:avLst/>
          </a:prstGeom>
          <a:noFill/>
        </p:spPr>
        <p:txBody>
          <a:bodyPr>
            <a:spAutoFit/>
          </a:bodyPr>
          <a:lstStyle/>
          <a:p>
            <a:pPr defTabSz="914354" eaLnBrk="1" fontAlgn="auto" hangingPunct="1">
              <a:spcBef>
                <a:spcPts val="0"/>
              </a:spcBef>
              <a:spcAft>
                <a:spcPts val="0"/>
              </a:spcAft>
              <a:defRPr/>
            </a:pPr>
            <a:r>
              <a:rPr lang="en-US" sz="1333" b="1" dirty="0" smtClean="0">
                <a:solidFill>
                  <a:schemeClr val="bg1"/>
                </a:solidFill>
                <a:latin typeface="PT Sans" panose="020B0503020203020204" pitchFamily="34" charset="0"/>
              </a:rPr>
              <a:t>Cloud Computing</a:t>
            </a:r>
            <a:endParaRPr lang="en-US" sz="1333" b="1" dirty="0">
              <a:solidFill>
                <a:schemeClr val="bg1"/>
              </a:solidFill>
              <a:latin typeface="PT Sans" panose="020B0503020203020204" pitchFamily="34" charset="0"/>
            </a:endParaRPr>
          </a:p>
        </p:txBody>
      </p:sp>
      <p:sp>
        <p:nvSpPr>
          <p:cNvPr id="30" name="Oval 29"/>
          <p:cNvSpPr/>
          <p:nvPr/>
        </p:nvSpPr>
        <p:spPr>
          <a:xfrm>
            <a:off x="6259513" y="4706938"/>
            <a:ext cx="896937" cy="881062"/>
          </a:xfrm>
          <a:prstGeom prst="ellipse">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31" name="TextBox 30"/>
          <p:cNvSpPr txBox="1"/>
          <p:nvPr/>
        </p:nvSpPr>
        <p:spPr>
          <a:xfrm>
            <a:off x="4649788" y="827088"/>
            <a:ext cx="2952750" cy="584775"/>
          </a:xfrm>
          <a:prstGeom prst="rect">
            <a:avLst/>
          </a:prstGeom>
          <a:noFill/>
        </p:spPr>
        <p:txBody>
          <a:bodyPr>
            <a:spAutoFit/>
          </a:bodyPr>
          <a:lstStyle/>
          <a:p>
            <a:pPr algn="ctr" defTabSz="914354" eaLnBrk="1" fontAlgn="auto" hangingPunct="1">
              <a:spcBef>
                <a:spcPts val="0"/>
              </a:spcBef>
              <a:spcAft>
                <a:spcPts val="0"/>
              </a:spcAft>
              <a:defRPr/>
            </a:pPr>
            <a:r>
              <a:rPr lang="en-US" sz="3200" dirty="0" smtClean="0">
                <a:solidFill>
                  <a:schemeClr val="tx1">
                    <a:lumMod val="75000"/>
                    <a:lumOff val="25000"/>
                  </a:schemeClr>
                </a:solidFill>
                <a:latin typeface="PT Sans" panose="020B0503020203020204" pitchFamily="34" charset="0"/>
              </a:rPr>
              <a:t>More Services</a:t>
            </a:r>
            <a:endParaRPr lang="en-US" sz="3200" dirty="0">
              <a:solidFill>
                <a:schemeClr val="tx1">
                  <a:lumMod val="75000"/>
                  <a:lumOff val="25000"/>
                </a:schemeClr>
              </a:solidFill>
              <a:latin typeface="PT Sans" panose="020B0503020203020204" pitchFamily="34" charset="0"/>
            </a:endParaRPr>
          </a:p>
        </p:txBody>
      </p:sp>
      <p:cxnSp>
        <p:nvCxnSpPr>
          <p:cNvPr id="33" name="Straight Connector 32"/>
          <p:cNvCxnSpPr/>
          <p:nvPr/>
        </p:nvCxnSpPr>
        <p:spPr>
          <a:xfrm>
            <a:off x="2402625" y="1509713"/>
            <a:ext cx="36671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425350" y="1509713"/>
            <a:ext cx="36687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6" name="Diamond 35"/>
          <p:cNvSpPr/>
          <p:nvPr/>
        </p:nvSpPr>
        <p:spPr>
          <a:xfrm>
            <a:off x="6152300" y="1412875"/>
            <a:ext cx="192088" cy="193675"/>
          </a:xfrm>
          <a:prstGeom prst="diamon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Tree>
    <p:extLst>
      <p:ext uri="{BB962C8B-B14F-4D97-AF65-F5344CB8AC3E}">
        <p14:creationId xmlns:p14="http://schemas.microsoft.com/office/powerpoint/2010/main" val="74423995"/>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365125"/>
            <a:ext cx="10515600" cy="1325563"/>
          </a:xfrm>
          <a:prstGeom prst="rect">
            <a:avLst/>
          </a:prstGeom>
        </p:spPr>
        <p:txBody>
          <a:bodyPr/>
          <a:lstStyle/>
          <a:p>
            <a:r>
              <a:rPr lang="en-US" dirty="0" smtClean="0"/>
              <a:t>What is this talk about?</a:t>
            </a:r>
            <a:endParaRPr lang="en-US" dirty="0"/>
          </a:p>
        </p:txBody>
      </p:sp>
      <p:sp>
        <p:nvSpPr>
          <p:cNvPr id="4" name="Text Placeholder 3"/>
          <p:cNvSpPr>
            <a:spLocks noGrp="1"/>
          </p:cNvSpPr>
          <p:nvPr>
            <p:ph type="body" idx="4294967295"/>
          </p:nvPr>
        </p:nvSpPr>
        <p:spPr>
          <a:xfrm>
            <a:off x="838200" y="1825625"/>
            <a:ext cx="10515600" cy="4351338"/>
          </a:xfrm>
          <a:prstGeom prst="rect">
            <a:avLst/>
          </a:prstGeom>
        </p:spPr>
        <p:txBody>
          <a:bodyPr/>
          <a:lstStyle/>
          <a:p>
            <a:r>
              <a:rPr lang="en-US" dirty="0" smtClean="0"/>
              <a:t>What is an execution plan</a:t>
            </a:r>
          </a:p>
          <a:p>
            <a:r>
              <a:rPr lang="en-US" dirty="0" smtClean="0"/>
              <a:t>How to </a:t>
            </a:r>
            <a:r>
              <a:rPr lang="en-US" smtClean="0"/>
              <a:t>view an </a:t>
            </a:r>
            <a:r>
              <a:rPr lang="en-US" dirty="0" smtClean="0"/>
              <a:t>execution</a:t>
            </a:r>
            <a:r>
              <a:rPr lang="en-US" baseline="0" dirty="0" smtClean="0"/>
              <a:t> plan</a:t>
            </a:r>
          </a:p>
          <a:p>
            <a:r>
              <a:rPr lang="en-US" baseline="0" dirty="0" smtClean="0"/>
              <a:t>What does a plan look like</a:t>
            </a:r>
          </a:p>
          <a:p>
            <a:r>
              <a:rPr lang="en-US" baseline="0" dirty="0" smtClean="0"/>
              <a:t>How to read one</a:t>
            </a:r>
          </a:p>
          <a:p>
            <a:r>
              <a:rPr lang="en-US" baseline="0" dirty="0" smtClean="0"/>
              <a:t>Demo</a:t>
            </a:r>
          </a:p>
          <a:p>
            <a:r>
              <a:rPr lang="en-US" baseline="0" dirty="0" smtClean="0"/>
              <a:t>Resources</a:t>
            </a:r>
          </a:p>
          <a:p>
            <a:r>
              <a:rPr lang="en-US" baseline="0" dirty="0" smtClean="0"/>
              <a:t>Q/A</a:t>
            </a:r>
          </a:p>
        </p:txBody>
      </p:sp>
    </p:spTree>
    <p:extLst>
      <p:ext uri="{BB962C8B-B14F-4D97-AF65-F5344CB8AC3E}">
        <p14:creationId xmlns:p14="http://schemas.microsoft.com/office/powerpoint/2010/main" val="1242102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p:sp>
      <p:sp>
        <p:nvSpPr>
          <p:cNvPr id="3" name="Title 2"/>
          <p:cNvSpPr>
            <a:spLocks noGrp="1"/>
          </p:cNvSpPr>
          <p:nvPr>
            <p:ph type="title" idx="4294967295"/>
          </p:nvPr>
        </p:nvSpPr>
        <p:spPr>
          <a:xfrm>
            <a:off x="838200" y="365125"/>
            <a:ext cx="10515600" cy="1325563"/>
          </a:xfrm>
          <a:prstGeom prst="rect">
            <a:avLst/>
          </a:prstGeom>
        </p:spPr>
        <p:txBody>
          <a:bodyPr/>
          <a:lstStyle/>
          <a:p>
            <a:r>
              <a:rPr lang="en-US" dirty="0" smtClean="0"/>
              <a:t>What is an execution plan?</a:t>
            </a:r>
            <a:endParaRPr lang="en-US" dirty="0"/>
          </a:p>
        </p:txBody>
      </p:sp>
      <p:sp>
        <p:nvSpPr>
          <p:cNvPr id="4" name="Text Placeholder 3"/>
          <p:cNvSpPr>
            <a:spLocks noGrp="1"/>
          </p:cNvSpPr>
          <p:nvPr>
            <p:ph type="body" idx="4294967295"/>
          </p:nvPr>
        </p:nvSpPr>
        <p:spPr>
          <a:xfrm>
            <a:off x="838200" y="1825625"/>
            <a:ext cx="10515600" cy="4351338"/>
          </a:xfrm>
          <a:prstGeom prst="rect">
            <a:avLst/>
          </a:prstGeom>
        </p:spPr>
        <p:txBody>
          <a:bodyPr/>
          <a:lstStyle/>
          <a:p>
            <a:pPr lvl="0"/>
            <a:r>
              <a:rPr lang="en-US" dirty="0" smtClean="0"/>
              <a:t>Instructions for how</a:t>
            </a:r>
            <a:r>
              <a:rPr lang="en-US" baseline="0" dirty="0" smtClean="0"/>
              <a:t> to process a query</a:t>
            </a:r>
          </a:p>
          <a:p>
            <a:pPr lvl="1"/>
            <a:r>
              <a:rPr lang="en-US" dirty="0" smtClean="0"/>
              <a:t>Can think of</a:t>
            </a:r>
            <a:r>
              <a:rPr lang="en-US" baseline="0" dirty="0" smtClean="0"/>
              <a:t> it as a recipe</a:t>
            </a:r>
          </a:p>
          <a:p>
            <a:pPr lvl="0"/>
            <a:r>
              <a:rPr lang="en-US" dirty="0" smtClean="0"/>
              <a:t>Created by the query optimizer at run time</a:t>
            </a:r>
          </a:p>
          <a:p>
            <a:pPr lvl="0"/>
            <a:r>
              <a:rPr lang="en-US" dirty="0" smtClean="0"/>
              <a:t>Execution plans are cached after the first run</a:t>
            </a:r>
          </a:p>
          <a:p>
            <a:pPr lvl="0"/>
            <a:r>
              <a:rPr lang="en-US" dirty="0" smtClean="0"/>
              <a:t>Many different ways to process</a:t>
            </a:r>
            <a:r>
              <a:rPr lang="en-US" baseline="0" dirty="0" smtClean="0"/>
              <a:t> the same query</a:t>
            </a:r>
          </a:p>
          <a:p>
            <a:pPr lvl="1"/>
            <a:r>
              <a:rPr lang="en-US" dirty="0" smtClean="0"/>
              <a:t>For trivial queries, a simple plan is used</a:t>
            </a:r>
          </a:p>
          <a:p>
            <a:pPr lvl="1"/>
            <a:r>
              <a:rPr lang="en-US" dirty="0" smtClean="0"/>
              <a:t>Can be forced with hints</a:t>
            </a:r>
          </a:p>
          <a:p>
            <a:pPr lvl="1"/>
            <a:r>
              <a:rPr lang="en-US" dirty="0" smtClean="0"/>
              <a:t>Don’t try to outsmart the database engine</a:t>
            </a:r>
          </a:p>
        </p:txBody>
      </p:sp>
    </p:spTree>
    <p:extLst>
      <p:ext uri="{BB962C8B-B14F-4D97-AF65-F5344CB8AC3E}">
        <p14:creationId xmlns:p14="http://schemas.microsoft.com/office/powerpoint/2010/main" val="1689831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365125"/>
            <a:ext cx="10515600" cy="1325563"/>
          </a:xfrm>
          <a:prstGeom prst="rect">
            <a:avLst/>
          </a:prstGeom>
        </p:spPr>
        <p:txBody>
          <a:bodyPr/>
          <a:lstStyle/>
          <a:p>
            <a:r>
              <a:rPr lang="en-US" dirty="0" smtClean="0"/>
              <a:t>How to view</a:t>
            </a:r>
            <a:r>
              <a:rPr lang="en-US" baseline="0" dirty="0" smtClean="0"/>
              <a:t> the execution plan?</a:t>
            </a:r>
            <a:endParaRPr lang="en-US" dirty="0"/>
          </a:p>
        </p:txBody>
      </p:sp>
      <p:sp>
        <p:nvSpPr>
          <p:cNvPr id="4" name="Text Placeholder 3"/>
          <p:cNvSpPr>
            <a:spLocks noGrp="1"/>
          </p:cNvSpPr>
          <p:nvPr>
            <p:ph type="body" idx="4294967295"/>
          </p:nvPr>
        </p:nvSpPr>
        <p:spPr>
          <a:xfrm>
            <a:off x="838200" y="1825625"/>
            <a:ext cx="10515600" cy="4351338"/>
          </a:xfrm>
          <a:prstGeom prst="rect">
            <a:avLst/>
          </a:prstGeom>
        </p:spPr>
        <p:txBody>
          <a:bodyPr/>
          <a:lstStyle/>
          <a:p>
            <a:r>
              <a:rPr lang="en-US" dirty="0" smtClean="0"/>
              <a:t>Go to Query</a:t>
            </a:r>
          </a:p>
          <a:p>
            <a:pPr lvl="1"/>
            <a:r>
              <a:rPr lang="en-US" dirty="0" smtClean="0"/>
              <a:t>Click Include Actual Execution Plan</a:t>
            </a:r>
          </a:p>
          <a:p>
            <a:pPr lvl="0"/>
            <a:r>
              <a:rPr lang="en-US" dirty="0" smtClean="0"/>
              <a:t>Or, Press Ctrl + M</a:t>
            </a:r>
          </a:p>
          <a:p>
            <a:pPr lvl="0"/>
            <a:r>
              <a:rPr lang="en-US" dirty="0" smtClean="0"/>
              <a:t>Or click</a:t>
            </a:r>
            <a:r>
              <a:rPr lang="en-US" baseline="0" dirty="0" smtClean="0"/>
              <a:t> the execution plan icon on the toolbar</a:t>
            </a:r>
          </a:p>
        </p:txBody>
      </p:sp>
      <p:pic>
        <p:nvPicPr>
          <p:cNvPr id="5" name="Picture 4"/>
          <p:cNvPicPr/>
          <p:nvPr/>
        </p:nvPicPr>
        <p:blipFill>
          <a:blip r:embed="rId2"/>
          <a:stretch>
            <a:fillRect/>
          </a:stretch>
        </p:blipFill>
        <p:spPr>
          <a:xfrm>
            <a:off x="838200" y="4001294"/>
            <a:ext cx="10130634" cy="1688306"/>
          </a:xfrm>
          <a:prstGeom prst="rect">
            <a:avLst/>
          </a:prstGeom>
          <a:ln>
            <a:noFill/>
          </a:ln>
        </p:spPr>
      </p:pic>
    </p:spTree>
    <p:extLst>
      <p:ext uri="{BB962C8B-B14F-4D97-AF65-F5344CB8AC3E}">
        <p14:creationId xmlns:p14="http://schemas.microsoft.com/office/powerpoint/2010/main" val="2155268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365125"/>
            <a:ext cx="10515600" cy="1325563"/>
          </a:xfrm>
          <a:prstGeom prst="rect">
            <a:avLst/>
          </a:prstGeom>
        </p:spPr>
        <p:txBody>
          <a:bodyPr/>
          <a:lstStyle/>
          <a:p>
            <a:r>
              <a:rPr lang="en-US" dirty="0" smtClean="0"/>
              <a:t>What does a plan look like?</a:t>
            </a:r>
            <a:endParaRPr lang="en-US" dirty="0"/>
          </a:p>
        </p:txBody>
      </p:sp>
      <p:pic>
        <p:nvPicPr>
          <p:cNvPr id="4" name="Picture 3"/>
          <p:cNvPicPr/>
          <p:nvPr/>
        </p:nvPicPr>
        <p:blipFill>
          <a:blip r:embed="rId2"/>
          <a:stretch>
            <a:fillRect/>
          </a:stretch>
        </p:blipFill>
        <p:spPr>
          <a:xfrm>
            <a:off x="838199" y="1690688"/>
            <a:ext cx="10563679" cy="2017712"/>
          </a:xfrm>
          <a:prstGeom prst="rect">
            <a:avLst/>
          </a:prstGeom>
          <a:ln>
            <a:noFill/>
          </a:ln>
        </p:spPr>
      </p:pic>
    </p:spTree>
    <p:extLst>
      <p:ext uri="{BB962C8B-B14F-4D97-AF65-F5344CB8AC3E}">
        <p14:creationId xmlns:p14="http://schemas.microsoft.com/office/powerpoint/2010/main" val="11310574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ue" id="{B17F88B6-BC58-458D-8490-F9AE6F2E80D0}" vid="{FF2F1AA3-1760-4C00-8312-FF91414702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Blue</Template>
  <TotalTime>3097</TotalTime>
  <Words>488</Words>
  <Application>Microsoft Office PowerPoint</Application>
  <PresentationFormat>Widescreen</PresentationFormat>
  <Paragraphs>78</Paragraphs>
  <Slides>12</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vt:lpstr>
      <vt:lpstr>Calibri</vt:lpstr>
      <vt:lpstr>Calibri Light</vt:lpstr>
      <vt:lpstr>FontAwesome</vt:lpstr>
      <vt:lpstr>PT Sans</vt:lpstr>
      <vt:lpstr>Office Theme</vt:lpstr>
      <vt:lpstr>Packager Shell Object</vt:lpstr>
      <vt:lpstr>Execution Plans 101</vt:lpstr>
      <vt:lpstr>About me</vt:lpstr>
      <vt:lpstr>PowerPoint Presentation</vt:lpstr>
      <vt:lpstr>PowerPoint Presentation</vt:lpstr>
      <vt:lpstr>PowerPoint Presentation</vt:lpstr>
      <vt:lpstr>What is this talk about?</vt:lpstr>
      <vt:lpstr>What is an execution plan?</vt:lpstr>
      <vt:lpstr>How to view the execution plan?</vt:lpstr>
      <vt:lpstr>What does a plan look like?</vt:lpstr>
      <vt:lpstr>How to read an execution plan</vt:lpstr>
      <vt:lpstr>Demo</vt:lpstr>
      <vt:lpstr>Resources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Anyse Spang</dc:creator>
  <cp:lastModifiedBy>Eugene Meidinger</cp:lastModifiedBy>
  <cp:revision>92</cp:revision>
  <cp:lastPrinted>2015-03-09T17:08:47Z</cp:lastPrinted>
  <dcterms:created xsi:type="dcterms:W3CDTF">2015-03-04T15:34:54Z</dcterms:created>
  <dcterms:modified xsi:type="dcterms:W3CDTF">2015-05-09T14:21:16Z</dcterms:modified>
</cp:coreProperties>
</file>