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0" r:id="rId4"/>
    <p:sldId id="258" r:id="rId5"/>
    <p:sldId id="259" r:id="rId6"/>
    <p:sldId id="261" r:id="rId7"/>
    <p:sldId id="269" r:id="rId8"/>
    <p:sldId id="262" r:id="rId9"/>
    <p:sldId id="263" r:id="rId10"/>
    <p:sldId id="267" r:id="rId11"/>
    <p:sldId id="268" r:id="rId12"/>
    <p:sldId id="270" r:id="rId13"/>
    <p:sldId id="264" r:id="rId14"/>
    <p:sldId id="265" r:id="rId15"/>
    <p:sldId id="271" r:id="rId16"/>
    <p:sldId id="266" r:id="rId17"/>
  </p:sldIdLst>
  <p:sldSz cx="12192000" cy="6858000"/>
  <p:notesSz cx="7010400" cy="9296400"/>
  <p:defaultTextStyle>
    <a:defPPr>
      <a:defRPr lang="en-US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56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28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00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72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0EAAE3"/>
    <a:srgbClr val="00C6FD"/>
    <a:srgbClr val="00A0CC"/>
    <a:srgbClr val="3F3F3F"/>
    <a:srgbClr val="008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7" autoAdjust="0"/>
    <p:restoredTop sz="86357" autoAdjust="0"/>
  </p:normalViewPr>
  <p:slideViewPr>
    <p:cSldViewPr snapToGrid="0">
      <p:cViewPr varScale="1">
        <p:scale>
          <a:sx n="78" d="100"/>
          <a:sy n="78" d="100"/>
        </p:scale>
        <p:origin x="12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notesViewPr>
    <p:cSldViewPr snapToGrid="0">
      <p:cViewPr varScale="1">
        <p:scale>
          <a:sx n="69" d="100"/>
          <a:sy n="69" d="100"/>
        </p:scale>
        <p:origin x="32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D1903270-7BBC-486C-A54F-ABC92DD8C960}" type="datetimeFigureOut">
              <a:rPr lang="en-US"/>
              <a:pPr>
                <a:defRPr/>
              </a:pPr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BA97AE8D-6F9F-464C-B5D4-EC0A0B60B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1B8FC763-5363-43F3-9BD6-5BABCE46EE7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5" y="4474508"/>
            <a:ext cx="5607711" cy="3659842"/>
          </a:xfrm>
          <a:prstGeom prst="rect">
            <a:avLst/>
          </a:prstGeom>
        </p:spPr>
        <p:txBody>
          <a:bodyPr vert="horz" lIns="88139" tIns="44070" rIns="88139" bIns="4407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25AFCE3F-A699-403D-B003-6243DA066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13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MERGE USING </a:t>
            </a:r>
            <a:r>
              <a:rPr lang="en-US" dirty="0" smtClean="0"/>
              <a:t>– the tables</a:t>
            </a:r>
          </a:p>
          <a:p>
            <a:r>
              <a:rPr lang="en-US" dirty="0" smtClean="0"/>
              <a:t>WHEN MATCHED</a:t>
            </a:r>
            <a:r>
              <a:rPr lang="en-US" baseline="0" dirty="0" smtClean="0"/>
              <a:t> – UPDATE</a:t>
            </a:r>
          </a:p>
          <a:p>
            <a:r>
              <a:rPr lang="en-US" baseline="0" dirty="0" smtClean="0"/>
              <a:t>WHEN NOT MATCHED BY TARGET- INSERT</a:t>
            </a:r>
          </a:p>
          <a:p>
            <a:r>
              <a:rPr lang="en-US" baseline="0" dirty="0" smtClean="0"/>
              <a:t>WHEN NOT MATCHED BY SOURCE – DELETE</a:t>
            </a:r>
          </a:p>
          <a:p>
            <a:r>
              <a:rPr lang="en-US" baseline="0" dirty="0" smtClean="0"/>
              <a:t>OUTPUT - logging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25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https://technet.microsoft.com/en-us/library/ms189575%28v=sql.105%29.aspx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0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http://www.databasejournal.com/features/mssql/article.php/3464481/Using-a-Subquery-in-a-T-SQL-Statement.htm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3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21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https://msdn.microsoft.com/en-us/library/ms189461(v=sql.110).aspx</a:t>
            </a:r>
          </a:p>
          <a:p>
            <a:r>
              <a:rPr lang="en-US" dirty="0" smtClean="0"/>
              <a:t>https://www.simple-talk.com/sql/t-sql-programming/window-functions-in-sql/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24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https://msdn.microsoft.com/en-us/library/ms189798(v=sql.110).aspx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63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https://msdn.microsoft.com/en-us/library/ms173454(v=sql.110).aspx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57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https://msdn.microsoft.com/en-us/library/hh213234(v=sql.110).aspx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51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https://msdn.microsoft.com/en-us/library/bb510625(v=sql.110).aspx</a:t>
            </a:r>
          </a:p>
          <a:p>
            <a:r>
              <a:rPr lang="en-US" dirty="0" smtClean="0"/>
              <a:t>https://www.simple-talk.com/sql/learn-sql-server/the-merge-statement-in-sql-server-2008/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8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8620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989669" y="2307813"/>
            <a:ext cx="1587499" cy="1560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68595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28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" y="2150535"/>
            <a:ext cx="12192001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43256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856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341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56441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25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7674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277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8" y="6054852"/>
            <a:ext cx="1441905" cy="49648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9956800" y="5791200"/>
            <a:ext cx="2133600" cy="901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6054852"/>
            <a:ext cx="1169924" cy="496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25" r:id="rId3"/>
    <p:sldLayoutId id="2147483726" r:id="rId4"/>
    <p:sldLayoutId id="2147483737" r:id="rId5"/>
    <p:sldLayoutId id="2147483769" r:id="rId6"/>
    <p:sldLayoutId id="2147483770" r:id="rId7"/>
    <p:sldLayoutId id="2147483771" r:id="rId8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sqlgene.com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2235200" y="3255963"/>
            <a:ext cx="36671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57925" y="3255963"/>
            <a:ext cx="36687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5984875" y="3159125"/>
            <a:ext cx="192088" cy="193675"/>
          </a:xfrm>
          <a:prstGeom prst="diamond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sp>
        <p:nvSpPr>
          <p:cNvPr id="3078" name="TextBox 25"/>
          <p:cNvSpPr txBox="1">
            <a:spLocks noChangeArrowheads="1"/>
          </p:cNvSpPr>
          <p:nvPr/>
        </p:nvSpPr>
        <p:spPr bwMode="auto">
          <a:xfrm>
            <a:off x="11658600" y="6578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en-US" sz="2400">
              <a:latin typeface="PT Sans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638800"/>
            <a:ext cx="121920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403" y="4467558"/>
            <a:ext cx="2600325" cy="895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924" y="4467558"/>
            <a:ext cx="2436759" cy="10340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90086" y="2572713"/>
            <a:ext cx="3892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Eugene Meidinger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235200" y="1007110"/>
            <a:ext cx="7691438" cy="124875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  <a:t>Intermediate Querying: </a:t>
            </a:r>
            <a:b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</a:br>
            <a: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  <a:t>Going Beyond Select 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27485" y="3488422"/>
            <a:ext cx="31370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@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sqlgene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www.sqlgene.com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emeidinger@all-lines-tech.com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Aggregate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SUM, COUNT, MAX,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Uses</a:t>
            </a:r>
            <a:r>
              <a:rPr lang="en-US" baseline="0" dirty="0" smtClean="0"/>
              <a:t> OVER for partitioning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Analytic</a:t>
            </a:r>
            <a:r>
              <a:rPr lang="en-US" baseline="0" dirty="0" smtClean="0"/>
              <a:t>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First_value</a:t>
            </a:r>
            <a:endParaRPr lang="en-US" dirty="0" smtClean="0"/>
          </a:p>
          <a:p>
            <a:r>
              <a:rPr lang="en-US" dirty="0" err="1" smtClean="0"/>
              <a:t>Last_value</a:t>
            </a:r>
            <a:endParaRPr lang="en-US" dirty="0" smtClean="0"/>
          </a:p>
          <a:p>
            <a:r>
              <a:rPr lang="en-US" dirty="0" smtClean="0"/>
              <a:t>Lead</a:t>
            </a:r>
          </a:p>
          <a:p>
            <a:r>
              <a:rPr lang="en-US" dirty="0" smtClean="0"/>
              <a:t>Lag</a:t>
            </a:r>
          </a:p>
          <a:p>
            <a:r>
              <a:rPr lang="en-US" dirty="0" smtClean="0"/>
              <a:t>…and more</a:t>
            </a:r>
          </a:p>
        </p:txBody>
      </p:sp>
    </p:spTree>
    <p:extLst>
      <p:ext uri="{BB962C8B-B14F-4D97-AF65-F5344CB8AC3E}">
        <p14:creationId xmlns:p14="http://schemas.microsoft.com/office/powerpoint/2010/main" val="26153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Demo Slide – Window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is the MERGE statement?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Powerful tool for basic ETL</a:t>
            </a:r>
          </a:p>
          <a:p>
            <a:r>
              <a:rPr lang="en-US" dirty="0" smtClean="0"/>
              <a:t>Used to reconcile two data sources</a:t>
            </a:r>
          </a:p>
          <a:p>
            <a:r>
              <a:rPr lang="en-US" dirty="0" smtClean="0"/>
              <a:t>Great for UPSERTS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are the parts of a merge statement?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MERGE USING</a:t>
            </a:r>
            <a:endParaRPr lang="en-US" dirty="0" smtClean="0"/>
          </a:p>
          <a:p>
            <a:r>
              <a:rPr lang="en-US" dirty="0" smtClean="0"/>
              <a:t>WHEN MATCHED</a:t>
            </a:r>
          </a:p>
          <a:p>
            <a:r>
              <a:rPr lang="en-US" dirty="0" smtClean="0"/>
              <a:t>WHEN NOT MATCHED BY TARGET</a:t>
            </a:r>
          </a:p>
          <a:p>
            <a:r>
              <a:rPr lang="en-US" dirty="0" smtClean="0"/>
              <a:t>WHEN NOT MATCHED BY SOURCE</a:t>
            </a:r>
          </a:p>
          <a:p>
            <a:r>
              <a:rPr lang="en-US" dirty="0" smtClean="0"/>
              <a:t>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Demo Slide – MERGE</a:t>
            </a:r>
            <a:r>
              <a:rPr lang="en-US" baseline="0" dirty="0" smtClean="0"/>
              <a:t>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Certified in querying</a:t>
            </a:r>
            <a:r>
              <a:rPr lang="en-US" baseline="0" dirty="0" smtClean="0"/>
              <a:t> and administering </a:t>
            </a:r>
            <a:r>
              <a:rPr lang="en-US" baseline="0" smtClean="0"/>
              <a:t>SQL </a:t>
            </a:r>
            <a:r>
              <a:rPr lang="en-US" baseline="0" smtClean="0"/>
              <a:t>Server</a:t>
            </a:r>
          </a:p>
          <a:p>
            <a:r>
              <a:rPr lang="en-US" baseline="0" smtClean="0"/>
              <a:t>Spoken at SQL User Group and SQL Saturday</a:t>
            </a:r>
            <a:endParaRPr lang="en-US" baseline="0" dirty="0" smtClean="0"/>
          </a:p>
          <a:p>
            <a:r>
              <a:rPr lang="en-US" baseline="0" dirty="0" smtClean="0"/>
              <a:t>Worked for All-Lines / </a:t>
            </a:r>
            <a:r>
              <a:rPr lang="en-US" baseline="0" dirty="0" err="1" smtClean="0"/>
              <a:t>Lantek</a:t>
            </a:r>
            <a:r>
              <a:rPr lang="en-US" baseline="0" dirty="0" smtClean="0"/>
              <a:t> for 3 years</a:t>
            </a:r>
          </a:p>
          <a:p>
            <a:r>
              <a:rPr lang="en-US" baseline="0" dirty="0" smtClean="0"/>
              <a:t>Went from SQL </a:t>
            </a:r>
            <a:r>
              <a:rPr lang="en-US" baseline="0" dirty="0" err="1" smtClean="0"/>
              <a:t>newb</a:t>
            </a:r>
            <a:r>
              <a:rPr lang="en-US" baseline="0" dirty="0" smtClean="0"/>
              <a:t> to SQL pro</a:t>
            </a:r>
          </a:p>
          <a:p>
            <a:r>
              <a:rPr lang="en-US" baseline="0" dirty="0" smtClean="0"/>
              <a:t>Business Intelligence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is this talk about?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Where do you go once</a:t>
            </a:r>
            <a:r>
              <a:rPr lang="en-US" baseline="0" dirty="0" smtClean="0"/>
              <a:t> you know the basics?</a:t>
            </a:r>
          </a:p>
          <a:p>
            <a:r>
              <a:rPr lang="en-US" baseline="0" dirty="0" smtClean="0"/>
              <a:t>Will be doing demos</a:t>
            </a:r>
          </a:p>
          <a:p>
            <a:pPr lvl="0"/>
            <a:r>
              <a:rPr lang="en-US" dirty="0" smtClean="0"/>
              <a:t>Feel free to interrupt</a:t>
            </a:r>
          </a:p>
          <a:p>
            <a:r>
              <a:rPr lang="en-US" dirty="0"/>
              <a:t>Based on SQL Server 2012</a:t>
            </a:r>
          </a:p>
          <a:p>
            <a:pPr lvl="1"/>
            <a:r>
              <a:rPr lang="en-US" dirty="0"/>
              <a:t>Some functions are </a:t>
            </a:r>
            <a:r>
              <a:rPr lang="en-US" dirty="0" smtClean="0"/>
              <a:t>new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we will cover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baseline="0" dirty="0" smtClean="0"/>
              <a:t>Subqueries</a:t>
            </a:r>
          </a:p>
          <a:p>
            <a:r>
              <a:rPr lang="en-US" baseline="0" dirty="0" smtClean="0"/>
              <a:t>Window Functions</a:t>
            </a:r>
          </a:p>
          <a:p>
            <a:pPr lvl="1"/>
            <a:r>
              <a:rPr lang="en-US" baseline="0" dirty="0" smtClean="0"/>
              <a:t>Ranking functions</a:t>
            </a:r>
          </a:p>
          <a:p>
            <a:pPr lvl="1"/>
            <a:r>
              <a:rPr lang="en-US" baseline="0" dirty="0" smtClean="0"/>
              <a:t>Aggregate functions</a:t>
            </a:r>
          </a:p>
          <a:p>
            <a:pPr lvl="1"/>
            <a:r>
              <a:rPr lang="en-US" baseline="0" dirty="0" smtClean="0"/>
              <a:t>Analytic functions</a:t>
            </a:r>
          </a:p>
          <a:p>
            <a:r>
              <a:rPr lang="en-US" baseline="0" dirty="0" smtClean="0"/>
              <a:t>MERGE statement</a:t>
            </a:r>
          </a:p>
        </p:txBody>
      </p:sp>
    </p:spTree>
    <p:extLst>
      <p:ext uri="{BB962C8B-B14F-4D97-AF65-F5344CB8AC3E}">
        <p14:creationId xmlns:p14="http://schemas.microsoft.com/office/powerpoint/2010/main" val="418357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9557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is a subquery?</a:t>
            </a:r>
            <a:endParaRPr lang="en-US" dirty="0"/>
          </a:p>
        </p:txBody>
      </p:sp>
      <p:pic>
        <p:nvPicPr>
          <p:cNvPr id="1028" name="Picture 4" descr="xzibit-yo-dawg - YO DAWG, I HEARD YOU LIKE QUERIES SO WE PUT A SUBQUERY IN YOUR QUERY SO YOU CAN QUERY WHILE YOU QUE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590" y="2465495"/>
            <a:ext cx="4608869" cy="306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 query inside of a query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62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Where can you use </a:t>
            </a:r>
            <a:r>
              <a:rPr lang="en-US" dirty="0" smtClean="0"/>
              <a:t>subqueries?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Column value</a:t>
            </a:r>
          </a:p>
          <a:p>
            <a:r>
              <a:rPr lang="en-US" dirty="0" smtClean="0"/>
              <a:t>From </a:t>
            </a:r>
            <a:r>
              <a:rPr lang="en-US" dirty="0" smtClean="0"/>
              <a:t>Clause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smtClean="0"/>
              <a:t>Clause</a:t>
            </a:r>
            <a:endParaRPr lang="en-US" dirty="0" smtClean="0"/>
          </a:p>
          <a:p>
            <a:pPr lvl="1"/>
            <a:r>
              <a:rPr lang="en-US" dirty="0" smtClean="0"/>
              <a:t>IN statement</a:t>
            </a:r>
          </a:p>
          <a:p>
            <a:pPr lvl="1"/>
            <a:r>
              <a:rPr lang="en-US" dirty="0" smtClean="0"/>
              <a:t>EXISTS</a:t>
            </a:r>
            <a:r>
              <a:rPr lang="en-US" baseline="0" dirty="0" smtClean="0"/>
              <a:t> statement</a:t>
            </a:r>
            <a:endParaRPr lang="en-US" dirty="0" smtClean="0"/>
          </a:p>
          <a:p>
            <a:r>
              <a:rPr lang="en-US" dirty="0" smtClean="0"/>
              <a:t>Having</a:t>
            </a:r>
            <a:r>
              <a:rPr lang="en-US" baseline="0" dirty="0" smtClean="0"/>
              <a:t> </a:t>
            </a:r>
            <a:r>
              <a:rPr lang="en-US" baseline="0" dirty="0" smtClean="0"/>
              <a:t>Clause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667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Demo Slide - Subqueries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is a windowing function?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Applies a function OVER a WINDOW of rows</a:t>
            </a:r>
          </a:p>
          <a:p>
            <a:r>
              <a:rPr lang="en-US" dirty="0" smtClean="0"/>
              <a:t>Windows are grouped by PARTITIONs</a:t>
            </a:r>
          </a:p>
          <a:p>
            <a:r>
              <a:rPr lang="en-US" dirty="0" smtClean="0"/>
              <a:t>Some functions depend on an </a:t>
            </a:r>
            <a:r>
              <a:rPr lang="en-US" dirty="0" err="1" smtClean="0"/>
              <a:t>ORDERing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8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Ranking</a:t>
            </a:r>
            <a:r>
              <a:rPr lang="en-US" baseline="0" dirty="0" smtClean="0"/>
              <a:t>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Row number</a:t>
            </a:r>
          </a:p>
          <a:p>
            <a:r>
              <a:rPr lang="en-US" dirty="0" smtClean="0"/>
              <a:t>Rank</a:t>
            </a:r>
          </a:p>
          <a:p>
            <a:r>
              <a:rPr lang="en-US" dirty="0" smtClean="0"/>
              <a:t>Dense Rank</a:t>
            </a:r>
          </a:p>
          <a:p>
            <a:r>
              <a:rPr lang="en-US" dirty="0" err="1" smtClean="0"/>
              <a:t>Ntile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350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ue" id="{B17F88B6-BC58-458D-8490-F9AE6F2E80D0}" vid="{FF2F1AA3-1760-4C00-8312-FF91414702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</Template>
  <TotalTime>3058</TotalTime>
  <Words>310</Words>
  <Application>Microsoft Office PowerPoint</Application>
  <PresentationFormat>Widescreen</PresentationFormat>
  <Paragraphs>89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Office Theme</vt:lpstr>
      <vt:lpstr>Intermediate Querying:  Going Beyond Select *</vt:lpstr>
      <vt:lpstr>About me</vt:lpstr>
      <vt:lpstr>What is this talk about?</vt:lpstr>
      <vt:lpstr>What we will cover</vt:lpstr>
      <vt:lpstr>What is a subquery?</vt:lpstr>
      <vt:lpstr>Where can you use subqueries?</vt:lpstr>
      <vt:lpstr>Demo Slide - Subqueries</vt:lpstr>
      <vt:lpstr>What is a windowing function?</vt:lpstr>
      <vt:lpstr>Ranking functions</vt:lpstr>
      <vt:lpstr>Aggregate functions</vt:lpstr>
      <vt:lpstr>Analytic functions</vt:lpstr>
      <vt:lpstr>Demo Slide – Window Functions</vt:lpstr>
      <vt:lpstr>What is the MERGE statement?</vt:lpstr>
      <vt:lpstr>What are the parts of a merge statement?</vt:lpstr>
      <vt:lpstr>Demo Slide – MERGE statement</vt:lpstr>
      <vt:lpstr>Questions?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Anyse Spang</dc:creator>
  <cp:lastModifiedBy>Eugene Meidinger</cp:lastModifiedBy>
  <cp:revision>83</cp:revision>
  <cp:lastPrinted>2015-03-09T17:08:47Z</cp:lastPrinted>
  <dcterms:created xsi:type="dcterms:W3CDTF">2015-03-04T15:34:54Z</dcterms:created>
  <dcterms:modified xsi:type="dcterms:W3CDTF">2015-03-31T18:36:10Z</dcterms:modified>
</cp:coreProperties>
</file>