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tiff" ContentType="image/tiff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8"/>
  </p:notesMasterIdLst>
  <p:sldIdLst>
    <p:sldId id="256" r:id="rId5"/>
    <p:sldId id="274" r:id="rId6"/>
    <p:sldId id="257" r:id="rId7"/>
    <p:sldId id="268" r:id="rId8"/>
    <p:sldId id="275" r:id="rId9"/>
    <p:sldId id="276" r:id="rId10"/>
    <p:sldId id="277" r:id="rId11"/>
    <p:sldId id="278" r:id="rId12"/>
    <p:sldId id="279" r:id="rId13"/>
    <p:sldId id="282" r:id="rId14"/>
    <p:sldId id="280" r:id="rId15"/>
    <p:sldId id="281" r:id="rId16"/>
    <p:sldId id="272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1910" autoAdjust="0"/>
  </p:normalViewPr>
  <p:slideViewPr>
    <p:cSldViewPr>
      <p:cViewPr>
        <p:scale>
          <a:sx n="110" d="100"/>
          <a:sy n="110" d="100"/>
        </p:scale>
        <p:origin x="2592" y="-2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597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89A1D-D65A-4687-9CF7-4D0EE9A4C5CE}" type="datetimeFigureOut">
              <a:rPr lang="en-US" smtClean="0"/>
              <a:t>10/5/2014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49BC4-1211-4A36-97BD-1272B24FD6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12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9BC4-1211-4A36-97BD-1272B24FD65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67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6682-5105-4BA1-A01A-A55F170CB2A8}" type="datetimeFigureOut">
              <a:rPr lang="en-US" smtClean="0"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C66-6284-4F0E-8B1F-D11D8D15F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2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6682-5105-4BA1-A01A-A55F170CB2A8}" type="datetimeFigureOut">
              <a:rPr lang="en-US" smtClean="0"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C66-6284-4F0E-8B1F-D11D8D15F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24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6682-5105-4BA1-A01A-A55F170CB2A8}" type="datetimeFigureOut">
              <a:rPr lang="en-US" smtClean="0"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C66-6284-4F0E-8B1F-D11D8D15F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32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6682-5105-4BA1-A01A-A55F170CB2A8}" type="datetimeFigureOut">
              <a:rPr lang="en-US" smtClean="0"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C66-6284-4F0E-8B1F-D11D8D15F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72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6682-5105-4BA1-A01A-A55F170CB2A8}" type="datetimeFigureOut">
              <a:rPr lang="en-US" smtClean="0"/>
              <a:t>10/5/2014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C66-6284-4F0E-8B1F-D11D8D15F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24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6682-5105-4BA1-A01A-A55F170CB2A8}" type="datetimeFigureOut">
              <a:rPr lang="en-US" smtClean="0"/>
              <a:t>10/5/2014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C66-6284-4F0E-8B1F-D11D8D15F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52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6682-5105-4BA1-A01A-A55F170CB2A8}" type="datetimeFigureOut">
              <a:rPr lang="en-US" smtClean="0"/>
              <a:t>10/5/2014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C66-6284-4F0E-8B1F-D11D8D15F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89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6682-5105-4BA1-A01A-A55F170CB2A8}" type="datetimeFigureOut">
              <a:rPr lang="en-US" smtClean="0"/>
              <a:t>10/5/2014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C66-6284-4F0E-8B1F-D11D8D15F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8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6682-5105-4BA1-A01A-A55F170CB2A8}" type="datetimeFigureOut">
              <a:rPr lang="en-US" smtClean="0"/>
              <a:t>10/5/2014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C66-6284-4F0E-8B1F-D11D8D15F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14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6682-5105-4BA1-A01A-A55F170CB2A8}" type="datetimeFigureOut">
              <a:rPr lang="en-US" smtClean="0"/>
              <a:t>10/5/2014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F7C66-6284-4F0E-8B1F-D11D8D15F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09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06682-5105-4BA1-A01A-A55F170CB2A8}" type="datetimeFigureOut">
              <a:rPr lang="en-US" smtClean="0"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F7C66-6284-4F0E-8B1F-D11D8D15F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92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meidinger@all-lines-tech.com" TargetMode="External"/><Relationship Id="rId5" Type="http://schemas.openxmlformats.org/officeDocument/2006/relationships/image" Target="../media/image3.tiff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tif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9.tiff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tiff"/><Relationship Id="rId3" Type="http://schemas.openxmlformats.org/officeDocument/2006/relationships/image" Target="../media/image18.jpeg"/><Relationship Id="rId7" Type="http://schemas.openxmlformats.org/officeDocument/2006/relationships/hyperlink" Target="http://www.brentozar.com/archive/2014/01/watch-brent-tune-queries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d-gate.com/community/books/sql-server-execution-plans-ed-2" TargetMode="External"/><Relationship Id="rId5" Type="http://schemas.openxmlformats.org/officeDocument/2006/relationships/hyperlink" Target="https://www.simple-talk.com/sql/performance/execution-plan-basics/" TargetMode="External"/><Relationship Id="rId4" Type="http://schemas.openxmlformats.org/officeDocument/2006/relationships/hyperlink" Target="http://msftdbprodsamples.codeplex.com/releases/view/5533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9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13" Type="http://schemas.openxmlformats.org/officeDocument/2006/relationships/image" Target="../media/image15.gif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12" Type="http://schemas.openxmlformats.org/officeDocument/2006/relationships/image" Target="../media/image14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wmf"/><Relationship Id="rId5" Type="http://schemas.openxmlformats.org/officeDocument/2006/relationships/image" Target="../media/image7.jpeg"/><Relationship Id="rId15" Type="http://schemas.openxmlformats.org/officeDocument/2006/relationships/image" Target="../media/image17.pn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tif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19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571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921065"/>
            <a:ext cx="2528455" cy="1219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750"/>
            <a:ext cx="3276600" cy="1300155"/>
          </a:xfrm>
          <a:prstGeom prst="rect">
            <a:avLst/>
          </a:prstGeom>
        </p:spPr>
      </p:pic>
      <p:sp>
        <p:nvSpPr>
          <p:cNvPr id="5" name="CustomShape 2"/>
          <p:cNvSpPr/>
          <p:nvPr/>
        </p:nvSpPr>
        <p:spPr>
          <a:xfrm>
            <a:off x="457200" y="164520"/>
            <a:ext cx="8228880" cy="39769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3600" b="1" dirty="0" smtClean="0">
              <a:solidFill>
                <a:srgbClr val="00B0F0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3600" b="1" dirty="0">
              <a:solidFill>
                <a:srgbClr val="00B0F0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3600" b="1" dirty="0" smtClean="0">
              <a:solidFill>
                <a:srgbClr val="00B0F0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36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Basic </a:t>
            </a:r>
            <a:r>
              <a:rPr lang="en-US" sz="36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Execution Plans</a:t>
            </a:r>
            <a:endParaRPr sz="3600" b="1" dirty="0">
              <a:solidFill>
                <a:srgbClr val="00B0F0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Calibri"/>
              </a:rPr>
              <a:t>Eugene Meidinger</a:t>
            </a:r>
            <a:endParaRPr sz="2400" dirty="0"/>
          </a:p>
          <a:p>
            <a:pPr algn="ctr">
              <a:lnSpc>
                <a:spcPct val="10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alibri"/>
                <a:hlinkClick r:id="rId6"/>
              </a:rPr>
              <a:t>emeidinger@all-lines-tech.com</a:t>
            </a:r>
            <a:endParaRPr lang="en-US" sz="2400" b="1" dirty="0" smtClean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alibri"/>
              </a:rPr>
              <a:t>@</a:t>
            </a:r>
            <a:r>
              <a:rPr lang="en-US" sz="2400" b="1" dirty="0" err="1" smtClean="0">
                <a:solidFill>
                  <a:srgbClr val="000000"/>
                </a:solidFill>
                <a:latin typeface="Calibri"/>
              </a:rPr>
              <a:t>sqlgene</a:t>
            </a:r>
            <a:endParaRPr lang="en-US" sz="2400" b="1" dirty="0" smtClean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alibri"/>
              </a:rPr>
              <a:t>www.sqlgene.com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6813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71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564" y="4273092"/>
            <a:ext cx="1264225" cy="60959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600" y="485775"/>
            <a:ext cx="6019800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How to read an execution plan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0" y="1301290"/>
            <a:ext cx="6553200" cy="3276600"/>
          </a:xfrm>
        </p:spPr>
        <p:txBody>
          <a:bodyPr>
            <a:normAutofit/>
          </a:bodyPr>
          <a:lstStyle/>
          <a:p>
            <a:pPr lvl="0"/>
            <a:r>
              <a:rPr lang="en-US" sz="1600" b="0" dirty="0" smtClean="0"/>
              <a:t>Read from right to left and top to bottom</a:t>
            </a:r>
          </a:p>
          <a:p>
            <a:pPr lvl="0"/>
            <a:r>
              <a:rPr lang="en-US" sz="1600" dirty="0" smtClean="0"/>
              <a:t>Icons represent operators</a:t>
            </a:r>
          </a:p>
          <a:p>
            <a:pPr lvl="1"/>
            <a:r>
              <a:rPr lang="en-US" sz="1200" b="0" dirty="0" smtClean="0"/>
              <a:t>Operators have cost below them in %</a:t>
            </a:r>
          </a:p>
          <a:p>
            <a:pPr lvl="0"/>
            <a:r>
              <a:rPr lang="en-US" sz="1600" dirty="0" smtClean="0"/>
              <a:t>Arrows represent data flow</a:t>
            </a:r>
          </a:p>
          <a:p>
            <a:pPr lvl="1"/>
            <a:r>
              <a:rPr lang="en-US" sz="1200" dirty="0" smtClean="0"/>
              <a:t>Bigger arrows represent more data</a:t>
            </a:r>
          </a:p>
          <a:p>
            <a:pPr lvl="0"/>
            <a:r>
              <a:rPr lang="en-US" sz="1600" b="0" dirty="0" smtClean="0"/>
              <a:t>Hover over icons and arrows for more detail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215057"/>
            <a:ext cx="1828800" cy="72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07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71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564" y="4273092"/>
            <a:ext cx="1264225" cy="60959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600" y="485775"/>
            <a:ext cx="6019800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Demo</a:t>
            </a:r>
            <a:endParaRPr lang="en-US" sz="3600" b="1" dirty="0">
              <a:solidFill>
                <a:srgbClr val="00B0F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215057"/>
            <a:ext cx="1828800" cy="72566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748492"/>
              </p:ext>
            </p:extLst>
          </p:nvPr>
        </p:nvGraphicFramePr>
        <p:xfrm>
          <a:off x="3810000" y="1885950"/>
          <a:ext cx="1268412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ackager Shell Object" showAsIcon="1" r:id="rId6" imgW="1269000" imgH="686880" progId="Package">
                  <p:embed/>
                </p:oleObj>
              </mc:Choice>
              <mc:Fallback>
                <p:oleObj name="Packager Shell Object" showAsIcon="1" r:id="rId6" imgW="1269000" imgH="6868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10000" y="1885950"/>
                        <a:ext cx="1268412" cy="687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732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71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564" y="4273092"/>
            <a:ext cx="1264225" cy="60959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600" y="485775"/>
            <a:ext cx="6019800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Resources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0" y="1301290"/>
            <a:ext cx="6553200" cy="3276600"/>
          </a:xfrm>
        </p:spPr>
        <p:txBody>
          <a:bodyPr>
            <a:normAutofit/>
          </a:bodyPr>
          <a:lstStyle/>
          <a:p>
            <a:pPr>
              <a:buSzPct val="25000"/>
              <a:buFont typeface="StarSymbol"/>
              <a:buChar char=""/>
            </a:pPr>
            <a:r>
              <a:rPr lang="en-US" sz="1600" dirty="0">
                <a:hlinkClick r:id="rId4"/>
              </a:rPr>
              <a:t>Adventure Works Database</a:t>
            </a:r>
            <a:endParaRPr lang="en-US" sz="1600" dirty="0"/>
          </a:p>
          <a:p>
            <a:pPr>
              <a:buSzPct val="25000"/>
              <a:buFont typeface="StarSymbol"/>
              <a:buChar char=""/>
            </a:pPr>
            <a:r>
              <a:rPr lang="en-US" sz="1600" dirty="0">
                <a:hlinkClick r:id="rId5"/>
              </a:rPr>
              <a:t>Execution Plan Basics</a:t>
            </a:r>
            <a:r>
              <a:rPr lang="en-US" sz="1600" dirty="0"/>
              <a:t>  by Grant </a:t>
            </a:r>
            <a:r>
              <a:rPr lang="en-US" sz="1600" dirty="0" err="1"/>
              <a:t>Fritchey</a:t>
            </a:r>
            <a:endParaRPr lang="en-US" sz="1600" dirty="0"/>
          </a:p>
          <a:p>
            <a:pPr>
              <a:buSzPct val="25000"/>
              <a:buFont typeface="StarSymbol"/>
              <a:buChar char=""/>
            </a:pPr>
            <a:r>
              <a:rPr lang="en-US" sz="1600" dirty="0">
                <a:hlinkClick r:id="rId6"/>
              </a:rPr>
              <a:t>SQL Server Execution Plans, Second Edition</a:t>
            </a:r>
            <a:r>
              <a:rPr lang="en-US" sz="1600" dirty="0"/>
              <a:t> by Grant </a:t>
            </a:r>
            <a:r>
              <a:rPr lang="en-US" sz="1600" dirty="0" err="1"/>
              <a:t>Fritchey</a:t>
            </a:r>
            <a:endParaRPr lang="en-US" sz="1600" dirty="0"/>
          </a:p>
          <a:p>
            <a:pPr>
              <a:buSzPct val="25000"/>
              <a:buFont typeface="StarSymbol"/>
              <a:buChar char=""/>
            </a:pPr>
            <a:r>
              <a:rPr lang="en-US" sz="1600" dirty="0">
                <a:hlinkClick r:id="rId7"/>
              </a:rPr>
              <a:t>Watch Brent </a:t>
            </a:r>
            <a:r>
              <a:rPr lang="en-US" sz="1600" dirty="0" err="1">
                <a:hlinkClick r:id="rId7"/>
              </a:rPr>
              <a:t>Ozar</a:t>
            </a:r>
            <a:r>
              <a:rPr lang="en-US" sz="1600" dirty="0">
                <a:hlinkClick r:id="rId7"/>
              </a:rPr>
              <a:t> Tune Queries</a:t>
            </a:r>
            <a:r>
              <a:rPr lang="en-US" sz="1600" dirty="0"/>
              <a:t> by Brent </a:t>
            </a:r>
            <a:r>
              <a:rPr lang="en-US" sz="1600" dirty="0" err="1"/>
              <a:t>Ozar</a:t>
            </a:r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215057"/>
            <a:ext cx="1828800" cy="72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4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667000" y="1123950"/>
            <a:ext cx="4800600" cy="2749091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6000" b="1" dirty="0" smtClean="0">
                <a:solidFill>
                  <a:srgbClr val="00B0F0"/>
                </a:solidFill>
              </a:rPr>
              <a:t>Questions?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4400" b="1" dirty="0" smtClean="0">
                <a:solidFill>
                  <a:srgbClr val="00B0F0"/>
                </a:solidFill>
              </a:rPr>
              <a:t>Thank you!</a:t>
            </a:r>
          </a:p>
          <a:p>
            <a:pPr marL="0" indent="0" eaLnBrk="1" hangingPunct="1">
              <a:buNone/>
              <a:defRPr/>
            </a:pP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095750"/>
            <a:ext cx="1828800" cy="7256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248150"/>
            <a:ext cx="1264225" cy="6095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123"/>
            <a:ext cx="91440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2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29060" y="249402"/>
            <a:ext cx="5720545" cy="802330"/>
          </a:xfrm>
          <a:gradFill>
            <a:gsLst>
              <a:gs pos="0">
                <a:schemeClr val="tx2">
                  <a:lumMod val="60000"/>
                  <a:lumOff val="40000"/>
                </a:schemeClr>
              </a:gs>
              <a:gs pos="8000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smtClean="0"/>
              <a:t>Thank you to our Sponsors!!!</a:t>
            </a:r>
            <a:endParaRPr lang="en-US" sz="3600" dirty="0"/>
          </a:p>
        </p:txBody>
      </p:sp>
      <p:pic>
        <p:nvPicPr>
          <p:cNvPr id="1028" name="Picture 4" descr="http://i.imgur.com/2Faa7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69" y="2090318"/>
            <a:ext cx="2095892" cy="73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61.tinypic.com/dolaw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69" y="2988221"/>
            <a:ext cx="1616393" cy="49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upsearch.com/wp-content/uploads/2014/01/sqlSat_170x6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342" y="2924682"/>
            <a:ext cx="1580213" cy="55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i61.tinypic.com/34dpeth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170" y="3875751"/>
            <a:ext cx="1939052" cy="268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discover.us.sios.com/rs/siostechnology/images/SQLSaturday_SIOS-Logo-Clusters-Your-Way_170x6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280" y="2044598"/>
            <a:ext cx="1839867" cy="64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571" y="4431253"/>
            <a:ext cx="1962002" cy="474804"/>
          </a:xfrm>
          <a:prstGeom prst="rect">
            <a:avLst/>
          </a:prstGeom>
        </p:spPr>
      </p:pic>
      <p:pic>
        <p:nvPicPr>
          <p:cNvPr id="11" name="Picture 2" descr="http://allinestech.com/Images/LogoAllLines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647" y="2987376"/>
            <a:ext cx="1553751" cy="534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www.viaoncology.com/images/via_onc_pathways_logo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092" y="3030608"/>
            <a:ext cx="1849543" cy="451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sqlsaturday.com/images/pass_logo_partner_bw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809" y="3719137"/>
            <a:ext cx="1339790" cy="1153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398" y="1156409"/>
            <a:ext cx="4286250" cy="971550"/>
          </a:xfrm>
          <a:prstGeom prst="rect">
            <a:avLst/>
          </a:prstGeom>
        </p:spPr>
      </p:pic>
      <p:pic>
        <p:nvPicPr>
          <p:cNvPr id="9" name="Picture 2" descr="http://cdn.oreillystatic.com/images/sitewide-headers/ml-header-home-blinking.gif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916" y="3727212"/>
            <a:ext cx="1656947" cy="44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mssqltips.com/images/mssqllogo_300_172.gi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953" y="4279015"/>
            <a:ext cx="1160032" cy="665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http://static.spiceworks.com/images/vendor_page/0002/7491/social-logo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517" y="2207412"/>
            <a:ext cx="2202590" cy="575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red-gate.com/assets/images/common/logo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13" y="4365089"/>
            <a:ext cx="992036" cy="49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28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457200" y="971550"/>
            <a:ext cx="8382000" cy="3149142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en-US" sz="1600" b="0" dirty="0"/>
          </a:p>
          <a:p>
            <a:pPr>
              <a:lnSpc>
                <a:spcPct val="110000"/>
              </a:lnSpc>
            </a:pPr>
            <a:r>
              <a:rPr lang="en-US" sz="1600" b="0" dirty="0" smtClean="0"/>
              <a:t>All Lines Technology is a local </a:t>
            </a:r>
            <a:r>
              <a:rPr lang="en-US" sz="1600" b="0" dirty="0"/>
              <a:t>w</a:t>
            </a:r>
            <a:r>
              <a:rPr lang="en-US" sz="1600" b="0" dirty="0" smtClean="0"/>
              <a:t>oman </a:t>
            </a:r>
            <a:r>
              <a:rPr lang="en-US" sz="1600" b="0" dirty="0"/>
              <a:t>o</a:t>
            </a:r>
            <a:r>
              <a:rPr lang="en-US" sz="1600" b="0" dirty="0" smtClean="0"/>
              <a:t>wned </a:t>
            </a:r>
            <a:r>
              <a:rPr lang="en-US" sz="1600" b="0" dirty="0"/>
              <a:t>s</a:t>
            </a:r>
            <a:r>
              <a:rPr lang="en-US" sz="1600" b="0" dirty="0" smtClean="0"/>
              <a:t>olutions </a:t>
            </a:r>
            <a:r>
              <a:rPr lang="en-US" sz="1600" b="0" dirty="0"/>
              <a:t>p</a:t>
            </a:r>
            <a:r>
              <a:rPr lang="en-US" sz="1600" b="0" dirty="0" smtClean="0"/>
              <a:t>rovider with corporate headquarters in Warrendale, PA, with offices </a:t>
            </a:r>
            <a:r>
              <a:rPr lang="en-US" sz="1600" b="0" dirty="0"/>
              <a:t>in Cleveland, </a:t>
            </a:r>
            <a:r>
              <a:rPr lang="en-US" sz="1600" b="0" dirty="0" smtClean="0"/>
              <a:t>Columbus and Morgantown.</a:t>
            </a:r>
          </a:p>
          <a:p>
            <a:pPr>
              <a:lnSpc>
                <a:spcPct val="110000"/>
              </a:lnSpc>
            </a:pPr>
            <a:r>
              <a:rPr lang="en-US" sz="1600" b="0" dirty="0" smtClean="0"/>
              <a:t>Our parent company, </a:t>
            </a:r>
            <a:r>
              <a:rPr lang="en-US" sz="1600" dirty="0" smtClean="0">
                <a:solidFill>
                  <a:srgbClr val="FF0000"/>
                </a:solidFill>
              </a:rPr>
              <a:t>Fire </a:t>
            </a:r>
            <a:r>
              <a:rPr lang="en-US" sz="1600" dirty="0">
                <a:solidFill>
                  <a:srgbClr val="FF0000"/>
                </a:solidFill>
              </a:rPr>
              <a:t>Fighter Sales &amp; </a:t>
            </a:r>
            <a:r>
              <a:rPr lang="en-US" sz="1600" dirty="0" smtClean="0">
                <a:solidFill>
                  <a:srgbClr val="FF0000"/>
                </a:solidFill>
              </a:rPr>
              <a:t>Service Co.</a:t>
            </a:r>
            <a:r>
              <a:rPr lang="en-US" sz="1600" b="0" dirty="0" smtClean="0"/>
              <a:t>  </a:t>
            </a:r>
            <a:r>
              <a:rPr lang="en-US" sz="1600" b="0" dirty="0"/>
              <a:t>has been in business </a:t>
            </a:r>
            <a:r>
              <a:rPr lang="en-US" sz="1600" b="0" dirty="0" smtClean="0"/>
              <a:t>since </a:t>
            </a:r>
            <a:r>
              <a:rPr lang="en-US" sz="1600" b="0" dirty="0"/>
              <a:t>1946, supplying fire </a:t>
            </a:r>
            <a:r>
              <a:rPr lang="en-US" sz="1600" b="0" dirty="0" smtClean="0"/>
              <a:t>suppression and life safety products and services to </a:t>
            </a:r>
            <a:r>
              <a:rPr lang="en-US" sz="1600" b="0" dirty="0"/>
              <a:t>over 15,000 customers in </a:t>
            </a:r>
            <a:r>
              <a:rPr lang="en-US" sz="1600" b="0" dirty="0" smtClean="0"/>
              <a:t>the tri-state area. </a:t>
            </a:r>
          </a:p>
          <a:p>
            <a:pPr>
              <a:lnSpc>
                <a:spcPct val="110000"/>
              </a:lnSpc>
            </a:pPr>
            <a:r>
              <a:rPr lang="en-US" sz="1600" b="0" dirty="0" smtClean="0"/>
              <a:t>Customer service has been the cornerstone of our business for over 60 years.</a:t>
            </a:r>
          </a:p>
          <a:p>
            <a:pPr>
              <a:lnSpc>
                <a:spcPct val="110000"/>
              </a:lnSpc>
            </a:pPr>
            <a:r>
              <a:rPr lang="en-US" sz="1600" b="0" dirty="0" smtClean="0"/>
              <a:t>Strong company foundation and financial stability achieving year of year profitable revenue growth.</a:t>
            </a:r>
          </a:p>
          <a:p>
            <a:pPr marL="0" indent="0">
              <a:buNone/>
            </a:pPr>
            <a:endParaRPr lang="en-US" sz="1600" b="0" dirty="0"/>
          </a:p>
          <a:p>
            <a:pPr marL="0" indent="0">
              <a:buNone/>
            </a:pPr>
            <a:endParaRPr lang="en-US" sz="1600" b="0" dirty="0"/>
          </a:p>
          <a:p>
            <a:pPr>
              <a:buNone/>
            </a:pPr>
            <a:endParaRPr lang="en-US" sz="1600" b="0" dirty="0" smtClean="0"/>
          </a:p>
          <a:p>
            <a:endParaRPr lang="en-US" sz="16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71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564" y="4273092"/>
            <a:ext cx="1264225" cy="609599"/>
          </a:xfrm>
          <a:prstGeom prst="rect">
            <a:avLst/>
          </a:prstGeom>
        </p:spPr>
      </p:pic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152400" y="466725"/>
            <a:ext cx="8256587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Who is All Lines Technology?</a:t>
            </a:r>
            <a:endParaRPr lang="en-US" sz="3600" b="1" dirty="0">
              <a:solidFill>
                <a:srgbClr val="00B0F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215057"/>
            <a:ext cx="1828800" cy="72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29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71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564" y="4273092"/>
            <a:ext cx="1264225" cy="60959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485775"/>
            <a:ext cx="6019800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Who is LANtek?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0" y="1301290"/>
            <a:ext cx="6553200" cy="3276600"/>
          </a:xfrm>
        </p:spPr>
        <p:txBody>
          <a:bodyPr>
            <a:normAutofit/>
          </a:bodyPr>
          <a:lstStyle/>
          <a:p>
            <a:pPr lvl="0"/>
            <a:r>
              <a:rPr lang="en-US" sz="1600" b="0" dirty="0" smtClean="0"/>
              <a:t>Staffing – Named largest, local Staffing Firm in </a:t>
            </a:r>
            <a:r>
              <a:rPr lang="en-US" sz="1600" b="0" dirty="0"/>
              <a:t>Western PA </a:t>
            </a:r>
            <a:r>
              <a:rPr lang="en-US" sz="1600" b="0" dirty="0" smtClean="0"/>
              <a:t>since 2011</a:t>
            </a:r>
          </a:p>
          <a:p>
            <a:pPr lvl="0"/>
            <a:r>
              <a:rPr lang="en-US" sz="1600" b="0" dirty="0" smtClean="0"/>
              <a:t>Hardware </a:t>
            </a:r>
            <a:r>
              <a:rPr lang="en-US" sz="1600" b="0" dirty="0"/>
              <a:t>Break / Fix</a:t>
            </a:r>
          </a:p>
          <a:p>
            <a:pPr lvl="0"/>
            <a:r>
              <a:rPr lang="en-US" sz="1600" b="0" dirty="0"/>
              <a:t>Application Development</a:t>
            </a:r>
          </a:p>
          <a:p>
            <a:pPr lvl="0"/>
            <a:r>
              <a:rPr lang="en-US" sz="1600" b="0" dirty="0"/>
              <a:t>SharePoint Services</a:t>
            </a:r>
          </a:p>
          <a:p>
            <a:pPr lvl="0"/>
            <a:r>
              <a:rPr lang="en-US" sz="1600" b="0" dirty="0"/>
              <a:t>NOC / Help Desk Services</a:t>
            </a:r>
          </a:p>
          <a:p>
            <a:pPr lvl="0"/>
            <a:r>
              <a:rPr lang="en-US" sz="1600" b="0" dirty="0" smtClean="0"/>
              <a:t>Network/LAN/WAN Design &amp;Delivery</a:t>
            </a:r>
            <a:endParaRPr lang="en-US" sz="1600" b="0" dirty="0"/>
          </a:p>
          <a:p>
            <a:pPr lvl="0"/>
            <a:r>
              <a:rPr lang="en-US" sz="1600" b="0" dirty="0"/>
              <a:t>Datacenter Design </a:t>
            </a:r>
            <a:r>
              <a:rPr lang="en-US" sz="1600" b="0" dirty="0" smtClean="0"/>
              <a:t>&amp;Architecture</a:t>
            </a:r>
            <a:endParaRPr lang="en-US" sz="1600" b="0" dirty="0"/>
          </a:p>
          <a:p>
            <a:pPr lvl="0"/>
            <a:r>
              <a:rPr lang="en-US" sz="1600" b="0" dirty="0"/>
              <a:t>PC Deployment</a:t>
            </a:r>
          </a:p>
          <a:p>
            <a:pPr lvl="0"/>
            <a:r>
              <a:rPr lang="en-US" sz="1600" b="0" dirty="0"/>
              <a:t>VDI and BYOD Solutions</a:t>
            </a:r>
          </a:p>
          <a:p>
            <a:pPr lvl="0"/>
            <a:r>
              <a:rPr lang="en-US" sz="1600" b="0" dirty="0"/>
              <a:t>Cloud Services, including LANtek hosted </a:t>
            </a:r>
            <a:r>
              <a:rPr lang="en-US" sz="1600" b="0" dirty="0" smtClean="0"/>
              <a:t>&amp;MS </a:t>
            </a:r>
            <a:r>
              <a:rPr lang="en-US" sz="1600" b="0" dirty="0"/>
              <a:t>Office 365 </a:t>
            </a:r>
            <a:r>
              <a:rPr lang="en-US" sz="1600" b="0" dirty="0" smtClean="0"/>
              <a:t>&amp; Azure</a:t>
            </a:r>
            <a:endParaRPr lang="en-US" sz="1600" b="0" dirty="0"/>
          </a:p>
          <a:p>
            <a:endParaRPr lang="en-US" sz="1600" b="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215057"/>
            <a:ext cx="1828800" cy="72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4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71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564" y="4273092"/>
            <a:ext cx="1264225" cy="60959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485775"/>
            <a:ext cx="6019800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Who am I?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0" y="1301290"/>
            <a:ext cx="6553200" cy="3276600"/>
          </a:xfrm>
        </p:spPr>
        <p:txBody>
          <a:bodyPr>
            <a:normAutofit/>
          </a:bodyPr>
          <a:lstStyle/>
          <a:p>
            <a:pPr lvl="0"/>
            <a:r>
              <a:rPr lang="en-US" sz="1600" b="0" dirty="0" smtClean="0"/>
              <a:t>Accidental DBA</a:t>
            </a:r>
          </a:p>
          <a:p>
            <a:pPr lvl="0"/>
            <a:r>
              <a:rPr lang="en-US" sz="1600" b="0" dirty="0" smtClean="0"/>
              <a:t>Graduated Penn State 2010 for IST</a:t>
            </a:r>
            <a:endParaRPr lang="en-US" sz="1600" b="0" dirty="0"/>
          </a:p>
          <a:p>
            <a:pPr lvl="0"/>
            <a:r>
              <a:rPr lang="en-US" sz="1600" b="0" dirty="0" smtClean="0"/>
              <a:t>First Job was in BI department at Bayer</a:t>
            </a:r>
            <a:endParaRPr lang="en-US" sz="1600" b="0" dirty="0"/>
          </a:p>
          <a:p>
            <a:pPr lvl="0"/>
            <a:r>
              <a:rPr lang="en-US" sz="1600" b="0" dirty="0" smtClean="0"/>
              <a:t>Head of small BI department at FF/ALT/</a:t>
            </a:r>
            <a:r>
              <a:rPr lang="en-US" sz="1600" b="0" dirty="0" err="1" smtClean="0"/>
              <a:t>Lantek</a:t>
            </a:r>
            <a:endParaRPr lang="en-US" sz="1600" b="0" dirty="0"/>
          </a:p>
          <a:p>
            <a:pPr lvl="0"/>
            <a:r>
              <a:rPr lang="en-US" sz="1600" b="0" dirty="0" smtClean="0"/>
              <a:t>Certified in Querying SQL Server 2012</a:t>
            </a:r>
            <a:endParaRPr lang="en-US" sz="1600" b="0" dirty="0"/>
          </a:p>
          <a:p>
            <a:pPr lvl="0"/>
            <a:r>
              <a:rPr lang="en-US" sz="1600" b="0" dirty="0" smtClean="0"/>
              <a:t>Started speaking a year ago</a:t>
            </a:r>
          </a:p>
          <a:p>
            <a:pPr lvl="1"/>
            <a:r>
              <a:rPr lang="en-US" sz="1200" dirty="0" smtClean="0"/>
              <a:t>Don’t go to the SQL Saturday after event! You’ll get drafted</a:t>
            </a:r>
          </a:p>
          <a:p>
            <a:r>
              <a:rPr lang="en-US" sz="1600" b="0" dirty="0" smtClean="0"/>
              <a:t>Not an expert, just know enough to speak</a:t>
            </a:r>
            <a:endParaRPr lang="en-US" sz="1600" b="0" dirty="0"/>
          </a:p>
          <a:p>
            <a:endParaRPr lang="en-US" sz="1600" b="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215057"/>
            <a:ext cx="1828800" cy="72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01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71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564" y="4273092"/>
            <a:ext cx="1264225" cy="60959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600" y="485775"/>
            <a:ext cx="6019800" cy="6858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What are we going to talk about?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0" y="1301290"/>
            <a:ext cx="6553200" cy="3276600"/>
          </a:xfrm>
        </p:spPr>
        <p:txBody>
          <a:bodyPr>
            <a:normAutofit/>
          </a:bodyPr>
          <a:lstStyle/>
          <a:p>
            <a:pPr lvl="0"/>
            <a:r>
              <a:rPr lang="en-US" sz="1600" b="0" dirty="0" smtClean="0"/>
              <a:t>What is an execution Plan</a:t>
            </a:r>
          </a:p>
          <a:p>
            <a:pPr lvl="0"/>
            <a:r>
              <a:rPr lang="en-US" sz="1600" dirty="0" smtClean="0"/>
              <a:t>How to view an execution plan</a:t>
            </a:r>
          </a:p>
          <a:p>
            <a:pPr lvl="0"/>
            <a:r>
              <a:rPr lang="en-US" sz="1600" b="0" dirty="0" smtClean="0"/>
              <a:t>What does a plan look like</a:t>
            </a:r>
          </a:p>
          <a:p>
            <a:pPr lvl="0"/>
            <a:r>
              <a:rPr lang="en-US" sz="1600" dirty="0" smtClean="0"/>
              <a:t>How to read one</a:t>
            </a:r>
          </a:p>
          <a:p>
            <a:pPr lvl="0"/>
            <a:r>
              <a:rPr lang="en-US" sz="1600" b="0" dirty="0" smtClean="0"/>
              <a:t>Demo</a:t>
            </a:r>
          </a:p>
          <a:p>
            <a:pPr lvl="0"/>
            <a:r>
              <a:rPr lang="en-US" sz="1600" dirty="0" smtClean="0"/>
              <a:t>Resources</a:t>
            </a:r>
          </a:p>
          <a:p>
            <a:pPr lvl="0"/>
            <a:r>
              <a:rPr lang="en-US" sz="1600" b="0" dirty="0" smtClean="0"/>
              <a:t>Q/A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215057"/>
            <a:ext cx="1828800" cy="72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41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71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564" y="4273092"/>
            <a:ext cx="1264225" cy="60959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600" y="485775"/>
            <a:ext cx="6019800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What is an execution plan?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0" y="1301290"/>
            <a:ext cx="6553200" cy="3276600"/>
          </a:xfrm>
        </p:spPr>
        <p:txBody>
          <a:bodyPr>
            <a:normAutofit/>
          </a:bodyPr>
          <a:lstStyle/>
          <a:p>
            <a:pPr lvl="0"/>
            <a:r>
              <a:rPr lang="en-US" sz="1600" b="0" dirty="0" smtClean="0"/>
              <a:t>Instructions for how to process a query</a:t>
            </a:r>
          </a:p>
          <a:p>
            <a:pPr lvl="1"/>
            <a:r>
              <a:rPr lang="en-US" sz="1200" dirty="0" smtClean="0"/>
              <a:t>Can think of it as a recipe</a:t>
            </a:r>
            <a:endParaRPr lang="en-US" sz="1200" b="0" dirty="0" smtClean="0"/>
          </a:p>
          <a:p>
            <a:pPr lvl="0"/>
            <a:r>
              <a:rPr lang="en-US" sz="1600" dirty="0" smtClean="0"/>
              <a:t>Created by query optimizer at run time</a:t>
            </a:r>
          </a:p>
          <a:p>
            <a:pPr lvl="0"/>
            <a:r>
              <a:rPr lang="en-US" sz="1600" b="0" dirty="0" smtClean="0"/>
              <a:t>Execution plans are cached after the first run</a:t>
            </a:r>
          </a:p>
          <a:p>
            <a:pPr lvl="0"/>
            <a:r>
              <a:rPr lang="en-US" sz="1600" dirty="0" smtClean="0"/>
              <a:t>Many different ways to process the same query</a:t>
            </a:r>
          </a:p>
          <a:p>
            <a:pPr lvl="1"/>
            <a:r>
              <a:rPr lang="en-US" sz="1200" b="0" dirty="0" smtClean="0"/>
              <a:t>For trivial queries, a simple plan is used</a:t>
            </a:r>
          </a:p>
          <a:p>
            <a:pPr lvl="1"/>
            <a:r>
              <a:rPr lang="en-US" sz="1200" dirty="0" smtClean="0"/>
              <a:t>Can be forced with hints</a:t>
            </a:r>
          </a:p>
          <a:p>
            <a:pPr lvl="1"/>
            <a:r>
              <a:rPr lang="en-US" sz="1200" b="0" dirty="0" smtClean="0"/>
              <a:t>Don’t try to outsmart the database engine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215057"/>
            <a:ext cx="1828800" cy="72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71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564" y="4273092"/>
            <a:ext cx="1264225" cy="60959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600" y="485775"/>
            <a:ext cx="6019800" cy="6858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How to view the execution plan?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0" y="1301290"/>
            <a:ext cx="6553200" cy="3276600"/>
          </a:xfrm>
        </p:spPr>
        <p:txBody>
          <a:bodyPr>
            <a:normAutofit/>
          </a:bodyPr>
          <a:lstStyle/>
          <a:p>
            <a:pPr lvl="0"/>
            <a:r>
              <a:rPr lang="en-US" sz="1600" b="0" dirty="0" smtClean="0"/>
              <a:t>Go to Query</a:t>
            </a:r>
          </a:p>
          <a:p>
            <a:pPr lvl="1"/>
            <a:r>
              <a:rPr lang="en-US" sz="1200" dirty="0" smtClean="0"/>
              <a:t>Click Include Actual Execution Plan</a:t>
            </a:r>
            <a:endParaRPr lang="en-US" sz="1200" b="0" dirty="0" smtClean="0"/>
          </a:p>
          <a:p>
            <a:pPr lvl="0"/>
            <a:r>
              <a:rPr lang="en-US" sz="1600" dirty="0" smtClean="0"/>
              <a:t>Or, Press Ctrl + M</a:t>
            </a:r>
          </a:p>
          <a:p>
            <a:pPr lvl="0"/>
            <a:r>
              <a:rPr lang="en-US" sz="1600" b="0" dirty="0" smtClean="0"/>
              <a:t>Or click the Execution Plan Icon on the tool bar</a:t>
            </a:r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215057"/>
            <a:ext cx="1828800" cy="725667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5"/>
          <a:stretch>
            <a:fillRect/>
          </a:stretch>
        </p:blipFill>
        <p:spPr>
          <a:xfrm>
            <a:off x="2286000" y="2571750"/>
            <a:ext cx="4572000" cy="7619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12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71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564" y="4273092"/>
            <a:ext cx="1264225" cy="60959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600" y="485775"/>
            <a:ext cx="6019800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What does a plan look like?</a:t>
            </a:r>
            <a:endParaRPr lang="en-US" sz="3600" b="1" dirty="0">
              <a:solidFill>
                <a:srgbClr val="00B0F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215057"/>
            <a:ext cx="1828800" cy="725667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1447800" y="1504950"/>
            <a:ext cx="6522720" cy="124587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12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-Branded Presentation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69f410c1aed4bbdb49a2a9e4e4619c3 xmlns="1a81e520-9c7d-442c-a066-de7cabe464f3">
      <Terms xmlns="http://schemas.microsoft.com/office/infopath/2007/PartnerControls">
        <TermInfo xmlns="http://schemas.microsoft.com/office/infopath/2007/PartnerControls">
          <TermName xmlns="http://schemas.microsoft.com/office/infopath/2007/PartnerControls">Hardware/Software</TermName>
          <TermId xmlns="http://schemas.microsoft.com/office/infopath/2007/PartnerControls">260c47b7-61ca-4b63-b71d-bd8cc6ffaae8</TermId>
        </TermInfo>
        <TermInfo xmlns="http://schemas.microsoft.com/office/infopath/2007/PartnerControls">
          <TermName xmlns="http://schemas.microsoft.com/office/infopath/2007/PartnerControls">IT Consulting</TermName>
          <TermId xmlns="http://schemas.microsoft.com/office/infopath/2007/PartnerControls">d5542402-d0ef-4f3e-b6d9-69e890f94260</TermId>
        </TermInfo>
        <TermInfo xmlns="http://schemas.microsoft.com/office/infopath/2007/PartnerControls">
          <TermName xmlns="http://schemas.microsoft.com/office/infopath/2007/PartnerControls">IT Services</TermName>
          <TermId xmlns="http://schemas.microsoft.com/office/infopath/2007/PartnerControls">c5d4d031-648e-4566-a27b-aa87ef8d8680</TermId>
        </TermInfo>
        <TermInfo xmlns="http://schemas.microsoft.com/office/infopath/2007/PartnerControls">
          <TermName xmlns="http://schemas.microsoft.com/office/infopath/2007/PartnerControls">Network Evaluation</TermName>
          <TermId xmlns="http://schemas.microsoft.com/office/infopath/2007/PartnerControls">0fe4889a-8b52-4dc9-bd5f-9061e229f5ac</TermId>
        </TermInfo>
        <TermInfo xmlns="http://schemas.microsoft.com/office/infopath/2007/PartnerControls">
          <TermName xmlns="http://schemas.microsoft.com/office/infopath/2007/PartnerControls">Office 365</TermName>
          <TermId xmlns="http://schemas.microsoft.com/office/infopath/2007/PartnerControls">2f116473-3571-4b5b-91d0-921504d95ff4</TermId>
        </TermInfo>
        <TermInfo xmlns="http://schemas.microsoft.com/office/infopath/2007/PartnerControls">
          <TermName xmlns="http://schemas.microsoft.com/office/infopath/2007/PartnerControls">Staffing</TermName>
          <TermId xmlns="http://schemas.microsoft.com/office/infopath/2007/PartnerControls">0ce2c251-07ce-4767-a01f-ee69d203330c</TermId>
        </TermInfo>
        <TermInfo xmlns="http://schemas.microsoft.com/office/infopath/2007/PartnerControls">
          <TermName xmlns="http://schemas.microsoft.com/office/infopath/2007/PartnerControls">Watch</TermName>
          <TermId xmlns="http://schemas.microsoft.com/office/infopath/2007/PartnerControls">364d9a94-601b-403b-931e-fdef06a91d3f</TermId>
        </TermInfo>
      </Terms>
    </e69f410c1aed4bbdb49a2a9e4e4619c3>
    <Materials xmlns="127bc113-4f7b-4cce-8978-49e8f5cdddf7">Sales Tools</Materials>
    <TaxCatchAll xmlns="460b1015-32e3-4c53-93bc-4b72cecbdaac">
      <Value>45</Value>
      <Value>46</Value>
      <Value>79</Value>
      <Value>60</Value>
      <Value>47</Value>
      <Value>52</Value>
      <Value>51</Value>
    </TaxCatchAll>
    <Technical_x0020_Service xmlns="1a81e520-9c7d-442c-a066-de7cabe464f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FF2ED1853E8F49B7C316438BF65D58" ma:contentTypeVersion="6" ma:contentTypeDescription="Create a new document." ma:contentTypeScope="" ma:versionID="9a62f6f46f28dae347a9fe80a77ac462">
  <xsd:schema xmlns:xsd="http://www.w3.org/2001/XMLSchema" xmlns:xs="http://www.w3.org/2001/XMLSchema" xmlns:p="http://schemas.microsoft.com/office/2006/metadata/properties" xmlns:ns2="1a81e520-9c7d-442c-a066-de7cabe464f3" xmlns:ns3="460b1015-32e3-4c53-93bc-4b72cecbdaac" xmlns:ns4="127bc113-4f7b-4cce-8978-49e8f5cdddf7" targetNamespace="http://schemas.microsoft.com/office/2006/metadata/properties" ma:root="true" ma:fieldsID="7880a9816e4eeabd4d5829ae744df5f5" ns2:_="" ns3:_="" ns4:_="">
    <xsd:import namespace="1a81e520-9c7d-442c-a066-de7cabe464f3"/>
    <xsd:import namespace="460b1015-32e3-4c53-93bc-4b72cecbdaac"/>
    <xsd:import namespace="127bc113-4f7b-4cce-8978-49e8f5cdddf7"/>
    <xsd:element name="properties">
      <xsd:complexType>
        <xsd:sequence>
          <xsd:element name="documentManagement">
            <xsd:complexType>
              <xsd:all>
                <xsd:element ref="ns2:e69f410c1aed4bbdb49a2a9e4e4619c3" minOccurs="0"/>
                <xsd:element ref="ns3:TaxCatchAll" minOccurs="0"/>
                <xsd:element ref="ns2:Technical_x0020_Service" minOccurs="0"/>
                <xsd:element ref="ns4:Materia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1e520-9c7d-442c-a066-de7cabe464f3" elementFormDefault="qualified">
    <xsd:import namespace="http://schemas.microsoft.com/office/2006/documentManagement/types"/>
    <xsd:import namespace="http://schemas.microsoft.com/office/infopath/2007/PartnerControls"/>
    <xsd:element name="e69f410c1aed4bbdb49a2a9e4e4619c3" ma:index="9" nillable="true" ma:taxonomy="true" ma:internalName="e69f410c1aed4bbdb49a2a9e4e4619c3" ma:taxonomyFieldName="Technical_x0020_Category" ma:displayName="Technical Category" ma:default="" ma:fieldId="{e69f410c-1aed-4bbd-b49a-2a9e4e4619c3}" ma:taxonomyMulti="true" ma:sspId="5b70f711-48bb-43d4-b712-1c96abe367de" ma:termSetId="eeae4731-3f78-42f2-8a9e-54e3cb4b7e0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echnical_x0020_Service" ma:index="11" nillable="true" ma:displayName="Document Type" ma:internalName="Technical_x0020_Servic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0b1015-32e3-4c53-93bc-4b72cecbdaac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b8a213a2-34a6-4d84-963e-1de4d82a4a2a}" ma:internalName="TaxCatchAll" ma:showField="CatchAllData" ma:web="460b1015-32e3-4c53-93bc-4b72cecbda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7bc113-4f7b-4cce-8978-49e8f5cdddf7" elementFormDefault="qualified">
    <xsd:import namespace="http://schemas.microsoft.com/office/2006/documentManagement/types"/>
    <xsd:import namespace="http://schemas.microsoft.com/office/infopath/2007/PartnerControls"/>
    <xsd:element name="Materials" ma:index="12" nillable="true" ma:displayName="Materials" ma:default="Images" ma:format="Dropdown" ma:internalName="Materials">
      <xsd:simpleType>
        <xsd:restriction base="dms:Choice">
          <xsd:enumeration value="Images"/>
          <xsd:enumeration value="Sales Tools"/>
          <xsd:enumeration value="Case Studies"/>
          <xsd:enumeration value="Internal Use Only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176A5D-546D-4C8B-BE7B-4E2D4C8F56EC}">
  <ds:schemaRefs>
    <ds:schemaRef ds:uri="http://schemas.microsoft.com/office/2006/documentManagement/types"/>
    <ds:schemaRef ds:uri="http://schemas.openxmlformats.org/package/2006/metadata/core-properties"/>
    <ds:schemaRef ds:uri="127bc113-4f7b-4cce-8978-49e8f5cdddf7"/>
    <ds:schemaRef ds:uri="http://purl.org/dc/terms/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460b1015-32e3-4c53-93bc-4b72cecbdaac"/>
    <ds:schemaRef ds:uri="1a81e520-9c7d-442c-a066-de7cabe464f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0A76A35-759D-4D67-A84D-A97593326F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1e520-9c7d-442c-a066-de7cabe464f3"/>
    <ds:schemaRef ds:uri="460b1015-32e3-4c53-93bc-4b72cecbdaac"/>
    <ds:schemaRef ds:uri="127bc113-4f7b-4cce-8978-49e8f5cddd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3F363F-EF26-4374-B5C0-2057D01E2A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Co-Branded Presentation PPT</Template>
  <TotalTime>54</TotalTime>
  <Words>438</Words>
  <Application>Microsoft Office PowerPoint</Application>
  <PresentationFormat>On-screen Show (16:9)</PresentationFormat>
  <Paragraphs>99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Co-Branded Presentation PPT</vt:lpstr>
      <vt:lpstr>Package</vt:lpstr>
      <vt:lpstr>PowerPoint Presentation</vt:lpstr>
      <vt:lpstr>Thank you to our Sponsors!!!</vt:lpstr>
      <vt:lpstr>Who is All Lines Technology?</vt:lpstr>
      <vt:lpstr>Who is LANtek?</vt:lpstr>
      <vt:lpstr>Who am I?</vt:lpstr>
      <vt:lpstr>What are we going to talk about?</vt:lpstr>
      <vt:lpstr>What is an execution plan?</vt:lpstr>
      <vt:lpstr>How to view the execution plan?</vt:lpstr>
      <vt:lpstr>What does a plan look like?</vt:lpstr>
      <vt:lpstr>How to read an execution plan</vt:lpstr>
      <vt:lpstr>Demo</vt:lpstr>
      <vt:lpstr>Resources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Eugene</dc:creator>
  <cp:lastModifiedBy>Eugene</cp:lastModifiedBy>
  <cp:revision>9</cp:revision>
  <dcterms:created xsi:type="dcterms:W3CDTF">2014-10-04T09:52:58Z</dcterms:created>
  <dcterms:modified xsi:type="dcterms:W3CDTF">2014-10-05T22:49:22Z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0x010100D2FF2ED1853E8F49B7C316438BF65D58</vt:lpwstr>
  </property>
  <property fmtid="{D5CDD505-2E9C-101B-9397-08002B2CF9AE}" pid="3" name="Technical Category">
    <vt:lpwstr>45;#Hardware/Software|260c47b7-61ca-4b63-b71d-bd8cc6ffaae8;#46;#IT Consulting|d5542402-d0ef-4f3e-b6d9-69e890f94260;#47;#IT Services|c5d4d031-648e-4566-a27b-aa87ef8d8680;#60;#Network Evaluation|0fe4889a-8b52-4dc9-bd5f-9061e229f5ac;#79;#Office 365|2f116473-</vt:lpwstr>
  </property>
</Properties>
</file>